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7" r:id="rId2"/>
    <p:sldId id="278" r:id="rId3"/>
    <p:sldId id="279" r:id="rId4"/>
    <p:sldId id="298" r:id="rId5"/>
    <p:sldId id="281" r:id="rId6"/>
    <p:sldId id="274" r:id="rId7"/>
    <p:sldId id="299" r:id="rId8"/>
    <p:sldId id="301" r:id="rId9"/>
    <p:sldId id="260" r:id="rId10"/>
    <p:sldId id="259" r:id="rId11"/>
    <p:sldId id="261" r:id="rId12"/>
    <p:sldId id="262" r:id="rId13"/>
    <p:sldId id="271" r:id="rId14"/>
    <p:sldId id="264" r:id="rId15"/>
    <p:sldId id="306" r:id="rId16"/>
    <p:sldId id="308" r:id="rId17"/>
    <p:sldId id="310" r:id="rId18"/>
    <p:sldId id="312" r:id="rId19"/>
    <p:sldId id="314" r:id="rId20"/>
  </p:sldIdLst>
  <p:sldSz cx="12192000" cy="6858000"/>
  <p:notesSz cx="6808788" cy="9940925"/>
  <p:embeddedFontLst>
    <p:embeddedFont>
      <p:font typeface="Cera CY" panose="020B0604020202020204" charset="-52"/>
      <p:regular r:id="rId22"/>
      <p:bold r:id="rId23"/>
    </p:embeddedFont>
    <p:embeddedFont>
      <p:font typeface="Century Gothic" panose="020B0502020202020204" pitchFamily="34" charset="0"/>
      <p:regular r:id="rId24"/>
      <p:bold r:id="rId25"/>
      <p:italic r:id="rId26"/>
      <p:boldItalic r:id="rId27"/>
    </p:embeddedFont>
    <p:embeddedFont>
      <p:font typeface="Tahoma" panose="020B0604030504040204" pitchFamily="34" charset="0"/>
      <p:regular r:id="rId28"/>
      <p:bold r:id="rId29"/>
    </p:embeddedFont>
    <p:embeddedFont>
      <p:font typeface="Calibri" panose="020F0502020204030204" pitchFamily="34" charset="0"/>
      <p:regular r:id="rId30"/>
      <p:bold r:id="rId31"/>
      <p:italic r:id="rId32"/>
      <p:boldItalic r:id="rId33"/>
    </p:embeddedFont>
    <p:embeddedFont>
      <p:font typeface="Bahnschrift SemiBold Condensed" panose="020B0502040204020203" pitchFamily="34" charset="0"/>
      <p:bold r:id="rId34"/>
    </p:embeddedFont>
    <p:embeddedFont>
      <p:font typeface="Calibri Light" panose="020F0302020204030204" pitchFamily="34" charset="0"/>
      <p:regular r:id="rId35"/>
      <p:italic r:id="rId36"/>
    </p:embeddedFont>
  </p:embeddedFontLst>
  <p:custDataLst>
    <p:tags r:id="rId3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етухов Илья Игоревич" initials="И.И.П" lastIdx="5" clrIdx="0">
    <p:extLst>
      <p:ext uri="{19B8F6BF-5375-455C-9EA6-DF929625EA0E}">
        <p15:presenceInfo xmlns:p15="http://schemas.microsoft.com/office/powerpoint/2012/main" userId="Петухов Илья Игоревич" providerId="None"/>
      </p:ext>
    </p:extLst>
  </p:cmAuthor>
  <p:cmAuthor id="2" name="Петрунин Иван Олегович" initials="ПИО" lastIdx="3" clrIdx="1">
    <p:extLst>
      <p:ext uri="{19B8F6BF-5375-455C-9EA6-DF929625EA0E}">
        <p15:presenceInfo xmlns:p15="http://schemas.microsoft.com/office/powerpoint/2012/main" userId="Петрунин Иван Олегович" providerId="None"/>
      </p:ext>
    </p:extLst>
  </p:cmAuthor>
  <p:cmAuthor id="3" name="Асанова Зирек Абдыкааровна" initials="АЗА" lastIdx="0" clrIdx="2">
    <p:extLst>
      <p:ext uri="{19B8F6BF-5375-455C-9EA6-DF929625EA0E}">
        <p15:presenceInfo xmlns:p15="http://schemas.microsoft.com/office/powerpoint/2012/main" userId="S-1-5-21-1713775014-2218095274-3605398616-9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8C3"/>
    <a:srgbClr val="006AB4"/>
    <a:srgbClr val="82096C"/>
    <a:srgbClr val="828282"/>
    <a:srgbClr val="7A3D6E"/>
    <a:srgbClr val="424242"/>
    <a:srgbClr val="8E5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3" autoAdjust="0"/>
    <p:restoredTop sz="96395" autoAdjust="0"/>
  </p:normalViewPr>
  <p:slideViewPr>
    <p:cSldViewPr snapToGrid="0">
      <p:cViewPr>
        <p:scale>
          <a:sx n="124" d="100"/>
          <a:sy n="124" d="100"/>
        </p:scale>
        <p:origin x="564" y="-300"/>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99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A14E8A4-7F1A-47A5-83C1-F049CA4B3310}" type="datetimeFigureOut">
              <a:rPr lang="ru-RU" smtClean="0"/>
              <a:t>04.11.2025</a:t>
            </a:fld>
            <a:endParaRPr lang="ru-RU"/>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655A635-001A-4866-9D75-09AEC54579ED}" type="slidenum">
              <a:rPr lang="ru-RU" smtClean="0"/>
              <a:t>‹#›</a:t>
            </a:fld>
            <a:endParaRPr lang="ru-RU"/>
          </a:p>
        </p:txBody>
      </p:sp>
    </p:spTree>
    <p:extLst>
      <p:ext uri="{BB962C8B-B14F-4D97-AF65-F5344CB8AC3E}">
        <p14:creationId xmlns:p14="http://schemas.microsoft.com/office/powerpoint/2010/main" val="40462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B9F77-43BE-4BB3-93DD-E826840C60D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21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11</a:t>
            </a:fld>
            <a:endParaRPr lang="ru-RU"/>
          </a:p>
        </p:txBody>
      </p:sp>
    </p:spTree>
    <p:extLst>
      <p:ext uri="{BB962C8B-B14F-4D97-AF65-F5344CB8AC3E}">
        <p14:creationId xmlns:p14="http://schemas.microsoft.com/office/powerpoint/2010/main" val="398899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14</a:t>
            </a:fld>
            <a:endParaRPr lang="ru-RU"/>
          </a:p>
        </p:txBody>
      </p:sp>
    </p:spTree>
    <p:extLst>
      <p:ext uri="{BB962C8B-B14F-4D97-AF65-F5344CB8AC3E}">
        <p14:creationId xmlns:p14="http://schemas.microsoft.com/office/powerpoint/2010/main" val="200864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15</a:t>
            </a:fld>
            <a:endParaRPr lang="ru-RU"/>
          </a:p>
        </p:txBody>
      </p:sp>
    </p:spTree>
    <p:extLst>
      <p:ext uri="{BB962C8B-B14F-4D97-AF65-F5344CB8AC3E}">
        <p14:creationId xmlns:p14="http://schemas.microsoft.com/office/powerpoint/2010/main" val="179911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16</a:t>
            </a:fld>
            <a:endParaRPr lang="ru-RU"/>
          </a:p>
        </p:txBody>
      </p:sp>
    </p:spTree>
    <p:extLst>
      <p:ext uri="{BB962C8B-B14F-4D97-AF65-F5344CB8AC3E}">
        <p14:creationId xmlns:p14="http://schemas.microsoft.com/office/powerpoint/2010/main" val="132281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444500">
              <a:spcBef>
                <a:spcPct val="0"/>
              </a:spcBef>
              <a:spcAft>
                <a:spcPct val="35000"/>
              </a:spcAft>
              <a:buClr>
                <a:schemeClr val="bg1"/>
              </a:buClr>
            </a:pPr>
            <a:endParaRPr lang="ru-RU" sz="1200" dirty="0" smtClean="0">
              <a:solidFill>
                <a:srgbClr val="4F4F4F"/>
              </a:solidFill>
              <a:latin typeface="Cera CY" panose="00000500000000000000" pitchFamily="2" charset="-52"/>
            </a:endParaRPr>
          </a:p>
        </p:txBody>
      </p:sp>
      <p:sp>
        <p:nvSpPr>
          <p:cNvPr id="4" name="Номер слайда 3"/>
          <p:cNvSpPr>
            <a:spLocks noGrp="1"/>
          </p:cNvSpPr>
          <p:nvPr>
            <p:ph type="sldNum" sz="quarter" idx="10"/>
          </p:nvPr>
        </p:nvSpPr>
        <p:spPr/>
        <p:txBody>
          <a:bodyPr/>
          <a:lstStyle/>
          <a:p>
            <a:fld id="{0655A635-001A-4866-9D75-09AEC54579ED}" type="slidenum">
              <a:rPr lang="ru-RU" smtClean="0"/>
              <a:t>2</a:t>
            </a:fld>
            <a:endParaRPr lang="ru-RU"/>
          </a:p>
        </p:txBody>
      </p:sp>
    </p:spTree>
    <p:extLst>
      <p:ext uri="{BB962C8B-B14F-4D97-AF65-F5344CB8AC3E}">
        <p14:creationId xmlns:p14="http://schemas.microsoft.com/office/powerpoint/2010/main" val="214027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E7E52B-847F-47E0-8630-D3EE0D5B96D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51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4</a:t>
            </a:fld>
            <a:endParaRPr lang="ru-RU"/>
          </a:p>
        </p:txBody>
      </p:sp>
    </p:spTree>
    <p:extLst>
      <p:ext uri="{BB962C8B-B14F-4D97-AF65-F5344CB8AC3E}">
        <p14:creationId xmlns:p14="http://schemas.microsoft.com/office/powerpoint/2010/main" val="31555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E7E52B-847F-47E0-8630-D3EE0D5B96D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3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6</a:t>
            </a:fld>
            <a:endParaRPr lang="ru-RU"/>
          </a:p>
        </p:txBody>
      </p:sp>
    </p:spTree>
    <p:extLst>
      <p:ext uri="{BB962C8B-B14F-4D97-AF65-F5344CB8AC3E}">
        <p14:creationId xmlns:p14="http://schemas.microsoft.com/office/powerpoint/2010/main" val="93310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7</a:t>
            </a:fld>
            <a:endParaRPr lang="ru-RU"/>
          </a:p>
        </p:txBody>
      </p:sp>
    </p:spTree>
    <p:extLst>
      <p:ext uri="{BB962C8B-B14F-4D97-AF65-F5344CB8AC3E}">
        <p14:creationId xmlns:p14="http://schemas.microsoft.com/office/powerpoint/2010/main" val="404208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8</a:t>
            </a:fld>
            <a:endParaRPr lang="ru-RU"/>
          </a:p>
        </p:txBody>
      </p:sp>
    </p:spTree>
    <p:extLst>
      <p:ext uri="{BB962C8B-B14F-4D97-AF65-F5344CB8AC3E}">
        <p14:creationId xmlns:p14="http://schemas.microsoft.com/office/powerpoint/2010/main" val="169801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55A635-001A-4866-9D75-09AEC54579ED}" type="slidenum">
              <a:rPr lang="ru-RU" smtClean="0"/>
              <a:t>10</a:t>
            </a:fld>
            <a:endParaRPr lang="ru-RU"/>
          </a:p>
        </p:txBody>
      </p:sp>
    </p:spTree>
    <p:extLst>
      <p:ext uri="{BB962C8B-B14F-4D97-AF65-F5344CB8AC3E}">
        <p14:creationId xmlns:p14="http://schemas.microsoft.com/office/powerpoint/2010/main" val="226183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326024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400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63015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итульный лист 6">
    <p:spTree>
      <p:nvGrpSpPr>
        <p:cNvPr id="1" name=""/>
        <p:cNvGrpSpPr/>
        <p:nvPr/>
      </p:nvGrpSpPr>
      <p:grpSpPr>
        <a:xfrm>
          <a:off x="0" y="0"/>
          <a:ext cx="0" cy="0"/>
          <a:chOff x="0" y="0"/>
          <a:chExt cx="0" cy="0"/>
        </a:xfrm>
      </p:grpSpPr>
      <p:sp>
        <p:nvSpPr>
          <p:cNvPr id="10" name="Текст 11"/>
          <p:cNvSpPr>
            <a:spLocks noGrp="1"/>
          </p:cNvSpPr>
          <p:nvPr>
            <p:ph type="body" sz="quarter" idx="11" hasCustomPrompt="1"/>
          </p:nvPr>
        </p:nvSpPr>
        <p:spPr>
          <a:xfrm>
            <a:off x="4806959" y="2827078"/>
            <a:ext cx="6149967" cy="885825"/>
          </a:xfrm>
          <a:noFill/>
        </p:spPr>
        <p:txBody>
          <a:bodyPr tIns="0" bIns="0" anchor="t">
            <a:normAutofit/>
          </a:bodyPr>
          <a:lstStyle>
            <a:lvl1pPr marL="0" indent="0">
              <a:buNone/>
              <a:defRPr sz="2197" b="0" i="0" baseline="0">
                <a:solidFill>
                  <a:srgbClr val="006CB4"/>
                </a:solidFill>
                <a:latin typeface="Stem Medium" panose="020B0603020203020204" pitchFamily="34" charset="0"/>
                <a:ea typeface="Stem Medium" panose="020B0603020203020204" pitchFamily="34" charset="0"/>
              </a:defRPr>
            </a:lvl1pPr>
            <a:lvl2pPr marL="456484" indent="0">
              <a:buNone/>
              <a:defRPr>
                <a:solidFill>
                  <a:schemeClr val="tx1"/>
                </a:solidFill>
                <a:latin typeface="+mj-lt"/>
              </a:defRPr>
            </a:lvl2pPr>
            <a:lvl3pPr marL="912968" indent="0">
              <a:buNone/>
              <a:defRPr>
                <a:solidFill>
                  <a:schemeClr val="tx1"/>
                </a:solidFill>
                <a:latin typeface="+mj-lt"/>
              </a:defRPr>
            </a:lvl3pPr>
            <a:lvl4pPr marL="1369451" indent="0">
              <a:buNone/>
              <a:defRPr>
                <a:solidFill>
                  <a:schemeClr val="tx1"/>
                </a:solidFill>
                <a:latin typeface="+mj-lt"/>
              </a:defRPr>
            </a:lvl4pPr>
            <a:lvl5pPr marL="1825936" indent="0">
              <a:buNone/>
              <a:defRPr>
                <a:solidFill>
                  <a:schemeClr val="tx1"/>
                </a:solidFill>
                <a:latin typeface="+mj-lt"/>
              </a:defRPr>
            </a:lvl5pPr>
          </a:lstStyle>
          <a:p>
            <a:pPr lvl="0"/>
            <a:r>
              <a:rPr lang="ru-RU" dirty="0"/>
              <a:t>ОБРАЗЕЦ ДЛИННОГО НАЗВАНИЯ ПРЕЗЕНТАЦИИ </a:t>
            </a:r>
          </a:p>
        </p:txBody>
      </p:sp>
      <p:sp>
        <p:nvSpPr>
          <p:cNvPr id="12" name="Текст 20"/>
          <p:cNvSpPr>
            <a:spLocks noGrp="1"/>
          </p:cNvSpPr>
          <p:nvPr>
            <p:ph type="body" sz="quarter" idx="16" hasCustomPrompt="1"/>
          </p:nvPr>
        </p:nvSpPr>
        <p:spPr>
          <a:xfrm>
            <a:off x="4806958" y="3865190"/>
            <a:ext cx="6100664" cy="369998"/>
          </a:xfrm>
        </p:spPr>
        <p:txBody>
          <a:bodyPr tIns="0" bIns="0" anchor="t">
            <a:noAutofit/>
          </a:bodyPr>
          <a:lstStyle>
            <a:lvl1pPr marL="0" indent="0" algn="l">
              <a:buNone/>
              <a:defRPr sz="1098" b="0" i="0" baseline="0">
                <a:solidFill>
                  <a:schemeClr val="tx1">
                    <a:lumMod val="65000"/>
                    <a:lumOff val="35000"/>
                  </a:schemeClr>
                </a:solidFill>
                <a:latin typeface="Stem Thin" panose="020B0303020203020204" pitchFamily="34" charset="0"/>
                <a:ea typeface="Stem Thin" panose="020B0303020203020204" pitchFamily="34" charset="0"/>
              </a:defRPr>
            </a:lvl1pPr>
            <a:lvl2pPr marL="456484" indent="0">
              <a:buNone/>
              <a:defRPr sz="1797">
                <a:solidFill>
                  <a:srgbClr val="004379"/>
                </a:solidFill>
                <a:latin typeface="+mj-lt"/>
              </a:defRPr>
            </a:lvl2pPr>
            <a:lvl3pPr marL="912968" indent="0">
              <a:buNone/>
              <a:defRPr sz="1597">
                <a:solidFill>
                  <a:srgbClr val="004379"/>
                </a:solidFill>
                <a:latin typeface="+mj-lt"/>
              </a:defRPr>
            </a:lvl3pPr>
            <a:lvl4pPr marL="1369451" indent="0">
              <a:buNone/>
              <a:defRPr sz="1398">
                <a:solidFill>
                  <a:srgbClr val="004379"/>
                </a:solidFill>
                <a:latin typeface="+mj-lt"/>
              </a:defRPr>
            </a:lvl4pPr>
            <a:lvl5pPr marL="1825936" indent="0">
              <a:buNone/>
              <a:defRPr sz="1398">
                <a:solidFill>
                  <a:srgbClr val="004379"/>
                </a:solidFill>
                <a:latin typeface="+mj-lt"/>
              </a:defRPr>
            </a:lvl5pPr>
          </a:lstStyle>
          <a:p>
            <a:pPr lvl="0"/>
            <a:r>
              <a:rPr lang="ru-RU" dirty="0"/>
              <a:t>СОПРОВОДИТЕЛЬНЫЙ КОММЕНТАРИЙ ПО ТЕМЕ </a:t>
            </a:r>
          </a:p>
        </p:txBody>
      </p:sp>
      <p:sp>
        <p:nvSpPr>
          <p:cNvPr id="13" name="Текст 20"/>
          <p:cNvSpPr>
            <a:spLocks noGrp="1"/>
          </p:cNvSpPr>
          <p:nvPr>
            <p:ph type="body" sz="quarter" idx="12" hasCustomPrompt="1"/>
          </p:nvPr>
        </p:nvSpPr>
        <p:spPr>
          <a:xfrm>
            <a:off x="4797433" y="6244851"/>
            <a:ext cx="6110189" cy="260959"/>
          </a:xfrm>
        </p:spPr>
        <p:txBody>
          <a:bodyPr tIns="0" bIns="0" anchor="t">
            <a:noAutofit/>
          </a:bodyPr>
          <a:lstStyle>
            <a:lvl1pPr marL="0" indent="0" algn="l">
              <a:buNone/>
              <a:defRPr sz="1098" b="0" i="0" baseline="0">
                <a:solidFill>
                  <a:schemeClr val="tx1">
                    <a:lumMod val="65000"/>
                    <a:lumOff val="35000"/>
                  </a:schemeClr>
                </a:solidFill>
                <a:latin typeface="Stem Thin" panose="020B0303020203020204" pitchFamily="34" charset="0"/>
                <a:ea typeface="Stem Thin" panose="020B0303020203020204" pitchFamily="34" charset="0"/>
              </a:defRPr>
            </a:lvl1pPr>
            <a:lvl2pPr marL="456484" indent="0">
              <a:buNone/>
              <a:defRPr sz="1797">
                <a:solidFill>
                  <a:srgbClr val="004379"/>
                </a:solidFill>
                <a:latin typeface="+mj-lt"/>
              </a:defRPr>
            </a:lvl2pPr>
            <a:lvl3pPr marL="912968" indent="0">
              <a:buNone/>
              <a:defRPr sz="1597">
                <a:solidFill>
                  <a:srgbClr val="004379"/>
                </a:solidFill>
                <a:latin typeface="+mj-lt"/>
              </a:defRPr>
            </a:lvl3pPr>
            <a:lvl4pPr marL="1369451" indent="0">
              <a:buNone/>
              <a:defRPr sz="1398">
                <a:solidFill>
                  <a:srgbClr val="004379"/>
                </a:solidFill>
                <a:latin typeface="+mj-lt"/>
              </a:defRPr>
            </a:lvl4pPr>
            <a:lvl5pPr marL="1825936" indent="0">
              <a:buNone/>
              <a:defRPr sz="1398">
                <a:solidFill>
                  <a:srgbClr val="004379"/>
                </a:solidFill>
                <a:latin typeface="+mj-lt"/>
              </a:defRPr>
            </a:lvl5pPr>
          </a:lstStyle>
          <a:p>
            <a:pPr lvl="0"/>
            <a:r>
              <a:rPr lang="ru-RU" dirty="0"/>
              <a:t>НАЗВАНИЕ ДЕПАРТАМЕНТА ИЛИ ПОДРАЗДЕЛЕНИЯ</a:t>
            </a:r>
            <a:r>
              <a:rPr lang="en-US" dirty="0"/>
              <a:t> </a:t>
            </a:r>
            <a:r>
              <a:rPr lang="ru-RU" dirty="0"/>
              <a:t>И ГОД</a:t>
            </a:r>
          </a:p>
        </p:txBody>
      </p:sp>
    </p:spTree>
    <p:extLst>
      <p:ext uri="{BB962C8B-B14F-4D97-AF65-F5344CB8AC3E}">
        <p14:creationId xmlns:p14="http://schemas.microsoft.com/office/powerpoint/2010/main" val="2863740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Оглавление (Содержание 3 раздела)">
    <p:spTree>
      <p:nvGrpSpPr>
        <p:cNvPr id="1" name=""/>
        <p:cNvGrpSpPr/>
        <p:nvPr/>
      </p:nvGrpSpPr>
      <p:grpSpPr>
        <a:xfrm>
          <a:off x="0" y="0"/>
          <a:ext cx="0" cy="0"/>
          <a:chOff x="0" y="0"/>
          <a:chExt cx="0" cy="0"/>
        </a:xfrm>
      </p:grpSpPr>
      <p:sp>
        <p:nvSpPr>
          <p:cNvPr id="6" name="Заголовок 8"/>
          <p:cNvSpPr>
            <a:spLocks noGrp="1"/>
          </p:cNvSpPr>
          <p:nvPr>
            <p:ph type="title" hasCustomPrompt="1"/>
          </p:nvPr>
        </p:nvSpPr>
        <p:spPr>
          <a:xfrm>
            <a:off x="1188000" y="410185"/>
            <a:ext cx="9803850" cy="514967"/>
          </a:xfrm>
        </p:spPr>
        <p:txBody>
          <a:bodyPr lIns="0" tIns="0" anchor="t">
            <a:normAutofit/>
          </a:bodyPr>
          <a:lstStyle>
            <a:lvl1pPr algn="ctr">
              <a:defRPr sz="2296" baseline="0">
                <a:latin typeface="Stem Medium" panose="020B0603020203020204" pitchFamily="34" charset="-52"/>
                <a:ea typeface="Stem Medium" panose="020B0603020203020204" pitchFamily="34" charset="-52"/>
              </a:defRPr>
            </a:lvl1pPr>
          </a:lstStyle>
          <a:p>
            <a:r>
              <a:rPr lang="ru-RU" dirty="0"/>
              <a:t>Содержание: 3 раздела</a:t>
            </a:r>
          </a:p>
        </p:txBody>
      </p:sp>
      <p:sp>
        <p:nvSpPr>
          <p:cNvPr id="9" name="Номер слайда 5"/>
          <p:cNvSpPr>
            <a:spLocks noGrp="1"/>
          </p:cNvSpPr>
          <p:nvPr>
            <p:ph type="sldNum" sz="quarter" idx="4"/>
          </p:nvPr>
        </p:nvSpPr>
        <p:spPr>
          <a:xfrm>
            <a:off x="11310870" y="6419084"/>
            <a:ext cx="546168" cy="438916"/>
          </a:xfrm>
          <a:prstGeom prst="rect">
            <a:avLst/>
          </a:prstGeom>
        </p:spPr>
        <p:txBody>
          <a:bodyPr vert="horz" lIns="0" tIns="0" rIns="0" bIns="0" rtlCol="0" anchor="t"/>
          <a:lstStyle>
            <a:lvl1pPr algn="ctr">
              <a:defRPr sz="1398">
                <a:solidFill>
                  <a:schemeClr val="tx1"/>
                </a:solidFill>
                <a:latin typeface="DINPro-Medium" panose="02000503030000020004" pitchFamily="50" charset="0"/>
              </a:defRPr>
            </a:lvl1pPr>
          </a:lstStyle>
          <a:p>
            <a:fld id="{B6F15528-21DE-4FAA-801E-634DDDAF4B2B}" type="slidenum">
              <a:rPr lang="ru-RU" smtClean="0"/>
              <a:t>‹#›</a:t>
            </a:fld>
            <a:endParaRPr lang="ru-RU" dirty="0"/>
          </a:p>
        </p:txBody>
      </p:sp>
      <p:sp>
        <p:nvSpPr>
          <p:cNvPr id="17" name="Текст 16"/>
          <p:cNvSpPr>
            <a:spLocks noGrp="1"/>
          </p:cNvSpPr>
          <p:nvPr>
            <p:ph type="body" sz="quarter" idx="10" hasCustomPrompt="1"/>
          </p:nvPr>
        </p:nvSpPr>
        <p:spPr>
          <a:xfrm>
            <a:off x="4475164" y="3276600"/>
            <a:ext cx="3241675" cy="523875"/>
          </a:xfrm>
        </p:spPr>
        <p:txBody>
          <a:bodyPr anchor="t">
            <a:normAutofit/>
          </a:bodyPr>
          <a:lstStyle>
            <a:lvl1pPr marL="0" indent="0" algn="ctr">
              <a:buNone/>
              <a:defRPr sz="1498">
                <a:solidFill>
                  <a:schemeClr val="tx1"/>
                </a:solidFill>
              </a:defRPr>
            </a:lvl1pPr>
            <a:lvl2pPr marL="456484" indent="0" algn="ctr">
              <a:buNone/>
              <a:defRPr/>
            </a:lvl2pPr>
            <a:lvl3pPr marL="912968" indent="0" algn="ctr">
              <a:buNone/>
              <a:defRPr/>
            </a:lvl3pPr>
            <a:lvl4pPr marL="1369451" indent="0" algn="ctr">
              <a:buNone/>
              <a:defRPr/>
            </a:lvl4pPr>
            <a:lvl5pPr marL="1825936" indent="0" algn="ctr">
              <a:buNone/>
              <a:defRPr/>
            </a:lvl5pPr>
          </a:lstStyle>
          <a:p>
            <a:pPr lvl="0"/>
            <a:r>
              <a:rPr lang="ru-RU" dirty="0"/>
              <a:t>Название раздела 2</a:t>
            </a:r>
          </a:p>
        </p:txBody>
      </p:sp>
      <p:sp>
        <p:nvSpPr>
          <p:cNvPr id="18" name="Текст 16"/>
          <p:cNvSpPr>
            <a:spLocks noGrp="1"/>
          </p:cNvSpPr>
          <p:nvPr>
            <p:ph type="body" sz="quarter" idx="11" hasCustomPrompt="1"/>
          </p:nvPr>
        </p:nvSpPr>
        <p:spPr>
          <a:xfrm>
            <a:off x="1209676" y="3276599"/>
            <a:ext cx="3241675" cy="523875"/>
          </a:xfrm>
        </p:spPr>
        <p:txBody>
          <a:bodyPr anchor="t">
            <a:normAutofit/>
          </a:bodyPr>
          <a:lstStyle>
            <a:lvl1pPr marL="0" indent="0" algn="ctr">
              <a:buNone/>
              <a:defRPr sz="1498">
                <a:solidFill>
                  <a:schemeClr val="tx1"/>
                </a:solidFill>
              </a:defRPr>
            </a:lvl1pPr>
            <a:lvl2pPr marL="456484" indent="0" algn="ctr">
              <a:buNone/>
              <a:defRPr/>
            </a:lvl2pPr>
            <a:lvl3pPr marL="912968" indent="0" algn="ctr">
              <a:buNone/>
              <a:defRPr/>
            </a:lvl3pPr>
            <a:lvl4pPr marL="1369451" indent="0" algn="ctr">
              <a:buNone/>
              <a:defRPr/>
            </a:lvl4pPr>
            <a:lvl5pPr marL="1825936" indent="0" algn="ctr">
              <a:buNone/>
              <a:defRPr/>
            </a:lvl5pPr>
          </a:lstStyle>
          <a:p>
            <a:pPr lvl="0"/>
            <a:r>
              <a:rPr lang="ru-RU" dirty="0"/>
              <a:t>Название раздела 1</a:t>
            </a:r>
          </a:p>
        </p:txBody>
      </p:sp>
      <p:sp>
        <p:nvSpPr>
          <p:cNvPr id="19" name="Текст 16"/>
          <p:cNvSpPr>
            <a:spLocks noGrp="1"/>
          </p:cNvSpPr>
          <p:nvPr>
            <p:ph type="body" sz="quarter" idx="12" hasCustomPrompt="1"/>
          </p:nvPr>
        </p:nvSpPr>
        <p:spPr>
          <a:xfrm>
            <a:off x="7750769" y="3276599"/>
            <a:ext cx="3241675" cy="523875"/>
          </a:xfrm>
        </p:spPr>
        <p:txBody>
          <a:bodyPr anchor="t">
            <a:normAutofit/>
          </a:bodyPr>
          <a:lstStyle>
            <a:lvl1pPr marL="0" indent="0" algn="ctr">
              <a:buNone/>
              <a:defRPr sz="1498">
                <a:solidFill>
                  <a:schemeClr val="tx1"/>
                </a:solidFill>
              </a:defRPr>
            </a:lvl1pPr>
            <a:lvl2pPr marL="456484" indent="0" algn="ctr">
              <a:buNone/>
              <a:defRPr/>
            </a:lvl2pPr>
            <a:lvl3pPr marL="912968" indent="0" algn="ctr">
              <a:buNone/>
              <a:defRPr/>
            </a:lvl3pPr>
            <a:lvl4pPr marL="1369451" indent="0" algn="ctr">
              <a:buNone/>
              <a:defRPr/>
            </a:lvl4pPr>
            <a:lvl5pPr marL="1825936" indent="0" algn="ctr">
              <a:buNone/>
              <a:defRPr/>
            </a:lvl5pPr>
          </a:lstStyle>
          <a:p>
            <a:pPr lvl="0"/>
            <a:r>
              <a:rPr lang="ru-RU" dirty="0"/>
              <a:t>Название раздела 3</a:t>
            </a:r>
          </a:p>
        </p:txBody>
      </p:sp>
      <p:sp>
        <p:nvSpPr>
          <p:cNvPr id="24" name="Текст 23"/>
          <p:cNvSpPr>
            <a:spLocks noGrp="1"/>
          </p:cNvSpPr>
          <p:nvPr>
            <p:ph type="body" sz="quarter" idx="13" hasCustomPrompt="1"/>
          </p:nvPr>
        </p:nvSpPr>
        <p:spPr>
          <a:xfrm>
            <a:off x="1200151" y="3819524"/>
            <a:ext cx="3275013" cy="1209675"/>
          </a:xfrm>
        </p:spPr>
        <p:txBody>
          <a:bodyPr anchor="t">
            <a:normAutofit/>
          </a:bodyPr>
          <a:lstStyle>
            <a:lvl1pPr marL="0" indent="0" algn="ctr">
              <a:buNone/>
              <a:defRPr sz="1198" baseline="0">
                <a:solidFill>
                  <a:schemeClr val="tx1">
                    <a:lumMod val="65000"/>
                    <a:lumOff val="35000"/>
                  </a:schemeClr>
                </a:solidFill>
                <a:latin typeface="Bliss Pro ExtraLight" panose="02000506040000020004" pitchFamily="50" charset="0"/>
              </a:defRPr>
            </a:lvl1pPr>
            <a:lvl2pPr marL="456484" indent="0" algn="ctr">
              <a:buNone/>
              <a:defRPr>
                <a:solidFill>
                  <a:schemeClr val="tx1">
                    <a:lumMod val="65000"/>
                    <a:lumOff val="35000"/>
                  </a:schemeClr>
                </a:solidFill>
                <a:latin typeface="Bliss Pro ExtraLight" panose="02000506040000020004" pitchFamily="50" charset="0"/>
              </a:defRPr>
            </a:lvl2pPr>
            <a:lvl3pPr marL="912968" indent="0" algn="ctr">
              <a:buNone/>
              <a:defRPr>
                <a:solidFill>
                  <a:schemeClr val="tx1">
                    <a:lumMod val="65000"/>
                    <a:lumOff val="35000"/>
                  </a:schemeClr>
                </a:solidFill>
                <a:latin typeface="Bliss Pro ExtraLight" panose="02000506040000020004" pitchFamily="50" charset="0"/>
              </a:defRPr>
            </a:lvl3pPr>
            <a:lvl4pPr marL="1369451" indent="0" algn="ctr">
              <a:buNone/>
              <a:defRPr>
                <a:solidFill>
                  <a:schemeClr val="tx1">
                    <a:lumMod val="65000"/>
                    <a:lumOff val="35000"/>
                  </a:schemeClr>
                </a:solidFill>
                <a:latin typeface="Bliss Pro ExtraLight" panose="02000506040000020004" pitchFamily="50" charset="0"/>
              </a:defRPr>
            </a:lvl4pPr>
            <a:lvl5pPr marL="1825936" indent="0" algn="ctr">
              <a:buNone/>
              <a:defRPr>
                <a:solidFill>
                  <a:schemeClr val="tx1">
                    <a:lumMod val="65000"/>
                    <a:lumOff val="35000"/>
                  </a:schemeClr>
                </a:solidFill>
                <a:latin typeface="Bliss Pro ExtraLight" panose="02000506040000020004" pitchFamily="50" charset="0"/>
              </a:defRPr>
            </a:lvl5pPr>
          </a:lstStyle>
          <a:p>
            <a:pPr lvl="0"/>
            <a:r>
              <a:rPr lang="ru-RU" dirty="0"/>
              <a:t>Описание раздела 1</a:t>
            </a:r>
          </a:p>
        </p:txBody>
      </p:sp>
      <p:sp>
        <p:nvSpPr>
          <p:cNvPr id="25" name="Текст 23"/>
          <p:cNvSpPr>
            <a:spLocks noGrp="1"/>
          </p:cNvSpPr>
          <p:nvPr>
            <p:ph type="body" sz="quarter" idx="14" hasCustomPrompt="1"/>
          </p:nvPr>
        </p:nvSpPr>
        <p:spPr>
          <a:xfrm>
            <a:off x="4466590" y="3819524"/>
            <a:ext cx="3275013" cy="1209675"/>
          </a:xfrm>
        </p:spPr>
        <p:txBody>
          <a:bodyPr anchor="t">
            <a:normAutofit/>
          </a:bodyPr>
          <a:lstStyle>
            <a:lvl1pPr marL="0" indent="0" algn="ctr">
              <a:buNone/>
              <a:defRPr sz="1198" baseline="0">
                <a:solidFill>
                  <a:schemeClr val="tx1">
                    <a:lumMod val="65000"/>
                    <a:lumOff val="35000"/>
                  </a:schemeClr>
                </a:solidFill>
                <a:latin typeface="Bliss Pro ExtraLight" panose="02000506040000020004" pitchFamily="50" charset="0"/>
              </a:defRPr>
            </a:lvl1pPr>
            <a:lvl2pPr marL="456484" indent="0" algn="ctr">
              <a:buNone/>
              <a:defRPr>
                <a:solidFill>
                  <a:schemeClr val="tx1">
                    <a:lumMod val="65000"/>
                    <a:lumOff val="35000"/>
                  </a:schemeClr>
                </a:solidFill>
                <a:latin typeface="Bliss Pro ExtraLight" panose="02000506040000020004" pitchFamily="50" charset="0"/>
              </a:defRPr>
            </a:lvl2pPr>
            <a:lvl3pPr marL="912968" indent="0" algn="ctr">
              <a:buNone/>
              <a:defRPr>
                <a:solidFill>
                  <a:schemeClr val="tx1">
                    <a:lumMod val="65000"/>
                    <a:lumOff val="35000"/>
                  </a:schemeClr>
                </a:solidFill>
                <a:latin typeface="Bliss Pro ExtraLight" panose="02000506040000020004" pitchFamily="50" charset="0"/>
              </a:defRPr>
            </a:lvl3pPr>
            <a:lvl4pPr marL="1369451" indent="0" algn="ctr">
              <a:buNone/>
              <a:defRPr>
                <a:solidFill>
                  <a:schemeClr val="tx1">
                    <a:lumMod val="65000"/>
                    <a:lumOff val="35000"/>
                  </a:schemeClr>
                </a:solidFill>
                <a:latin typeface="Bliss Pro ExtraLight" panose="02000506040000020004" pitchFamily="50" charset="0"/>
              </a:defRPr>
            </a:lvl4pPr>
            <a:lvl5pPr marL="1825936" indent="0" algn="ctr">
              <a:buNone/>
              <a:defRPr>
                <a:solidFill>
                  <a:schemeClr val="tx1">
                    <a:lumMod val="65000"/>
                    <a:lumOff val="35000"/>
                  </a:schemeClr>
                </a:solidFill>
                <a:latin typeface="Bliss Pro ExtraLight" panose="02000506040000020004" pitchFamily="50" charset="0"/>
              </a:defRPr>
            </a:lvl5pPr>
          </a:lstStyle>
          <a:p>
            <a:pPr lvl="0"/>
            <a:r>
              <a:rPr lang="ru-RU" dirty="0"/>
              <a:t>Описание раздела 2</a:t>
            </a:r>
          </a:p>
        </p:txBody>
      </p:sp>
      <p:sp>
        <p:nvSpPr>
          <p:cNvPr id="26" name="Текст 23"/>
          <p:cNvSpPr>
            <a:spLocks noGrp="1"/>
          </p:cNvSpPr>
          <p:nvPr>
            <p:ph type="body" sz="quarter" idx="15" hasCustomPrompt="1"/>
          </p:nvPr>
        </p:nvSpPr>
        <p:spPr>
          <a:xfrm>
            <a:off x="7716837" y="3819524"/>
            <a:ext cx="3275013" cy="1209675"/>
          </a:xfrm>
        </p:spPr>
        <p:txBody>
          <a:bodyPr anchor="t">
            <a:normAutofit/>
          </a:bodyPr>
          <a:lstStyle>
            <a:lvl1pPr marL="0" indent="0" algn="ctr">
              <a:buNone/>
              <a:defRPr sz="1198" baseline="0">
                <a:solidFill>
                  <a:schemeClr val="tx1">
                    <a:lumMod val="65000"/>
                    <a:lumOff val="35000"/>
                  </a:schemeClr>
                </a:solidFill>
                <a:latin typeface="Bliss Pro ExtraLight" panose="02000506040000020004" pitchFamily="50" charset="0"/>
              </a:defRPr>
            </a:lvl1pPr>
            <a:lvl2pPr marL="456484" indent="0" algn="ctr">
              <a:buNone/>
              <a:defRPr>
                <a:solidFill>
                  <a:schemeClr val="tx1">
                    <a:lumMod val="65000"/>
                    <a:lumOff val="35000"/>
                  </a:schemeClr>
                </a:solidFill>
                <a:latin typeface="Bliss Pro ExtraLight" panose="02000506040000020004" pitchFamily="50" charset="0"/>
              </a:defRPr>
            </a:lvl2pPr>
            <a:lvl3pPr marL="912968" indent="0" algn="ctr">
              <a:buNone/>
              <a:defRPr>
                <a:solidFill>
                  <a:schemeClr val="tx1">
                    <a:lumMod val="65000"/>
                    <a:lumOff val="35000"/>
                  </a:schemeClr>
                </a:solidFill>
                <a:latin typeface="Bliss Pro ExtraLight" panose="02000506040000020004" pitchFamily="50" charset="0"/>
              </a:defRPr>
            </a:lvl3pPr>
            <a:lvl4pPr marL="1369451" indent="0" algn="ctr">
              <a:buNone/>
              <a:defRPr>
                <a:solidFill>
                  <a:schemeClr val="tx1">
                    <a:lumMod val="65000"/>
                    <a:lumOff val="35000"/>
                  </a:schemeClr>
                </a:solidFill>
                <a:latin typeface="Bliss Pro ExtraLight" panose="02000506040000020004" pitchFamily="50" charset="0"/>
              </a:defRPr>
            </a:lvl4pPr>
            <a:lvl5pPr marL="1825936" indent="0" algn="ctr">
              <a:buNone/>
              <a:defRPr>
                <a:solidFill>
                  <a:schemeClr val="tx1">
                    <a:lumMod val="65000"/>
                    <a:lumOff val="35000"/>
                  </a:schemeClr>
                </a:solidFill>
                <a:latin typeface="Bliss Pro ExtraLight" panose="02000506040000020004" pitchFamily="50" charset="0"/>
              </a:defRPr>
            </a:lvl5pPr>
          </a:lstStyle>
          <a:p>
            <a:pPr lvl="0"/>
            <a:r>
              <a:rPr lang="ru-RU" dirty="0"/>
              <a:t>Описание раздела 3</a:t>
            </a:r>
          </a:p>
        </p:txBody>
      </p:sp>
    </p:spTree>
    <p:extLst>
      <p:ext uri="{BB962C8B-B14F-4D97-AF65-F5344CB8AC3E}">
        <p14:creationId xmlns:p14="http://schemas.microsoft.com/office/powerpoint/2010/main" val="24518852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Слайд свободного наполнения">
    <p:spTree>
      <p:nvGrpSpPr>
        <p:cNvPr id="1" name=""/>
        <p:cNvGrpSpPr/>
        <p:nvPr/>
      </p:nvGrpSpPr>
      <p:grpSpPr>
        <a:xfrm>
          <a:off x="0" y="0"/>
          <a:ext cx="0" cy="0"/>
          <a:chOff x="0" y="0"/>
          <a:chExt cx="0" cy="0"/>
        </a:xfrm>
      </p:grpSpPr>
      <p:sp>
        <p:nvSpPr>
          <p:cNvPr id="6" name="Заголовок 8"/>
          <p:cNvSpPr>
            <a:spLocks noGrp="1"/>
          </p:cNvSpPr>
          <p:nvPr>
            <p:ph type="title" hasCustomPrompt="1"/>
          </p:nvPr>
        </p:nvSpPr>
        <p:spPr>
          <a:xfrm>
            <a:off x="1188000" y="410186"/>
            <a:ext cx="10669038" cy="399712"/>
          </a:xfrm>
        </p:spPr>
        <p:txBody>
          <a:bodyPr lIns="0" tIns="0" anchor="t">
            <a:normAutofit/>
          </a:bodyPr>
          <a:lstStyle>
            <a:lvl1pPr>
              <a:defRPr sz="2296" baseline="0">
                <a:latin typeface="Stem Medium" panose="020B0603020203020204" pitchFamily="34" charset="-52"/>
                <a:ea typeface="Stem Medium" panose="020B0603020203020204" pitchFamily="34" charset="-52"/>
              </a:defRPr>
            </a:lvl1pPr>
          </a:lstStyle>
          <a:p>
            <a:r>
              <a:rPr lang="ru-RU" dirty="0"/>
              <a:t>Введите заголовок слайда</a:t>
            </a:r>
            <a:r>
              <a:rPr lang="en-US" dirty="0"/>
              <a:t> </a:t>
            </a:r>
            <a:r>
              <a:rPr lang="ru-RU" dirty="0"/>
              <a:t>в этом поле. </a:t>
            </a:r>
          </a:p>
        </p:txBody>
      </p:sp>
      <p:sp>
        <p:nvSpPr>
          <p:cNvPr id="9" name="Номер слайда 5"/>
          <p:cNvSpPr>
            <a:spLocks noGrp="1"/>
          </p:cNvSpPr>
          <p:nvPr>
            <p:ph type="sldNum" sz="quarter" idx="4"/>
          </p:nvPr>
        </p:nvSpPr>
        <p:spPr>
          <a:xfrm>
            <a:off x="11310870" y="6419084"/>
            <a:ext cx="546168" cy="438916"/>
          </a:xfrm>
          <a:prstGeom prst="rect">
            <a:avLst/>
          </a:prstGeom>
        </p:spPr>
        <p:txBody>
          <a:bodyPr vert="horz" lIns="0" tIns="0" rIns="0" bIns="0" rtlCol="0" anchor="t"/>
          <a:lstStyle>
            <a:lvl1pPr algn="ctr">
              <a:defRPr sz="1398">
                <a:solidFill>
                  <a:schemeClr val="tx1"/>
                </a:solidFill>
                <a:latin typeface="DINPro-Medium" panose="02000503030000020004" pitchFamily="50" charset="0"/>
              </a:defRPr>
            </a:lvl1pPr>
          </a:lstStyle>
          <a:p>
            <a:fld id="{B6F15528-21DE-4FAA-801E-634DDDAF4B2B}" type="slidenum">
              <a:rPr lang="ru-RU" smtClean="0"/>
              <a:t>‹#›</a:t>
            </a:fld>
            <a:endParaRPr lang="ru-RU"/>
          </a:p>
        </p:txBody>
      </p:sp>
      <p:sp>
        <p:nvSpPr>
          <p:cNvPr id="10" name="Текст 19"/>
          <p:cNvSpPr>
            <a:spLocks noGrp="1"/>
          </p:cNvSpPr>
          <p:nvPr>
            <p:ph type="body" sz="quarter" idx="11" hasCustomPrompt="1"/>
          </p:nvPr>
        </p:nvSpPr>
        <p:spPr>
          <a:xfrm>
            <a:off x="1193610" y="818138"/>
            <a:ext cx="10663428" cy="297427"/>
          </a:xfrm>
        </p:spPr>
        <p:txBody>
          <a:bodyPr lIns="0" tIns="0" rIns="0" bIns="0">
            <a:noAutofit/>
          </a:bodyPr>
          <a:lstStyle>
            <a:lvl1pPr marL="0" indent="0">
              <a:buNone/>
              <a:defRPr sz="1498" baseline="0">
                <a:latin typeface="Stem Thin" panose="020B0303020203020204" pitchFamily="34" charset="-52"/>
                <a:ea typeface="Stem Thin" panose="020B0303020203020204" pitchFamily="34" charset="-52"/>
              </a:defRPr>
            </a:lvl1pPr>
            <a:lvl2pPr>
              <a:defRPr sz="1597">
                <a:latin typeface="Stem Thin" panose="020B0303020203020204" pitchFamily="34" charset="-52"/>
                <a:ea typeface="Stem Thin" panose="020B0303020203020204" pitchFamily="34" charset="-52"/>
              </a:defRPr>
            </a:lvl2pPr>
            <a:lvl3pPr>
              <a:defRPr sz="1597">
                <a:latin typeface="Stem Thin" panose="020B0303020203020204" pitchFamily="34" charset="-52"/>
                <a:ea typeface="Stem Thin" panose="020B0303020203020204" pitchFamily="34" charset="-52"/>
              </a:defRPr>
            </a:lvl3pPr>
            <a:lvl4pPr>
              <a:defRPr sz="1597">
                <a:latin typeface="Stem Thin" panose="020B0303020203020204" pitchFamily="34" charset="-52"/>
                <a:ea typeface="Stem Thin" panose="020B0303020203020204" pitchFamily="34" charset="-52"/>
              </a:defRPr>
            </a:lvl4pPr>
            <a:lvl5pPr>
              <a:defRPr sz="1597">
                <a:latin typeface="Stem Thin" panose="020B0303020203020204" pitchFamily="34" charset="-52"/>
                <a:ea typeface="Stem Thin" panose="020B0303020203020204" pitchFamily="34" charset="-52"/>
              </a:defRPr>
            </a:lvl5pPr>
          </a:lstStyle>
          <a:p>
            <a:pPr lvl="0"/>
            <a:r>
              <a:rPr lang="ru-RU" dirty="0"/>
              <a:t>Введите комментарий или описание слайда.</a:t>
            </a:r>
          </a:p>
        </p:txBody>
      </p:sp>
      <p:sp>
        <p:nvSpPr>
          <p:cNvPr id="3" name="Текст 2"/>
          <p:cNvSpPr>
            <a:spLocks noGrp="1"/>
          </p:cNvSpPr>
          <p:nvPr>
            <p:ph type="body" sz="quarter" idx="12" hasCustomPrompt="1"/>
          </p:nvPr>
        </p:nvSpPr>
        <p:spPr>
          <a:xfrm>
            <a:off x="9390529" y="6402759"/>
            <a:ext cx="1770063" cy="314325"/>
          </a:xfrm>
        </p:spPr>
        <p:txBody>
          <a:bodyPr>
            <a:normAutofit/>
          </a:bodyPr>
          <a:lstStyle>
            <a:lvl1pPr marL="0" indent="0" algn="r">
              <a:buNone/>
              <a:defRPr sz="1098" baseline="0"/>
            </a:lvl1pPr>
          </a:lstStyle>
          <a:p>
            <a:pPr lvl="0"/>
            <a:r>
              <a:rPr lang="ru-RU" dirty="0"/>
              <a:t>НАЗВАНИЕ РАЗДЕЛА</a:t>
            </a:r>
          </a:p>
        </p:txBody>
      </p:sp>
    </p:spTree>
    <p:extLst>
      <p:ext uri="{BB962C8B-B14F-4D97-AF65-F5344CB8AC3E}">
        <p14:creationId xmlns:p14="http://schemas.microsoft.com/office/powerpoint/2010/main" val="51633142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5877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64325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4CAA9A-C97D-41B0-8E47-37F3F9AD4A84}" type="datetimeFigureOut">
              <a:rPr lang="ru-RU" smtClean="0"/>
              <a:t>04.11.2025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109961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4CAA9A-C97D-41B0-8E47-37F3F9AD4A84}" type="datetimeFigureOut">
              <a:rPr lang="ru-RU" smtClean="0"/>
              <a:t>04.11.2025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303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4CAA9A-C97D-41B0-8E47-37F3F9AD4A84}" type="datetimeFigureOut">
              <a:rPr lang="ru-RU" smtClean="0"/>
              <a:t>04.11.2025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240615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4CAA9A-C97D-41B0-8E47-37F3F9AD4A84}" type="datetimeFigureOut">
              <a:rPr lang="ru-RU" smtClean="0"/>
              <a:t>04.11.2025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2720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4CAA9A-C97D-41B0-8E47-37F3F9AD4A84}" type="datetimeFigureOut">
              <a:rPr lang="ru-RU" smtClean="0"/>
              <a:t>04.11.2025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130216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4CAA9A-C97D-41B0-8E47-37F3F9AD4A84}" type="datetimeFigureOut">
              <a:rPr lang="ru-RU" smtClean="0"/>
              <a:t>04.11.2025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275458-178E-473C-91BE-A77B3E105D0F}" type="slidenum">
              <a:rPr lang="ru-RU" smtClean="0"/>
              <a:t>‹#›</a:t>
            </a:fld>
            <a:endParaRPr lang="ru-RU"/>
          </a:p>
        </p:txBody>
      </p:sp>
    </p:spTree>
    <p:extLst>
      <p:ext uri="{BB962C8B-B14F-4D97-AF65-F5344CB8AC3E}">
        <p14:creationId xmlns:p14="http://schemas.microsoft.com/office/powerpoint/2010/main" val="314217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Объект 7"/>
          <p:cNvPicPr>
            <a:picLocks noChangeAspect="1"/>
          </p:cNvPicPr>
          <p:nvPr/>
        </p:nvPicPr>
        <p:blipFill>
          <a:blip r:embed="rId16"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CAA9A-C97D-41B0-8E47-37F3F9AD4A84}" type="datetimeFigureOut">
              <a:rPr lang="ru-RU" smtClean="0"/>
              <a:t>04.11.2025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75458-178E-473C-91BE-A77B3E105D0F}" type="slidenum">
              <a:rPr lang="ru-RU" smtClean="0"/>
              <a:t>‹#›</a:t>
            </a:fld>
            <a:endParaRPr lang="ru-RU"/>
          </a:p>
        </p:txBody>
      </p:sp>
    </p:spTree>
    <p:extLst>
      <p:ext uri="{BB962C8B-B14F-4D97-AF65-F5344CB8AC3E}">
        <p14:creationId xmlns:p14="http://schemas.microsoft.com/office/powerpoint/2010/main" val="274109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 id="2147483711" r:id="rId13"/>
    <p:sldLayoutId id="214748371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35.emf"/><Relationship Id="rId4" Type="http://schemas.openxmlformats.org/officeDocument/2006/relationships/hyperlink" Target="05_&#1044;&#1086;&#1075;&#1086;&#1074;&#1086;&#1088;%20&#1041;&#1057;_&#1096;&#1072;&#1073;&#1083;&#1086;&#1085;%20(&#1055;&#1088;&#1080;&#1082;&#1072;&#1079;%20&#1052;&#1060;).doc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emf"/><Relationship Id="rId7" Type="http://schemas.openxmlformats.org/officeDocument/2006/relationships/hyperlink" Target="&#1058;&#1086;&#1074;&#1072;&#1088;&#1099;.docx"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1059;&#1089;&#1083;&#1091;&#1075;&#1080;.docx" TargetMode="External"/><Relationship Id="rId5" Type="http://schemas.openxmlformats.org/officeDocument/2006/relationships/image" Target="../media/image35.emf"/><Relationship Id="rId4" Type="http://schemas.openxmlformats.org/officeDocument/2006/relationships/hyperlink" Target="&#1056;&#1072;&#1073;&#1086;&#1090;&#1099;.docx" TargetMode="Externa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06_&#1047;&#1072;&#1103;&#1074;&#1082;&#1072;%20&#1041;&#1057;_&#1096;&#1072;&#1073;&#1083;&#1086;&#1085;.docx" TargetMode="External"/><Relationship Id="rId2" Type="http://schemas.openxmlformats.org/officeDocument/2006/relationships/image" Target="../media/image1.emf"/><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emf"/><Relationship Id="rId7" Type="http://schemas.openxmlformats.org/officeDocument/2006/relationships/hyperlink" Target="&#1057;&#1093;&#1077;&#1084;&#1072;%20&#1085;&#1072;&#1087;&#1088;&#1072;&#1074;&#1083;&#1077;&#1085;&#1080;&#1103;%20&#1079;&#1072;&#1103;&#1074;&#1086;&#1082;%20&#1085;&#1072;%20&#1087;&#1077;&#1088;&#1077;&#1074;&#1086;&#1076;%20&#1080;%20&#1086;&#1073;&#1086;&#1089;&#1085;&#1086;&#1074;&#1099;&#1074;&#1072;&#1102;&#1097;&#1080;&#1093;%20&#1076;&#1086;&#1082;&#1091;&#1084;&#1077;&#1085;&#1090;&#1086;&#1074;.pdf"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11" Type="http://schemas.microsoft.com/office/2007/relationships/hdphoto" Target="../media/hdphoto6.wdp"/><Relationship Id="rId5" Type="http://schemas.openxmlformats.org/officeDocument/2006/relationships/image" Target="../media/image35.emf"/><Relationship Id="rId10" Type="http://schemas.openxmlformats.org/officeDocument/2006/relationships/image" Target="../media/image36.png"/><Relationship Id="rId4" Type="http://schemas.openxmlformats.org/officeDocument/2006/relationships/hyperlink" Target="03_&#1057;&#1086;&#1075;&#1083;&#1072;&#1089;&#1086;&#1074;&#1072;&#1085;&#1080;&#1077;%20&#1089;&#1087;&#1086;&#1088;&#1085;&#1099;&#1093;%20&#1087;&#1083;&#1072;&#1090;&#1077;&#1078;&#1077;&#1081;_&#1048;&#1058;&#1054;&#1043;.docx" TargetMode="Externa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3.png"/><Relationship Id="rId12" Type="http://schemas.openxmlformats.org/officeDocument/2006/relationships/hyperlink" Target="&#1048;&#1085;&#1089;&#1090;&#1088;&#1091;&#1082;&#1094;&#1080;&#1103;_&#1048;&#1085;&#1090;&#1077;&#1088;&#1072;&#1082;&#1090;&#1080;&#1074;&#1085;&#1072;&#1103;_&#1086;&#1090;&#1095;&#1077;&#1090;&#1085;&#1086;&#1089;&#1090;&#1100;.pdf" TargetMode="External"/><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image" Target="../media/image35.emf"/><Relationship Id="rId5" Type="http://schemas.openxmlformats.org/officeDocument/2006/relationships/oleObject" Target="../embeddings/oleObject4.bin"/><Relationship Id="rId10" Type="http://schemas.openxmlformats.org/officeDocument/2006/relationships/hyperlink" Target="&#1047;&#1072;&#1103;&#1074;&#1082;&#1072;%20&#1085;&#1072;%20&#1076;&#1086;&#1089;&#1090;&#1091;&#1087;_&#1047;&#1072;&#1082;&#1091;&#1087;.%20&#1086;&#1088;&#1075;&#1072;&#1085;&#1080;&#1079;&#1072;&#1094;&#1080;&#1103;.docx" TargetMode="External"/><Relationship Id="rId4" Type="http://schemas.openxmlformats.org/officeDocument/2006/relationships/notesSlide" Target="../notesSlides/notesSlide12.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3.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37.png"/><Relationship Id="rId5" Type="http://schemas.openxmlformats.org/officeDocument/2006/relationships/oleObject" Target="../embeddings/oleObject5.bin"/><Relationship Id="rId10" Type="http://schemas.microsoft.com/office/2007/relationships/hdphoto" Target="../media/hdphoto7.wdp"/><Relationship Id="rId4" Type="http://schemas.openxmlformats.org/officeDocument/2006/relationships/notesSlide" Target="../notesSlides/notesSlide13.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hyperlink" Target="mailto:e.kylychbekov@rsk.kg" TargetMode="Externa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4.png"/><Relationship Id="rId12"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jpeg"/><Relationship Id="rId11" Type="http://schemas.openxmlformats.org/officeDocument/2006/relationships/hyperlink" Target="mailto:abadachieva@bakai.kg" TargetMode="External"/><Relationship Id="rId5" Type="http://schemas.openxmlformats.org/officeDocument/2006/relationships/image" Target="../media/image1.emf"/><Relationship Id="rId10" Type="http://schemas.openxmlformats.org/officeDocument/2006/relationships/hyperlink" Target="mailto:asel.kadyrova@ab.kg" TargetMode="External"/><Relationship Id="rId4" Type="http://schemas.openxmlformats.org/officeDocument/2006/relationships/oleObject" Target="../embeddings/oleObject6.bin"/><Relationship Id="rId9" Type="http://schemas.openxmlformats.org/officeDocument/2006/relationships/hyperlink" Target="mailto:akudaibergenova@keremetbank.k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rsk.kg/ru/ur/bsoprovojdenie" TargetMode="External"/><Relationship Id="rId3" Type="http://schemas.openxmlformats.org/officeDocument/2006/relationships/slideLayout" Target="../slideLayouts/slideLayout14.xml"/><Relationship Id="rId7" Type="http://schemas.openxmlformats.org/officeDocument/2006/relationships/hyperlink" Target="https://keremetbank.kg/ru/business/bankovskoe-soprovozhdenie-kontraktov" TargetMode="External"/><Relationship Id="rId12"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hyperlink" Target="https://ab.kg/bankovskie-uslugi-uslugi_bsk/uslugi_bsk" TargetMode="External"/><Relationship Id="rId11"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4.png"/><Relationship Id="rId4" Type="http://schemas.openxmlformats.org/officeDocument/2006/relationships/oleObject" Target="../embeddings/oleObject7.bin"/><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39.png"/><Relationship Id="rId12" Type="http://schemas.microsoft.com/office/2007/relationships/hdphoto" Target="../media/hdphoto10.wdp"/><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1.emf"/><Relationship Id="rId10" Type="http://schemas.microsoft.com/office/2007/relationships/hdphoto" Target="../media/hdphoto9.wdp"/><Relationship Id="rId4" Type="http://schemas.openxmlformats.org/officeDocument/2006/relationships/oleObject" Target="../embeddings/oleObject8.bin"/><Relationship Id="rId9" Type="http://schemas.openxmlformats.org/officeDocument/2006/relationships/image" Target="../media/image40.png"/><Relationship Id="rId1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3" Type="http://schemas.openxmlformats.org/officeDocument/2006/relationships/image" Target="../media/image1.emf"/><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4.xml"/><Relationship Id="rId21" Type="http://schemas.microsoft.com/office/2007/relationships/hdphoto" Target="../media/hdphoto5.wdp"/><Relationship Id="rId7" Type="http://schemas.openxmlformats.org/officeDocument/2006/relationships/notesSlide" Target="../notesSlides/notesSlide4.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tags" Target="../tags/tag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slideLayout" Target="../slideLayouts/slideLayout14.xml"/><Relationship Id="rId11" Type="http://schemas.openxmlformats.org/officeDocument/2006/relationships/image" Target="../media/image19.png"/><Relationship Id="rId5" Type="http://schemas.openxmlformats.org/officeDocument/2006/relationships/tags" Target="../tags/tag6.xml"/><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17.emf"/><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emf"/><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xml"/><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4.png"/><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1058;&#1088;&#1077;&#1073;&#1086;&#1074;&#1072;&#1085;&#1080;&#1103;%20&#1041;&#1057;.docx" TargetMode="External"/><Relationship Id="rId2" Type="http://schemas.openxmlformats.org/officeDocument/2006/relationships/image" Target="../media/image1.emf"/><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12"/>
          <p:cNvSpPr>
            <a:spLocks noGrp="1"/>
          </p:cNvSpPr>
          <p:nvPr>
            <p:ph type="body" sz="quarter" idx="11"/>
          </p:nvPr>
        </p:nvSpPr>
        <p:spPr>
          <a:xfrm>
            <a:off x="2240213" y="1395742"/>
            <a:ext cx="8206042" cy="3416693"/>
          </a:xfrm>
        </p:spPr>
        <p:txBody>
          <a:bodyPr anchor="ctr">
            <a:normAutofit/>
          </a:bodyPr>
          <a:lstStyle/>
          <a:p>
            <a:pPr algn="ctr"/>
            <a:r>
              <a:rPr lang="ky-KG" sz="1800" b="1" cap="all" dirty="0" smtClean="0">
                <a:solidFill>
                  <a:srgbClr val="00B050"/>
                </a:solidFill>
                <a:latin typeface="Times New Roman" panose="02020603050405020304" pitchFamily="18" charset="0"/>
                <a:cs typeface="Times New Roman" panose="02020603050405020304" pitchFamily="18" charset="0"/>
              </a:rPr>
              <a:t>сатып алууларды уюштуруу жана </a:t>
            </a:r>
            <a:r>
              <a:rPr lang="ru-RU" sz="1800" b="1" dirty="0" smtClean="0">
                <a:solidFill>
                  <a:srgbClr val="00B050"/>
                </a:solidFill>
                <a:latin typeface="Times New Roman" panose="02020603050405020304" pitchFamily="18" charset="0"/>
                <a:cs typeface="Times New Roman" panose="02020603050405020304" pitchFamily="18" charset="0"/>
              </a:rPr>
              <a:t>БАНКТЫК КОШТОО ШАРТЫН КОЛДОНУУ МЕНЕН</a:t>
            </a:r>
            <a:r>
              <a:rPr lang="ru-RU" sz="1800" b="1" cap="all" dirty="0" smtClean="0">
                <a:solidFill>
                  <a:srgbClr val="00B050"/>
                </a:solidFill>
                <a:latin typeface="Times New Roman" panose="02020603050405020304" pitchFamily="18" charset="0"/>
                <a:cs typeface="Times New Roman" panose="02020603050405020304" pitchFamily="18" charset="0"/>
              </a:rPr>
              <a:t> </a:t>
            </a:r>
            <a:r>
              <a:rPr lang="ky-KG" sz="1800" b="1" cap="all" dirty="0" smtClean="0">
                <a:solidFill>
                  <a:srgbClr val="00B050"/>
                </a:solidFill>
                <a:latin typeface="Times New Roman" panose="02020603050405020304" pitchFamily="18" charset="0"/>
                <a:cs typeface="Times New Roman" panose="02020603050405020304" pitchFamily="18" charset="0"/>
              </a:rPr>
              <a:t>Кыргыз РеспубликасыНда мамлекеттик </a:t>
            </a:r>
            <a:r>
              <a:rPr lang="ky-KG" sz="1800" b="1" cap="all" dirty="0">
                <a:solidFill>
                  <a:srgbClr val="00B050"/>
                </a:solidFill>
                <a:latin typeface="Times New Roman" panose="02020603050405020304" pitchFamily="18" charset="0"/>
                <a:cs typeface="Times New Roman" panose="02020603050405020304" pitchFamily="18" charset="0"/>
              </a:rPr>
              <a:t>сатып алуулар </a:t>
            </a:r>
            <a:r>
              <a:rPr lang="ky-KG" sz="1800" b="1" cap="all" dirty="0" smtClean="0">
                <a:solidFill>
                  <a:srgbClr val="00B050"/>
                </a:solidFill>
                <a:latin typeface="Times New Roman" panose="02020603050405020304" pitchFamily="18" charset="0"/>
                <a:cs typeface="Times New Roman" panose="02020603050405020304" pitchFamily="18" charset="0"/>
              </a:rPr>
              <a:t>ЧөЙРөСүНДө контракттарды түзүү тартиби</a:t>
            </a:r>
            <a:endParaRPr lang="ru-RU" sz="1800" b="1" cap="all" dirty="0">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Прямоугольник 1"/>
          <p:cNvSpPr/>
          <p:nvPr/>
        </p:nvSpPr>
        <p:spPr>
          <a:xfrm>
            <a:off x="3179013" y="5945288"/>
            <a:ext cx="509964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i="0" u="none" strike="noStrike" kern="1200" cap="none" spc="0" normalizeH="0" baseline="0" noProof="0" dirty="0" err="1" smtClean="0">
                <a:ln>
                  <a:noFill/>
                </a:ln>
                <a:solidFill>
                  <a:srgbClr val="0057B6"/>
                </a:solidFill>
                <a:effectLst/>
                <a:uLnTx/>
                <a:uFillTx/>
                <a:latin typeface="Times New Roman" pitchFamily="18" charset="0"/>
                <a:cs typeface="Times New Roman" pitchFamily="18" charset="0"/>
              </a:rPr>
              <a:t>Кыргыз</a:t>
            </a:r>
            <a:r>
              <a:rPr kumimoji="0" lang="ru-RU" sz="1600" i="0" u="none" strike="noStrike" kern="1200" cap="none" spc="0" normalizeH="0" baseline="0" noProof="0" dirty="0" smtClean="0">
                <a:ln>
                  <a:noFill/>
                </a:ln>
                <a:solidFill>
                  <a:srgbClr val="0057B6"/>
                </a:solidFill>
                <a:effectLst/>
                <a:uLnTx/>
                <a:uFillTx/>
                <a:latin typeface="Times New Roman" pitchFamily="18" charset="0"/>
                <a:cs typeface="Times New Roman" pitchFamily="18" charset="0"/>
              </a:rPr>
              <a:t> </a:t>
            </a:r>
            <a:r>
              <a:rPr kumimoji="0" lang="ru-RU" sz="1600" i="0" u="none" strike="noStrike" kern="1200" cap="none" spc="0" normalizeH="0" baseline="0" noProof="0" dirty="0" err="1" smtClean="0">
                <a:ln>
                  <a:noFill/>
                </a:ln>
                <a:solidFill>
                  <a:srgbClr val="0057B6"/>
                </a:solidFill>
                <a:effectLst/>
                <a:uLnTx/>
                <a:uFillTx/>
                <a:latin typeface="Times New Roman" pitchFamily="18" charset="0"/>
                <a:cs typeface="Times New Roman" pitchFamily="18" charset="0"/>
              </a:rPr>
              <a:t>Республикасы</a:t>
            </a:r>
            <a:endParaRPr kumimoji="0" lang="ru-RU" sz="1600" i="0" u="none" strike="noStrike" kern="1200" cap="none" spc="0" normalizeH="0" baseline="0" noProof="0" dirty="0">
              <a:ln>
                <a:noFill/>
              </a:ln>
              <a:solidFill>
                <a:srgbClr val="0057B6"/>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i="0" u="none" strike="noStrike" kern="1200" cap="none" spc="0" normalizeH="0" baseline="0" noProof="0" smtClean="0">
                <a:ln>
                  <a:noFill/>
                </a:ln>
                <a:solidFill>
                  <a:srgbClr val="0057B6"/>
                </a:solidFill>
                <a:effectLst/>
                <a:uLnTx/>
                <a:uFillTx/>
                <a:latin typeface="Cera CY" panose="00000500000000000000" pitchFamily="2" charset="-52"/>
              </a:rPr>
              <a:t>2025</a:t>
            </a:r>
            <a:endParaRPr kumimoji="0" lang="ru-RU" sz="1600" i="0" u="none" strike="noStrike" kern="1200" cap="none" spc="0" normalizeH="0" baseline="0" noProof="0" dirty="0">
              <a:ln>
                <a:noFill/>
              </a:ln>
              <a:solidFill>
                <a:srgbClr val="0057B6"/>
              </a:solidFill>
              <a:effectLst/>
              <a:uLnTx/>
              <a:uFillTx/>
              <a:latin typeface="Cera CY" panose="00000500000000000000" pitchFamily="2" charset="-52"/>
              <a:ea typeface="Tahoma" panose="020B0604030504040204" pitchFamily="34" charset="0"/>
              <a:cs typeface="Tahoma" panose="020B0604030504040204" pitchFamily="34" charset="0"/>
            </a:endParaRPr>
          </a:p>
        </p:txBody>
      </p:sp>
      <p:sp>
        <p:nvSpPr>
          <p:cNvPr id="28" name="Прямоугольник 27"/>
          <p:cNvSpPr/>
          <p:nvPr/>
        </p:nvSpPr>
        <p:spPr>
          <a:xfrm>
            <a:off x="4626656" y="618235"/>
            <a:ext cx="2991942" cy="600164"/>
          </a:xfrm>
          <a:prstGeom prst="rect">
            <a:avLst/>
          </a:prstGeom>
        </p:spPr>
        <p:txBody>
          <a:bodyPr wrap="square">
            <a:spAutoFit/>
          </a:bodyPr>
          <a:lstStyle/>
          <a:p>
            <a:pPr algn="ctr"/>
            <a:r>
              <a:rPr lang="ru-RU" sz="1100" b="1" dirty="0" smtClean="0">
                <a:solidFill>
                  <a:srgbClr val="2D65AF"/>
                </a:solidFill>
                <a:latin typeface="Cera CY" panose="00000500000000000000" pitchFamily="2" charset="-52"/>
              </a:rPr>
              <a:t>КЫРГЫЗ РЕСПУБЛИКАСЫНЫН ФИНАНСЫ МИНИСТРЛИГИ</a:t>
            </a:r>
          </a:p>
          <a:p>
            <a:pPr algn="ctr"/>
            <a:endParaRPr lang="ru-RU" sz="1100" b="1" dirty="0">
              <a:solidFill>
                <a:srgbClr val="2D65AF"/>
              </a:solidFill>
              <a:latin typeface="Cera CY" panose="00000500000000000000" pitchFamily="2" charset="-52"/>
            </a:endParaRPr>
          </a:p>
        </p:txBody>
      </p: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356" y="486256"/>
            <a:ext cx="733336" cy="694844"/>
          </a:xfrm>
          <a:prstGeom prst="rect">
            <a:avLst/>
          </a:prstGeom>
        </p:spPr>
      </p:pic>
      <p:grpSp>
        <p:nvGrpSpPr>
          <p:cNvPr id="9" name="Группа 8"/>
          <p:cNvGrpSpPr/>
          <p:nvPr/>
        </p:nvGrpSpPr>
        <p:grpSpPr>
          <a:xfrm>
            <a:off x="1509249" y="3814009"/>
            <a:ext cx="8953501" cy="1175769"/>
            <a:chOff x="1938684" y="4505692"/>
            <a:chExt cx="8953501" cy="1175769"/>
          </a:xfrm>
        </p:grpSpPr>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3799" t="18200" r="5600" b="19851"/>
            <a:stretch/>
          </p:blipFill>
          <p:spPr>
            <a:xfrm>
              <a:off x="1938684" y="4808725"/>
              <a:ext cx="1276350" cy="872736"/>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1" t="9066" r="-1718" b="7831"/>
            <a:stretch/>
          </p:blipFill>
          <p:spPr>
            <a:xfrm>
              <a:off x="3432061" y="4505692"/>
              <a:ext cx="1650287" cy="1010309"/>
            </a:xfrm>
            <a:prstGeom prst="rect">
              <a:avLst/>
            </a:prstGeom>
          </p:spPr>
        </p:pic>
        <p:pic>
          <p:nvPicPr>
            <p:cNvPr id="12" name="Рисунок 11"/>
            <p:cNvPicPr>
              <a:picLocks noChangeAspect="1"/>
            </p:cNvPicPr>
            <p:nvPr/>
          </p:nvPicPr>
          <p:blipFill>
            <a:blip r:embed="rId6"/>
            <a:stretch>
              <a:fillRect/>
            </a:stretch>
          </p:blipFill>
          <p:spPr>
            <a:xfrm>
              <a:off x="7977128" y="4777840"/>
              <a:ext cx="2915057" cy="828791"/>
            </a:xfrm>
            <a:prstGeom prst="rect">
              <a:avLst/>
            </a:prstGeom>
          </p:spPr>
        </p:pic>
        <p:pic>
          <p:nvPicPr>
            <p:cNvPr id="14" name="Рисунок 13"/>
            <p:cNvPicPr>
              <a:picLocks noChangeAspect="1"/>
            </p:cNvPicPr>
            <p:nvPr/>
          </p:nvPicPr>
          <p:blipFill>
            <a:blip r:embed="rId7"/>
            <a:stretch>
              <a:fillRect/>
            </a:stretch>
          </p:blipFill>
          <p:spPr>
            <a:xfrm>
              <a:off x="5366866" y="4845214"/>
              <a:ext cx="2486881" cy="777151"/>
            </a:xfrm>
            <a:prstGeom prst="rect">
              <a:avLst/>
            </a:prstGeom>
          </p:spPr>
        </p:pic>
      </p:grpSp>
    </p:spTree>
    <p:extLst>
      <p:ext uri="{BB962C8B-B14F-4D97-AF65-F5344CB8AC3E}">
        <p14:creationId xmlns:p14="http://schemas.microsoft.com/office/powerpoint/2010/main" val="277548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3"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dirty="0" smtClean="0">
                <a:solidFill>
                  <a:srgbClr val="006AB4"/>
                </a:solidFill>
                <a:latin typeface="Times New Roman" panose="02020603050405020304" pitchFamily="18" charset="0"/>
                <a:ea typeface="+mn-ea"/>
                <a:cs typeface="Times New Roman" panose="02020603050405020304" pitchFamily="18" charset="0"/>
              </a:rPr>
              <a:t>3-БАСКЫЧ. ЫЙГАРЫМ УКУКТУУ БАНКТАР МЕНЕН </a:t>
            </a:r>
            <a:r>
              <a:rPr lang="ru-RU" sz="1959" b="1" dirty="0" smtClean="0">
                <a:solidFill>
                  <a:srgbClr val="006AB4"/>
                </a:solidFill>
                <a:latin typeface="Times New Roman" panose="02020603050405020304" pitchFamily="18" charset="0"/>
                <a:cs typeface="Times New Roman" panose="02020603050405020304" pitchFamily="18" charset="0"/>
              </a:rPr>
              <a:t>КОНТРАКТТЫ БАНКТЫК </a:t>
            </a:r>
            <a:r>
              <a:rPr lang="ru-RU" sz="1959" b="1" dirty="0">
                <a:solidFill>
                  <a:srgbClr val="006AB4"/>
                </a:solidFill>
                <a:latin typeface="Times New Roman" panose="02020603050405020304" pitchFamily="18" charset="0"/>
                <a:cs typeface="Times New Roman" panose="02020603050405020304" pitchFamily="18" charset="0"/>
              </a:rPr>
              <a:t>КОШТОО КЕЛИШИМИН </a:t>
            </a:r>
            <a:r>
              <a:rPr lang="ru-RU" sz="1959" b="1" dirty="0" smtClean="0">
                <a:solidFill>
                  <a:srgbClr val="006AB4"/>
                </a:solidFill>
                <a:latin typeface="Times New Roman" panose="02020603050405020304" pitchFamily="18" charset="0"/>
                <a:ea typeface="+mn-ea"/>
                <a:cs typeface="Times New Roman" panose="02020603050405020304" pitchFamily="18" charset="0"/>
              </a:rPr>
              <a:t>ТҮЗҮҮ</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56" name="Текст 2">
            <a:extLst>
              <a:ext uri="{FF2B5EF4-FFF2-40B4-BE49-F238E27FC236}">
                <a16:creationId xmlns="" xmlns:a16="http://schemas.microsoft.com/office/drawing/2014/main" id="{15D94723-80C3-45DB-9101-F25197B5242D}"/>
              </a:ext>
            </a:extLst>
          </p:cNvPr>
          <p:cNvSpPr txBox="1">
            <a:spLocks/>
          </p:cNvSpPr>
          <p:nvPr/>
        </p:nvSpPr>
        <p:spPr>
          <a:xfrm>
            <a:off x="795117" y="1138589"/>
            <a:ext cx="5259105" cy="1155648"/>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srgbClr val="82096C"/>
              </a:solidFill>
              <a:effectLst/>
              <a:uLnTx/>
              <a:uFillTx/>
              <a:latin typeface="Times New Roman" panose="02020603050405020304" pitchFamily="18" charset="0"/>
              <a:cs typeface="Times New Roman" panose="02020603050405020304" pitchFamily="18" charset="0"/>
            </a:endParaRPr>
          </a:p>
        </p:txBody>
      </p:sp>
      <p:sp>
        <p:nvSpPr>
          <p:cNvPr id="74" name="Текст 2">
            <a:extLst>
              <a:ext uri="{FF2B5EF4-FFF2-40B4-BE49-F238E27FC236}">
                <a16:creationId xmlns="" xmlns:a16="http://schemas.microsoft.com/office/drawing/2014/main" id="{C9144442-A395-477C-8266-DEF5B5F8AE5B}"/>
              </a:ext>
            </a:extLst>
          </p:cNvPr>
          <p:cNvSpPr txBox="1">
            <a:spLocks/>
          </p:cNvSpPr>
          <p:nvPr/>
        </p:nvSpPr>
        <p:spPr>
          <a:xfrm>
            <a:off x="1223751" y="4801272"/>
            <a:ext cx="4563578" cy="37949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400" b="1"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sym typeface="Lucida Grande"/>
            </a:endParaRPr>
          </a:p>
        </p:txBody>
      </p:sp>
      <p:sp>
        <p:nvSpPr>
          <p:cNvPr id="21" name="TextBox 20"/>
          <p:cNvSpPr txBox="1"/>
          <p:nvPr/>
        </p:nvSpPr>
        <p:spPr>
          <a:xfrm>
            <a:off x="709124" y="2517413"/>
            <a:ext cx="4914295" cy="1055674"/>
          </a:xfrm>
          <a:prstGeom prst="rect">
            <a:avLst/>
          </a:prstGeom>
          <a:noFill/>
        </p:spPr>
        <p:txBody>
          <a:bodyPr wrap="square" rtlCol="0">
            <a:spAutoFit/>
          </a:bodyPr>
          <a:lstStyle/>
          <a:p>
            <a:pPr algn="just">
              <a:lnSpc>
                <a:spcPct val="90000"/>
              </a:lnSpc>
              <a:spcBef>
                <a:spcPts val="600"/>
              </a:spcBef>
              <a:buClr>
                <a:srgbClr val="0057B5"/>
              </a:buClr>
              <a:defRPr/>
            </a:pPr>
            <a:r>
              <a:rPr lang="ky-KG" sz="1600" b="1" dirty="0" smtClean="0">
                <a:solidFill>
                  <a:srgbClr val="82096C"/>
                </a:solidFill>
                <a:latin typeface="Times New Roman" panose="02020603050405020304" pitchFamily="18" charset="0"/>
                <a:cs typeface="Times New Roman" panose="02020603050405020304" pitchFamily="18" charset="0"/>
              </a:rPr>
              <a:t>Ар бир ыйгарым укуктуу банк менен </a:t>
            </a:r>
            <a:r>
              <a:rPr lang="ky-KG" sz="1600" b="1" dirty="0" smtClean="0">
                <a:solidFill>
                  <a:srgbClr val="424242"/>
                </a:solidFill>
                <a:latin typeface="Times New Roman" panose="02020603050405020304" pitchFamily="18" charset="0"/>
                <a:cs typeface="Times New Roman" panose="02020603050405020304" pitchFamily="18" charset="0"/>
              </a:rPr>
              <a:t>контракт</a:t>
            </a:r>
            <a:r>
              <a:rPr lang="ky-KG" sz="1600" b="1" dirty="0" smtClean="0">
                <a:latin typeface="Times New Roman" panose="02020603050405020304" pitchFamily="18" charset="0"/>
                <a:cs typeface="Times New Roman" panose="02020603050405020304" pitchFamily="18" charset="0"/>
              </a:rPr>
              <a:t>ты</a:t>
            </a:r>
            <a:r>
              <a:rPr lang="ky-KG" sz="1600" b="1" dirty="0" smtClean="0">
                <a:solidFill>
                  <a:srgbClr val="424242"/>
                </a:solidFill>
                <a:latin typeface="Times New Roman" panose="02020603050405020304" pitchFamily="18" charset="0"/>
                <a:cs typeface="Times New Roman" panose="02020603050405020304" pitchFamily="18" charset="0"/>
              </a:rPr>
              <a:t> банктык коштоо келишимин түзөт. </a:t>
            </a:r>
            <a:endParaRPr lang="ru-RU" sz="1600" b="1" dirty="0" smtClean="0">
              <a:solidFill>
                <a:srgbClr val="82096C"/>
              </a:solidFill>
              <a:latin typeface="Times New Roman" panose="02020603050405020304" pitchFamily="18" charset="0"/>
              <a:cs typeface="Times New Roman" panose="02020603050405020304" pitchFamily="18" charset="0"/>
            </a:endParaRPr>
          </a:p>
          <a:p>
            <a:pPr algn="just">
              <a:lnSpc>
                <a:spcPct val="90000"/>
              </a:lnSpc>
              <a:spcBef>
                <a:spcPts val="600"/>
              </a:spcBef>
              <a:buClr>
                <a:srgbClr val="0057B5"/>
              </a:buClr>
              <a:defRPr/>
            </a:pPr>
            <a:r>
              <a:rPr lang="ky-KG" sz="1600" i="1" dirty="0" smtClean="0">
                <a:solidFill>
                  <a:srgbClr val="424242"/>
                </a:solidFill>
                <a:latin typeface="Times New Roman" panose="02020603050405020304" pitchFamily="18" charset="0"/>
                <a:cs typeface="Times New Roman" panose="02020603050405020304" pitchFamily="18" charset="0"/>
              </a:rPr>
              <a:t>Контракт</a:t>
            </a:r>
            <a:r>
              <a:rPr lang="ky-KG" sz="1600" i="1" dirty="0" smtClean="0">
                <a:latin typeface="Times New Roman" panose="02020603050405020304" pitchFamily="18" charset="0"/>
                <a:cs typeface="Times New Roman" panose="02020603050405020304" pitchFamily="18" charset="0"/>
              </a:rPr>
              <a:t>ты</a:t>
            </a:r>
            <a:r>
              <a:rPr lang="ky-KG" sz="1600" i="1" dirty="0" smtClean="0">
                <a:solidFill>
                  <a:srgbClr val="424242"/>
                </a:solidFill>
                <a:latin typeface="Times New Roman" panose="02020603050405020304" pitchFamily="18" charset="0"/>
                <a:cs typeface="Times New Roman" panose="02020603050405020304" pitchFamily="18" charset="0"/>
              </a:rPr>
              <a:t> банктык коштоо келишими </a:t>
            </a:r>
            <a:r>
              <a:rPr lang="ky-KG" sz="1600" b="1" i="1" dirty="0" smtClean="0">
                <a:solidFill>
                  <a:srgbClr val="424242"/>
                </a:solidFill>
                <a:latin typeface="Times New Roman" panose="02020603050405020304" pitchFamily="18" charset="0"/>
                <a:cs typeface="Times New Roman" panose="02020603050405020304" pitchFamily="18" charset="0"/>
              </a:rPr>
              <a:t>Буйрук менен бекитилген типтүү форма боюнча </a:t>
            </a:r>
            <a:r>
              <a:rPr lang="ky-KG" sz="1600" i="1" dirty="0" smtClean="0">
                <a:solidFill>
                  <a:srgbClr val="424242"/>
                </a:solidFill>
                <a:latin typeface="Times New Roman" panose="02020603050405020304" pitchFamily="18" charset="0"/>
                <a:cs typeface="Times New Roman" panose="02020603050405020304" pitchFamily="18" charset="0"/>
              </a:rPr>
              <a:t>түзүлөт</a:t>
            </a:r>
            <a:endParaRPr lang="ru-RU" sz="1600" b="1" dirty="0" smtClean="0">
              <a:solidFill>
                <a:srgbClr val="006AB4"/>
              </a:solidFill>
              <a:latin typeface="Times New Roman" panose="02020603050405020304" pitchFamily="18" charset="0"/>
              <a:cs typeface="Times New Roman" panose="02020603050405020304" pitchFamily="18" charset="0"/>
            </a:endParaRPr>
          </a:p>
        </p:txBody>
      </p:sp>
      <p:sp>
        <p:nvSpPr>
          <p:cNvPr id="27" name="Rectangle 31">
            <a:extLst>
              <a:ext uri="{FF2B5EF4-FFF2-40B4-BE49-F238E27FC236}">
                <a16:creationId xmlns="" xmlns:a16="http://schemas.microsoft.com/office/drawing/2014/main" id="{2F886C4B-D4EF-43B9-B527-E4488FEBCB39}"/>
              </a:ext>
            </a:extLst>
          </p:cNvPr>
          <p:cNvSpPr/>
          <p:nvPr/>
        </p:nvSpPr>
        <p:spPr>
          <a:xfrm>
            <a:off x="4170176" y="4097894"/>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smtClean="0">
                <a:solidFill>
                  <a:srgbClr val="006AB4"/>
                </a:solidFill>
                <a:latin typeface="Times New Roman" panose="02020603050405020304" pitchFamily="18" charset="0"/>
                <a:cs typeface="Times New Roman" panose="02020603050405020304" pitchFamily="18" charset="0"/>
              </a:rPr>
              <a:t>Тип</a:t>
            </a:r>
            <a:r>
              <a:rPr lang="ky-KG" b="1" dirty="0" smtClean="0">
                <a:solidFill>
                  <a:srgbClr val="006AB4"/>
                </a:solidFill>
                <a:latin typeface="Times New Roman" panose="02020603050405020304" pitchFamily="18" charset="0"/>
                <a:cs typeface="Times New Roman" panose="02020603050405020304" pitchFamily="18" charset="0"/>
              </a:rPr>
              <a:t>түү </a:t>
            </a:r>
            <a:r>
              <a:rPr lang="ru-RU" b="1" dirty="0" smtClean="0">
                <a:solidFill>
                  <a:srgbClr val="006AB4"/>
                </a:solidFill>
                <a:latin typeface="Times New Roman" panose="02020603050405020304" pitchFamily="18" charset="0"/>
                <a:cs typeface="Times New Roman" panose="02020603050405020304" pitchFamily="18" charset="0"/>
              </a:rPr>
              <a:t>форма</a:t>
            </a:r>
            <a:endParaRPr lang="ru-RU" b="1" dirty="0">
              <a:solidFill>
                <a:srgbClr val="006AB4"/>
              </a:solidFill>
              <a:latin typeface="Times New Roman" panose="02020603050405020304" pitchFamily="18" charset="0"/>
              <a:cs typeface="Times New Roman" panose="02020603050405020304" pitchFamily="18" charset="0"/>
            </a:endParaRPr>
          </a:p>
        </p:txBody>
      </p:sp>
      <p:pic>
        <p:nvPicPr>
          <p:cNvPr id="16" name="Рисунок 15">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948" y="4382231"/>
            <a:ext cx="1296000" cy="1296000"/>
          </a:xfrm>
          <a:prstGeom prst="rect">
            <a:avLst/>
          </a:prstGeom>
        </p:spPr>
      </p:pic>
      <p:sp>
        <p:nvSpPr>
          <p:cNvPr id="17" name="TextBox 16"/>
          <p:cNvSpPr txBox="1"/>
          <p:nvPr/>
        </p:nvSpPr>
        <p:spPr>
          <a:xfrm>
            <a:off x="4461359" y="5610440"/>
            <a:ext cx="3039179" cy="276999"/>
          </a:xfrm>
          <a:prstGeom prst="rect">
            <a:avLst/>
          </a:prstGeom>
          <a:noFill/>
        </p:spPr>
        <p:txBody>
          <a:bodyPr wrap="square" rtlCol="0">
            <a:spAutoFit/>
          </a:bodyPr>
          <a:lstStyle/>
          <a:p>
            <a:pPr algn="ctr"/>
            <a:r>
              <a:rPr lang="ru-RU" sz="1200" dirty="0" err="1" smtClean="0">
                <a:latin typeface="Times New Roman" panose="02020603050405020304" pitchFamily="18" charset="0"/>
                <a:cs typeface="Times New Roman" panose="02020603050405020304" pitchFamily="18" charset="0"/>
              </a:rPr>
              <a:t>Контрактты</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банктык</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коштоо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келишими</a:t>
            </a:r>
            <a:endParaRPr lang="ru-RU" sz="1200" dirty="0">
              <a:latin typeface="Times New Roman" panose="02020603050405020304" pitchFamily="18" charset="0"/>
              <a:cs typeface="Times New Roman" panose="02020603050405020304" pitchFamily="18" charset="0"/>
            </a:endParaRPr>
          </a:p>
        </p:txBody>
      </p:sp>
      <p:sp>
        <p:nvSpPr>
          <p:cNvPr id="26" name="Rectangle 31">
            <a:extLst>
              <a:ext uri="{FF2B5EF4-FFF2-40B4-BE49-F238E27FC236}">
                <a16:creationId xmlns="" xmlns:a16="http://schemas.microsoft.com/office/drawing/2014/main" id="{5B1F85D1-8938-4BE8-B6A1-219416EC01ED}"/>
              </a:ext>
            </a:extLst>
          </p:cNvPr>
          <p:cNvSpPr/>
          <p:nvPr/>
        </p:nvSpPr>
        <p:spPr>
          <a:xfrm>
            <a:off x="6114076" y="1890847"/>
            <a:ext cx="5542616" cy="1381560"/>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8" name="Заголовок">
            <a:extLst>
              <a:ext uri="{FF2B5EF4-FFF2-40B4-BE49-F238E27FC236}">
                <a16:creationId xmlns="" xmlns:a16="http://schemas.microsoft.com/office/drawing/2014/main" id="{1F7CAAB7-BFDC-43A0-8829-C896EF535595}"/>
              </a:ext>
            </a:extLst>
          </p:cNvPr>
          <p:cNvSpPr txBox="1">
            <a:spLocks/>
          </p:cNvSpPr>
          <p:nvPr/>
        </p:nvSpPr>
        <p:spPr>
          <a:xfrm>
            <a:off x="6211052" y="1775311"/>
            <a:ext cx="5476030" cy="1577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Bef>
                <a:spcPts val="0"/>
              </a:spcBef>
              <a:buClr>
                <a:schemeClr val="bg1"/>
              </a:buClr>
              <a:buSzPct val="96000"/>
              <a:buFont typeface="Courier New" panose="02070309020205020404" pitchFamily="49" charset="0"/>
              <a:buChar char="o"/>
            </a:pPr>
            <a:endParaRPr lang="ru-RU" sz="1600" b="1" dirty="0" smtClean="0">
              <a:solidFill>
                <a:schemeClr val="bg1"/>
              </a:solidFill>
              <a:latin typeface="Times New Roman" panose="02020603050405020304" pitchFamily="18" charset="0"/>
              <a:cs typeface="Times New Roman" panose="02020603050405020304" pitchFamily="18" charset="0"/>
            </a:endParaRPr>
          </a:p>
          <a:p>
            <a:pPr>
              <a:lnSpc>
                <a:spcPct val="130000"/>
              </a:lnSpc>
              <a:spcBef>
                <a:spcPts val="0"/>
              </a:spcBef>
              <a:buClr>
                <a:schemeClr val="bg1"/>
              </a:buClr>
              <a:buSzPct val="96000"/>
            </a:pPr>
            <a:r>
              <a:rPr lang="ru-RU" sz="1600" b="1" dirty="0" err="1" smtClean="0">
                <a:solidFill>
                  <a:schemeClr val="bg1"/>
                </a:solidFill>
                <a:latin typeface="Times New Roman" panose="02020603050405020304" pitchFamily="18" charset="0"/>
                <a:cs typeface="Times New Roman" panose="02020603050405020304" pitchFamily="18" charset="0"/>
              </a:rPr>
              <a:t>Контарктты</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банктык</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коштоо</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келишими</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сатып</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алуу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боюнча</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алгачкы</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контрактты</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түзгөнгө</a:t>
            </a:r>
            <a:r>
              <a:rPr lang="ru-RU" sz="1600" b="1" dirty="0" smtClean="0">
                <a:solidFill>
                  <a:schemeClr val="bg1"/>
                </a:solidFill>
                <a:latin typeface="Times New Roman" panose="02020603050405020304" pitchFamily="18" charset="0"/>
                <a:cs typeface="Times New Roman" panose="02020603050405020304" pitchFamily="18" charset="0"/>
              </a:rPr>
              <a:t>                </a:t>
            </a:r>
            <a:r>
              <a:rPr lang="ky-KG" sz="1600" b="1" dirty="0" smtClean="0">
                <a:solidFill>
                  <a:schemeClr val="bg1"/>
                </a:solidFill>
                <a:latin typeface="Times New Roman" panose="02020603050405020304" pitchFamily="18" charset="0"/>
                <a:cs typeface="Times New Roman" panose="02020603050405020304" pitchFamily="18" charset="0"/>
              </a:rPr>
              <a:t> </a:t>
            </a:r>
            <a:r>
              <a:rPr lang="ky-KG" sz="1600" b="1" dirty="0" smtClean="0">
                <a:solidFill>
                  <a:schemeClr val="bg1"/>
                </a:solidFill>
                <a:latin typeface="Times New Roman" panose="02020603050405020304" pitchFamily="18" charset="0"/>
                <a:cs typeface="Times New Roman" panose="02020603050405020304" pitchFamily="18" charset="0"/>
              </a:rPr>
              <a:t>түзүлүүгө тийиш.</a:t>
            </a:r>
            <a:endParaRPr lang="ru-RU" sz="1600" b="1" dirty="0" smtClean="0">
              <a:solidFill>
                <a:schemeClr val="bg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6111275" y="1503471"/>
            <a:ext cx="5545418" cy="393812"/>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166120" y="1504790"/>
            <a:ext cx="5391479" cy="584775"/>
          </a:xfrm>
          <a:prstGeom prst="rect">
            <a:avLst/>
          </a:prstGeom>
        </p:spPr>
        <p:txBody>
          <a:bodyPr wrap="square">
            <a:spAutoFit/>
          </a:bodyPr>
          <a:lstStyle/>
          <a:p>
            <a:r>
              <a:rPr lang="ru-RU" sz="1600" b="1" dirty="0">
                <a:solidFill>
                  <a:schemeClr val="bg1"/>
                </a:solidFill>
                <a:latin typeface="Times New Roman" panose="02020603050405020304" pitchFamily="18" charset="0"/>
                <a:cs typeface="Times New Roman" panose="02020603050405020304" pitchFamily="18" charset="0"/>
              </a:rPr>
              <a:t>ТӨМӨНКҮЛӨРДҮ БИЛҮҮ МААНИЛҮҮ!!!</a:t>
            </a:r>
          </a:p>
          <a:p>
            <a:endParaRPr lang="ru-RU" sz="1600" b="1" dirty="0">
              <a:solidFill>
                <a:schemeClr val="bg1"/>
              </a:solidFill>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538334" y="1503471"/>
            <a:ext cx="5703108" cy="718547"/>
            <a:chOff x="451968" y="1184581"/>
            <a:chExt cx="5703108" cy="718547"/>
          </a:xfrm>
        </p:grpSpPr>
        <p:sp>
          <p:nvSpPr>
            <p:cNvPr id="32"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34" name="Рисунок 3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7" name="Скругленный прямоугольник 6"/>
          <p:cNvSpPr/>
          <p:nvPr/>
        </p:nvSpPr>
        <p:spPr>
          <a:xfrm>
            <a:off x="9869557" y="2428179"/>
            <a:ext cx="745435" cy="306896"/>
          </a:xfrm>
          <a:prstGeom prst="roundRect">
            <a:avLst>
              <a:gd name="adj" fmla="val 22033"/>
            </a:avLst>
          </a:prstGeom>
          <a:solidFill>
            <a:srgbClr val="8209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bg1"/>
                </a:solidFill>
                <a:latin typeface="Times New Roman" panose="02020603050405020304" pitchFamily="18" charset="0"/>
                <a:cs typeface="Times New Roman" panose="02020603050405020304" pitchFamily="18" charset="0"/>
              </a:rPr>
              <a:t>ЧЕЙИН</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64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3"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74085" y="478268"/>
            <a:ext cx="10669038" cy="271356"/>
          </a:xfrm>
          <a:noFill/>
        </p:spPr>
        <p:txBody>
          <a:bodyPr vert="horz" wrap="square" lIns="0" tIns="0" rIns="0" bIns="0" rtlCol="0">
            <a:spAutoFit/>
          </a:bodyPr>
          <a:lstStyle/>
          <a:p>
            <a:r>
              <a:rPr lang="ru-RU" sz="1959" b="1" dirty="0" smtClean="0">
                <a:solidFill>
                  <a:srgbClr val="006AB4"/>
                </a:solidFill>
                <a:latin typeface="Times New Roman" panose="02020603050405020304" pitchFamily="18" charset="0"/>
                <a:ea typeface="+mn-ea"/>
                <a:cs typeface="Times New Roman" panose="02020603050405020304" pitchFamily="18" charset="0"/>
              </a:rPr>
              <a:t>4-БАСКЫЧ. КОНТРАКТ</a:t>
            </a:r>
            <a:r>
              <a:rPr lang="ru-RU" sz="1959" b="1" dirty="0" smtClean="0">
                <a:solidFill>
                  <a:srgbClr val="0070C0"/>
                </a:solidFill>
                <a:latin typeface="Times New Roman" panose="02020603050405020304" pitchFamily="18" charset="0"/>
                <a:ea typeface="+mn-ea"/>
                <a:cs typeface="Times New Roman" panose="02020603050405020304" pitchFamily="18" charset="0"/>
              </a:rPr>
              <a:t>ТЫ</a:t>
            </a:r>
            <a:r>
              <a:rPr lang="ru-RU" sz="1959" b="1" dirty="0" smtClean="0">
                <a:solidFill>
                  <a:srgbClr val="006AB4"/>
                </a:solidFill>
                <a:latin typeface="Times New Roman" panose="02020603050405020304" pitchFamily="18" charset="0"/>
                <a:ea typeface="+mn-ea"/>
                <a:cs typeface="Times New Roman" panose="02020603050405020304" pitchFamily="18" charset="0"/>
              </a:rPr>
              <a:t> ТҮЗҮҮ</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68" name="Заголовок">
            <a:extLst>
              <a:ext uri="{FF2B5EF4-FFF2-40B4-BE49-F238E27FC236}">
                <a16:creationId xmlns="" xmlns:a16="http://schemas.microsoft.com/office/drawing/2014/main" id="{1F7CAAB7-BFDC-43A0-8829-C896EF535595}"/>
              </a:ext>
            </a:extLst>
          </p:cNvPr>
          <p:cNvSpPr txBox="1">
            <a:spLocks/>
          </p:cNvSpPr>
          <p:nvPr/>
        </p:nvSpPr>
        <p:spPr>
          <a:xfrm>
            <a:off x="946404" y="2152065"/>
            <a:ext cx="4927291" cy="30537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ts val="600"/>
              </a:spcBef>
              <a:spcAft>
                <a:spcPts val="600"/>
              </a:spcAft>
              <a:buClr>
                <a:srgbClr val="0057B5"/>
              </a:buClr>
              <a:buSzTx/>
              <a:tabLst/>
              <a:defRPr/>
            </a:pPr>
            <a:endParaRPr kumimoji="0" lang="ru-RU" sz="1600" b="1"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endParaRPr>
          </a:p>
          <a:p>
            <a:pPr lvl="0">
              <a:spcBef>
                <a:spcPts val="600"/>
              </a:spcBef>
              <a:spcAft>
                <a:spcPts val="600"/>
              </a:spcAft>
              <a:buClr>
                <a:srgbClr val="0057B5"/>
              </a:buClr>
              <a:defRPr/>
            </a:pP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Контаркттын</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уйрук</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менен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бекитилген</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типтүү</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формасын</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колдонот</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ru-RU" sz="1600" b="1" dirty="0" smtClean="0">
                <a:solidFill>
                  <a:srgbClr val="424242"/>
                </a:solidFill>
                <a:latin typeface="Times New Roman" panose="02020603050405020304" pitchFamily="18" charset="0"/>
                <a:cs typeface="Times New Roman" panose="02020603050405020304" pitchFamily="18" charset="0"/>
              </a:rPr>
              <a:t>*</a:t>
            </a:r>
            <a:r>
              <a:rPr lang="ru-RU" sz="1600" dirty="0" smtClean="0">
                <a:solidFill>
                  <a:srgbClr val="424242"/>
                </a:solidFill>
                <a:latin typeface="Times New Roman" panose="02020603050405020304" pitchFamily="18" charset="0"/>
                <a:cs typeface="Times New Roman" panose="02020603050405020304" pitchFamily="18" charset="0"/>
              </a:rPr>
              <a:t>.</a:t>
            </a:r>
          </a:p>
          <a:p>
            <a:pPr algn="just">
              <a:spcBef>
                <a:spcPts val="600"/>
              </a:spcBef>
              <a:spcAft>
                <a:spcPts val="600"/>
              </a:spcAft>
              <a:buClr>
                <a:srgbClr val="0057B5"/>
              </a:buClr>
              <a:defRPr/>
            </a:pPr>
            <a:endParaRPr lang="ru-RU" sz="1600" b="1" dirty="0" smtClean="0">
              <a:solidFill>
                <a:srgbClr val="424242"/>
              </a:solidFill>
              <a:latin typeface="Times New Roman" panose="02020603050405020304" pitchFamily="18" charset="0"/>
              <a:cs typeface="Times New Roman" panose="02020603050405020304" pitchFamily="18" charset="0"/>
            </a:endParaRPr>
          </a:p>
          <a:p>
            <a:pPr algn="just">
              <a:spcBef>
                <a:spcPts val="600"/>
              </a:spcBef>
              <a:spcAft>
                <a:spcPts val="600"/>
              </a:spcAft>
              <a:buClr>
                <a:srgbClr val="0057B5"/>
              </a:buClr>
              <a:defRPr/>
            </a:pPr>
            <a:r>
              <a:rPr lang="ru-RU" sz="1600" b="1" dirty="0" err="1" smtClean="0">
                <a:solidFill>
                  <a:srgbClr val="424242"/>
                </a:solidFill>
                <a:latin typeface="Times New Roman" panose="02020603050405020304" pitchFamily="18" charset="0"/>
                <a:cs typeface="Times New Roman" panose="02020603050405020304" pitchFamily="18" charset="0"/>
              </a:rPr>
              <a:t>Контракт</a:t>
            </a:r>
            <a:r>
              <a:rPr lang="ru-RU" sz="1600" b="1" dirty="0" err="1" smtClean="0">
                <a:latin typeface="Times New Roman" panose="02020603050405020304" pitchFamily="18" charset="0"/>
                <a:cs typeface="Times New Roman" panose="02020603050405020304" pitchFamily="18" charset="0"/>
              </a:rPr>
              <a:t>т</a:t>
            </a:r>
            <a:r>
              <a:rPr lang="ru-RU" sz="1600" b="1" dirty="0" err="1" smtClean="0">
                <a:solidFill>
                  <a:srgbClr val="424242"/>
                </a:solidFill>
                <a:latin typeface="Times New Roman" panose="02020603050405020304" pitchFamily="18" charset="0"/>
                <a:cs typeface="Times New Roman" panose="02020603050405020304" pitchFamily="18" charset="0"/>
              </a:rPr>
              <a:t>а</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берүүчүнүн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билдирмесинин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негизинде</a:t>
            </a:r>
            <a:r>
              <a:rPr lang="ru-RU" sz="1600" dirty="0" smtClean="0">
                <a:solidFill>
                  <a:srgbClr val="424242"/>
                </a:solidFill>
                <a:latin typeface="Times New Roman" panose="02020603050405020304" pitchFamily="18" charset="0"/>
                <a:cs typeface="Times New Roman" panose="02020603050405020304" pitchFamily="18" charset="0"/>
              </a:rPr>
              <a:t>) </a:t>
            </a:r>
            <a:r>
              <a:rPr lang="ky-KG" sz="1600" dirty="0" smtClean="0">
                <a:solidFill>
                  <a:srgbClr val="424242"/>
                </a:solidFill>
                <a:latin typeface="Times New Roman" panose="02020603050405020304" pitchFamily="18" charset="0"/>
                <a:cs typeface="Times New Roman" panose="02020603050405020304" pitchFamily="18" charset="0"/>
              </a:rPr>
              <a:t>ыйгарым укуктуу банкта контрактты аткаруу үчүн берүүчү тарабынан ачылган </a:t>
            </a:r>
            <a:r>
              <a:rPr lang="ky-KG" sz="1600" b="1" dirty="0" smtClean="0">
                <a:solidFill>
                  <a:srgbClr val="424242"/>
                </a:solidFill>
                <a:latin typeface="Times New Roman" panose="02020603050405020304" pitchFamily="18" charset="0"/>
                <a:cs typeface="Times New Roman" panose="02020603050405020304" pitchFamily="18" charset="0"/>
              </a:rPr>
              <a:t>өзүнчө эсеп реквизиттерин чагылдырат</a:t>
            </a:r>
            <a:r>
              <a:rPr lang="ru-RU" sz="1600" dirty="0" smtClean="0">
                <a:solidFill>
                  <a:srgbClr val="424242"/>
                </a:solidFill>
                <a:latin typeface="Times New Roman" panose="02020603050405020304" pitchFamily="18" charset="0"/>
                <a:cs typeface="Times New Roman" panose="02020603050405020304" pitchFamily="18" charset="0"/>
              </a:rPr>
              <a:t>.</a:t>
            </a:r>
            <a:endParaRPr lang="ru-RU" sz="1600" dirty="0">
              <a:solidFill>
                <a:srgbClr val="424242"/>
              </a:solidFill>
              <a:latin typeface="Times New Roman" panose="02020603050405020304" pitchFamily="18" charset="0"/>
              <a:cs typeface="Times New Roman" panose="02020603050405020304" pitchFamily="18" charset="0"/>
            </a:endParaRPr>
          </a:p>
        </p:txBody>
      </p:sp>
      <p:sp>
        <p:nvSpPr>
          <p:cNvPr id="12" name="Текст 2">
            <a:extLst>
              <a:ext uri="{FF2B5EF4-FFF2-40B4-BE49-F238E27FC236}">
                <a16:creationId xmlns="" xmlns:a16="http://schemas.microsoft.com/office/drawing/2014/main" id="{15D94723-80C3-45DB-9101-F25197B5242D}"/>
              </a:ext>
            </a:extLst>
          </p:cNvPr>
          <p:cNvSpPr txBox="1">
            <a:spLocks/>
          </p:cNvSpPr>
          <p:nvPr/>
        </p:nvSpPr>
        <p:spPr>
          <a:xfrm>
            <a:off x="1019240" y="2054213"/>
            <a:ext cx="10653424" cy="679974"/>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t/>
            </a:r>
            <a:b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br>
            <a:endParaRPr kumimoji="0" lang="ru-RU" sz="2800" b="1" i="0" u="none" strike="noStrike" kern="1200" cap="none" spc="0" normalizeH="0" baseline="0" noProof="0" dirty="0">
              <a:ln>
                <a:noFill/>
              </a:ln>
              <a:solidFill>
                <a:srgbClr val="82096C"/>
              </a:solidFill>
              <a:effectLst/>
              <a:uLnTx/>
              <a:uFillTx/>
              <a:latin typeface="Times New Roman" panose="02020603050405020304" pitchFamily="18" charset="0"/>
              <a:cs typeface="Times New Roman" panose="02020603050405020304" pitchFamily="18" charset="0"/>
            </a:endParaRPr>
          </a:p>
        </p:txBody>
      </p:sp>
      <p:sp>
        <p:nvSpPr>
          <p:cNvPr id="11" name="Овал 10">
            <a:extLst>
              <a:ext uri="{FF2B5EF4-FFF2-40B4-BE49-F238E27FC236}">
                <a16:creationId xmlns="" xmlns:a16="http://schemas.microsoft.com/office/drawing/2014/main" id="{080EF5EB-E7F9-4ADD-B900-6A6EAAAE525C}"/>
              </a:ext>
            </a:extLst>
          </p:cNvPr>
          <p:cNvSpPr/>
          <p:nvPr/>
        </p:nvSpPr>
        <p:spPr>
          <a:xfrm>
            <a:off x="538334" y="2513868"/>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14" name="Овал 13">
            <a:extLst>
              <a:ext uri="{FF2B5EF4-FFF2-40B4-BE49-F238E27FC236}">
                <a16:creationId xmlns="" xmlns:a16="http://schemas.microsoft.com/office/drawing/2014/main" id="{5974C51E-47B4-412D-84A6-D0361C74BCFE}"/>
              </a:ext>
            </a:extLst>
          </p:cNvPr>
          <p:cNvSpPr/>
          <p:nvPr/>
        </p:nvSpPr>
        <p:spPr>
          <a:xfrm>
            <a:off x="538334" y="3414227"/>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nvGrpSpPr>
          <p:cNvPr id="7" name="Группа 6"/>
          <p:cNvGrpSpPr/>
          <p:nvPr/>
        </p:nvGrpSpPr>
        <p:grpSpPr>
          <a:xfrm>
            <a:off x="7902287" y="2493762"/>
            <a:ext cx="1974161" cy="1757665"/>
            <a:chOff x="7997074" y="3076947"/>
            <a:chExt cx="1974161" cy="1757665"/>
          </a:xfrm>
        </p:grpSpPr>
        <p:sp>
          <p:nvSpPr>
            <p:cNvPr id="26" name="TextBox 25"/>
            <p:cNvSpPr txBox="1"/>
            <p:nvPr/>
          </p:nvSpPr>
          <p:spPr>
            <a:xfrm>
              <a:off x="7997074" y="4372947"/>
              <a:ext cx="1974161" cy="461665"/>
            </a:xfrm>
            <a:prstGeom prst="rect">
              <a:avLst/>
            </a:prstGeom>
            <a:noFill/>
          </p:spPr>
          <p:txBody>
            <a:bodyPr wrap="square" rtlCol="0">
              <a:spAutoFit/>
            </a:bodyPr>
            <a:lstStyle/>
            <a:p>
              <a:pPr algn="ctr"/>
              <a:r>
                <a:rPr lang="ru-RU" sz="1200" b="1" dirty="0" err="1" smtClean="0">
                  <a:latin typeface="Times New Roman" panose="02020603050405020304" pitchFamily="18" charset="0"/>
                  <a:cs typeface="Times New Roman" panose="02020603050405020304" pitchFamily="18" charset="0"/>
                </a:rPr>
                <a:t>Ишти</a:t>
              </a:r>
              <a:r>
                <a:rPr lang="ru-RU" sz="1200" b="1" dirty="0" smtClean="0">
                  <a:latin typeface="Times New Roman" panose="02020603050405020304" pitchFamily="18" charset="0"/>
                  <a:cs typeface="Times New Roman" panose="02020603050405020304" pitchFamily="18" charset="0"/>
                </a:rPr>
                <a:t>/</a:t>
              </a:r>
              <a:r>
                <a:rPr lang="ru-RU" sz="1200" b="1" dirty="0" err="1" smtClean="0">
                  <a:latin typeface="Times New Roman" panose="02020603050405020304" pitchFamily="18" charset="0"/>
                  <a:cs typeface="Times New Roman" panose="02020603050405020304" pitchFamily="18" charset="0"/>
                </a:rPr>
                <a:t>жумушту</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аткарууга</a:t>
              </a:r>
              <a:r>
                <a:rPr lang="ru-RU" sz="1200" b="1" dirty="0" smtClean="0">
                  <a:latin typeface="Times New Roman" panose="02020603050405020304" pitchFamily="18" charset="0"/>
                  <a:cs typeface="Times New Roman" panose="02020603050405020304" pitchFamily="18" charset="0"/>
                </a:rPr>
                <a:t> контракт </a:t>
              </a:r>
            </a:p>
          </p:txBody>
        </p:sp>
        <p:pic>
          <p:nvPicPr>
            <p:cNvPr id="21" name="Рисунок 20">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6154" y="3076947"/>
              <a:ext cx="1296000" cy="1296000"/>
            </a:xfrm>
            <a:prstGeom prst="rect">
              <a:avLst/>
            </a:prstGeom>
          </p:spPr>
        </p:pic>
      </p:grpSp>
      <p:grpSp>
        <p:nvGrpSpPr>
          <p:cNvPr id="9" name="Группа 8"/>
          <p:cNvGrpSpPr/>
          <p:nvPr/>
        </p:nvGrpSpPr>
        <p:grpSpPr>
          <a:xfrm>
            <a:off x="6139374" y="2493762"/>
            <a:ext cx="1772376" cy="1757665"/>
            <a:chOff x="6139374" y="3076947"/>
            <a:chExt cx="1772376" cy="1757665"/>
          </a:xfrm>
        </p:grpSpPr>
        <p:sp>
          <p:nvSpPr>
            <p:cNvPr id="23" name="TextBox 22"/>
            <p:cNvSpPr txBox="1"/>
            <p:nvPr/>
          </p:nvSpPr>
          <p:spPr>
            <a:xfrm>
              <a:off x="6139374" y="4372947"/>
              <a:ext cx="1772376" cy="461665"/>
            </a:xfrm>
            <a:prstGeom prst="rect">
              <a:avLst/>
            </a:prstGeom>
            <a:noFill/>
          </p:spPr>
          <p:txBody>
            <a:bodyPr wrap="square" rtlCol="0">
              <a:spAutoFit/>
            </a:bodyPr>
            <a:lstStyle/>
            <a:p>
              <a:pPr algn="ctr"/>
              <a:r>
                <a:rPr lang="ru-RU" sz="1200" b="1" dirty="0" smtClean="0">
                  <a:latin typeface="Times New Roman" panose="02020603050405020304" pitchFamily="18" charset="0"/>
                  <a:cs typeface="Times New Roman" panose="02020603050405020304" pitchFamily="18" charset="0"/>
                </a:rPr>
                <a:t>Кызмат </a:t>
              </a:r>
              <a:r>
                <a:rPr lang="ru-RU" sz="1200" b="1" dirty="0" err="1" smtClean="0">
                  <a:latin typeface="Times New Roman" panose="02020603050405020304" pitchFamily="18" charset="0"/>
                  <a:cs typeface="Times New Roman" panose="02020603050405020304" pitchFamily="18" charset="0"/>
                </a:rPr>
                <a:t>көрсөтүүгө</a:t>
              </a:r>
              <a:r>
                <a:rPr lang="ru-RU" sz="1200" b="1" dirty="0" smtClean="0">
                  <a:latin typeface="Times New Roman" panose="02020603050405020304" pitchFamily="18" charset="0"/>
                  <a:cs typeface="Times New Roman" panose="02020603050405020304" pitchFamily="18" charset="0"/>
                </a:rPr>
                <a:t> контракт</a:t>
              </a:r>
              <a:endParaRPr lang="ru-RU" sz="1200" b="1" dirty="0">
                <a:latin typeface="Times New Roman" panose="02020603050405020304" pitchFamily="18" charset="0"/>
                <a:cs typeface="Times New Roman" panose="02020603050405020304" pitchFamily="18" charset="0"/>
              </a:endParaRPr>
            </a:p>
          </p:txBody>
        </p:sp>
        <p:pic>
          <p:nvPicPr>
            <p:cNvPr id="20" name="Рисунок 19">
              <a:hlinkClick r:id="rId6"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562" y="3076947"/>
              <a:ext cx="1296000" cy="1296000"/>
            </a:xfrm>
            <a:prstGeom prst="rect">
              <a:avLst/>
            </a:prstGeom>
          </p:spPr>
        </p:pic>
      </p:grpSp>
      <p:grpSp>
        <p:nvGrpSpPr>
          <p:cNvPr id="8" name="Группа 7"/>
          <p:cNvGrpSpPr/>
          <p:nvPr/>
        </p:nvGrpSpPr>
        <p:grpSpPr>
          <a:xfrm>
            <a:off x="9866986" y="2494083"/>
            <a:ext cx="1974161" cy="1942010"/>
            <a:chOff x="9866986" y="3077268"/>
            <a:chExt cx="1974161" cy="1942010"/>
          </a:xfrm>
        </p:grpSpPr>
        <p:sp>
          <p:nvSpPr>
            <p:cNvPr id="27" name="TextBox 26"/>
            <p:cNvSpPr txBox="1"/>
            <p:nvPr/>
          </p:nvSpPr>
          <p:spPr>
            <a:xfrm>
              <a:off x="9866986" y="4372947"/>
              <a:ext cx="1974161" cy="646331"/>
            </a:xfrm>
            <a:prstGeom prst="rect">
              <a:avLst/>
            </a:prstGeom>
            <a:noFill/>
          </p:spPr>
          <p:txBody>
            <a:bodyPr wrap="square" rtlCol="0">
              <a:spAutoFit/>
            </a:bodyPr>
            <a:lstStyle/>
            <a:p>
              <a:pPr algn="ctr"/>
              <a:r>
                <a:rPr lang="ru-RU" sz="1200" b="1" dirty="0" err="1" smtClean="0">
                  <a:latin typeface="Times New Roman" panose="02020603050405020304" pitchFamily="18" charset="0"/>
                  <a:cs typeface="Times New Roman" panose="02020603050405020304" pitchFamily="18" charset="0"/>
                </a:rPr>
                <a:t>Товарларды</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берүүгө</a:t>
              </a:r>
              <a:r>
                <a:rPr lang="ru-RU" sz="1200" b="1" dirty="0" smtClean="0">
                  <a:latin typeface="Times New Roman" panose="02020603050405020304" pitchFamily="18" charset="0"/>
                  <a:cs typeface="Times New Roman" panose="02020603050405020304" pitchFamily="18" charset="0"/>
                </a:rPr>
                <a:t> контракт</a:t>
              </a:r>
            </a:p>
            <a:p>
              <a:pPr algn="ctr"/>
              <a:r>
                <a:rPr lang="ru-RU" sz="1200" b="1" dirty="0" smtClean="0">
                  <a:latin typeface="Times New Roman" panose="02020603050405020304" pitchFamily="18" charset="0"/>
                  <a:cs typeface="Times New Roman" panose="02020603050405020304" pitchFamily="18" charset="0"/>
                </a:rPr>
                <a:t> </a:t>
              </a:r>
              <a:endParaRPr lang="ru-RU" sz="1200" b="1" dirty="0">
                <a:latin typeface="Times New Roman" panose="02020603050405020304" pitchFamily="18" charset="0"/>
                <a:cs typeface="Times New Roman" panose="02020603050405020304" pitchFamily="18" charset="0"/>
              </a:endParaRPr>
            </a:p>
          </p:txBody>
        </p:sp>
        <p:pic>
          <p:nvPicPr>
            <p:cNvPr id="24" name="Рисунок 23">
              <a:hlinkClick r:id="rId7"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6387" y="3077268"/>
              <a:ext cx="1295359" cy="1295359"/>
            </a:xfrm>
            <a:prstGeom prst="rect">
              <a:avLst/>
            </a:prstGeom>
          </p:spPr>
        </p:pic>
      </p:grpSp>
      <p:grpSp>
        <p:nvGrpSpPr>
          <p:cNvPr id="19" name="Группа 18"/>
          <p:cNvGrpSpPr/>
          <p:nvPr/>
        </p:nvGrpSpPr>
        <p:grpSpPr>
          <a:xfrm>
            <a:off x="538334" y="1503471"/>
            <a:ext cx="5703108" cy="718547"/>
            <a:chOff x="451968" y="1184581"/>
            <a:chExt cx="5703108" cy="718547"/>
          </a:xfrm>
        </p:grpSpPr>
        <p:sp>
          <p:nvSpPr>
            <p:cNvPr id="25"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9" name="Рисунок 28"/>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30" name="Rectangle 31">
            <a:extLst>
              <a:ext uri="{FF2B5EF4-FFF2-40B4-BE49-F238E27FC236}">
                <a16:creationId xmlns="" xmlns:a16="http://schemas.microsoft.com/office/drawing/2014/main" id="{2F886C4B-D4EF-43B9-B527-E4488FEBCB39}"/>
              </a:ext>
            </a:extLst>
          </p:cNvPr>
          <p:cNvSpPr/>
          <p:nvPr/>
        </p:nvSpPr>
        <p:spPr>
          <a:xfrm>
            <a:off x="6889134" y="2053893"/>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err="1" smtClean="0">
                <a:solidFill>
                  <a:srgbClr val="006AB4"/>
                </a:solidFill>
                <a:latin typeface="Times New Roman" panose="02020603050405020304" pitchFamily="18" charset="0"/>
                <a:cs typeface="Times New Roman" panose="02020603050405020304" pitchFamily="18" charset="0"/>
              </a:rPr>
              <a:t>Типтүү</a:t>
            </a:r>
            <a:r>
              <a:rPr lang="ru-RU" b="1" dirty="0" smtClean="0">
                <a:solidFill>
                  <a:srgbClr val="006AB4"/>
                </a:solidFill>
                <a:latin typeface="Times New Roman" panose="02020603050405020304" pitchFamily="18" charset="0"/>
                <a:cs typeface="Times New Roman" panose="02020603050405020304" pitchFamily="18" charset="0"/>
              </a:rPr>
              <a:t> </a:t>
            </a:r>
            <a:r>
              <a:rPr lang="ru-RU" b="1" dirty="0" err="1" smtClean="0">
                <a:solidFill>
                  <a:srgbClr val="006AB4"/>
                </a:solidFill>
                <a:latin typeface="Times New Roman" panose="02020603050405020304" pitchFamily="18" charset="0"/>
                <a:cs typeface="Times New Roman" panose="02020603050405020304" pitchFamily="18" charset="0"/>
              </a:rPr>
              <a:t>формалар</a:t>
            </a:r>
            <a:endParaRPr lang="ru-RU" b="1" dirty="0">
              <a:solidFill>
                <a:srgbClr val="006AB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6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2"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cap="all" dirty="0" smtClean="0">
                <a:solidFill>
                  <a:srgbClr val="006AB4"/>
                </a:solidFill>
                <a:latin typeface="Times New Roman" panose="02020603050405020304" pitchFamily="18" charset="0"/>
                <a:ea typeface="+mn-ea"/>
                <a:cs typeface="Times New Roman" panose="02020603050405020304" pitchFamily="18" charset="0"/>
              </a:rPr>
              <a:t>5</a:t>
            </a:r>
            <a:r>
              <a:rPr lang="en-US" sz="1959" b="1" cap="all" dirty="0" smtClean="0">
                <a:solidFill>
                  <a:srgbClr val="006AB4"/>
                </a:solidFill>
                <a:latin typeface="Times New Roman" panose="02020603050405020304" pitchFamily="18" charset="0"/>
                <a:ea typeface="+mn-ea"/>
                <a:cs typeface="Times New Roman" panose="02020603050405020304" pitchFamily="18" charset="0"/>
              </a:rPr>
              <a:t>-</a:t>
            </a:r>
            <a:r>
              <a:rPr lang="ky-KG" sz="1959" b="1" cap="all" dirty="0" smtClean="0">
                <a:solidFill>
                  <a:srgbClr val="006AB4"/>
                </a:solidFill>
                <a:latin typeface="Times New Roman" panose="02020603050405020304" pitchFamily="18" charset="0"/>
                <a:ea typeface="+mn-ea"/>
                <a:cs typeface="Times New Roman" panose="02020603050405020304" pitchFamily="18" charset="0"/>
              </a:rPr>
              <a:t>БАСКЫЧ</a:t>
            </a:r>
            <a:r>
              <a:rPr lang="ru-RU" sz="1959" b="1" cap="all" dirty="0" smtClean="0">
                <a:solidFill>
                  <a:srgbClr val="006AB4"/>
                </a:solidFill>
                <a:latin typeface="Times New Roman" panose="02020603050405020304" pitchFamily="18" charset="0"/>
                <a:ea typeface="+mn-ea"/>
                <a:cs typeface="Times New Roman" panose="02020603050405020304" pitchFamily="18" charset="0"/>
              </a:rPr>
              <a:t>. КОНТРАКТТЫ БАНКТЫК </a:t>
            </a:r>
            <a:r>
              <a:rPr lang="ru-RU" sz="1959" b="1" cap="all" dirty="0" err="1" smtClean="0">
                <a:solidFill>
                  <a:srgbClr val="006AB4"/>
                </a:solidFill>
                <a:latin typeface="Times New Roman" panose="02020603050405020304" pitchFamily="18" charset="0"/>
                <a:ea typeface="+mn-ea"/>
                <a:cs typeface="Times New Roman" panose="02020603050405020304" pitchFamily="18" charset="0"/>
              </a:rPr>
              <a:t>КОШТООну</a:t>
            </a:r>
            <a:r>
              <a:rPr lang="ru-RU" sz="1959" b="1" cap="all" dirty="0" smtClean="0">
                <a:solidFill>
                  <a:srgbClr val="006AB4"/>
                </a:solidFill>
                <a:latin typeface="Times New Roman" panose="02020603050405020304" pitchFamily="18" charset="0"/>
                <a:ea typeface="+mn-ea"/>
                <a:cs typeface="Times New Roman" panose="02020603050405020304" pitchFamily="18" charset="0"/>
              </a:rPr>
              <a:t> </a:t>
            </a:r>
            <a:r>
              <a:rPr lang="ky-KG" sz="1959" b="1" cap="all" dirty="0" smtClean="0">
                <a:solidFill>
                  <a:srgbClr val="006AB4"/>
                </a:solidFill>
                <a:latin typeface="Times New Roman" panose="02020603050405020304" pitchFamily="18" charset="0"/>
                <a:ea typeface="+mn-ea"/>
                <a:cs typeface="Times New Roman" panose="02020603050405020304" pitchFamily="18" charset="0"/>
              </a:rPr>
              <a:t>ыйгарым укуктуу банкка өткөрүп берүү</a:t>
            </a:r>
            <a:endParaRPr lang="ru-RU" sz="1959" b="1" cap="all"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56" name="Текст 2">
            <a:extLst>
              <a:ext uri="{FF2B5EF4-FFF2-40B4-BE49-F238E27FC236}">
                <a16:creationId xmlns="" xmlns:a16="http://schemas.microsoft.com/office/drawing/2014/main" id="{15D94723-80C3-45DB-9101-F25197B5242D}"/>
              </a:ext>
            </a:extLst>
          </p:cNvPr>
          <p:cNvSpPr txBox="1">
            <a:spLocks/>
          </p:cNvSpPr>
          <p:nvPr/>
        </p:nvSpPr>
        <p:spPr>
          <a:xfrm>
            <a:off x="589852" y="1608683"/>
            <a:ext cx="5564647" cy="80883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t/>
            </a:r>
            <a:b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br>
            <a:endParaRPr kumimoji="0" lang="ru-RU" sz="2800" b="1" i="0" u="none" strike="noStrike" kern="1200" cap="none" spc="0" normalizeH="0" baseline="0" noProof="0" dirty="0">
              <a:ln>
                <a:noFill/>
              </a:ln>
              <a:solidFill>
                <a:srgbClr val="82096C"/>
              </a:solidFill>
              <a:effectLst/>
              <a:uLnTx/>
              <a:uFillTx/>
              <a:latin typeface="Times New Roman" panose="02020603050405020304" pitchFamily="18" charset="0"/>
              <a:cs typeface="Times New Roman" panose="02020603050405020304" pitchFamily="18" charset="0"/>
            </a:endParaRPr>
          </a:p>
        </p:txBody>
      </p:sp>
      <p:sp>
        <p:nvSpPr>
          <p:cNvPr id="74" name="Текст 2">
            <a:extLst>
              <a:ext uri="{FF2B5EF4-FFF2-40B4-BE49-F238E27FC236}">
                <a16:creationId xmlns="" xmlns:a16="http://schemas.microsoft.com/office/drawing/2014/main" id="{C9144442-A395-477C-8266-DEF5B5F8AE5B}"/>
              </a:ext>
            </a:extLst>
          </p:cNvPr>
          <p:cNvSpPr txBox="1">
            <a:spLocks/>
          </p:cNvSpPr>
          <p:nvPr/>
        </p:nvSpPr>
        <p:spPr>
          <a:xfrm>
            <a:off x="923763" y="3560287"/>
            <a:ext cx="4666546" cy="43673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Банктык</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коштоо</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келишиминде</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белгиленген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тартипте</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Берүүчү</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тарабынан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тандалып</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алынган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ыйгарым</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укуктуу</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банкка</a:t>
            </a:r>
            <a:r>
              <a:rPr kumimoji="0" lang="ru-RU"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банктык</a:t>
            </a:r>
            <a:r>
              <a:rPr kumimoji="0" lang="ru-RU"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коштоого</a:t>
            </a:r>
            <a:r>
              <a:rPr kumimoji="0" lang="ru-RU"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өт</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үнмөнү</a:t>
            </a:r>
            <a:r>
              <a:rPr kumimoji="0" lang="ru-RU" sz="1600" b="1"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ky-KG" sz="1600" b="1"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жөнөтөт </a:t>
            </a:r>
            <a:r>
              <a:rPr kumimoji="0" lang="ky-KG"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(сатып алуу тууралуу </a:t>
            </a:r>
            <a:r>
              <a:rPr kumimoji="0" lang="ky-KG"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контракты </a:t>
            </a:r>
            <a:r>
              <a:rPr kumimoji="0" lang="ky-KG"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кошо тиркөө менен</a:t>
            </a:r>
            <a:r>
              <a:rPr kumimoji="0" lang="ky-KG" sz="1600" i="0"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ky-KG" sz="1600" i="1"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Мөөнөтү</a:t>
            </a:r>
            <a:r>
              <a:rPr kumimoji="0" lang="ky-KG" sz="1600" i="1" u="none" strike="noStrike" kern="1200" cap="none" spc="0" normalizeH="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контракт түзүлгөндөн кийинки </a:t>
            </a:r>
            <a:r>
              <a:rPr kumimoji="0" lang="ru-RU" altLang="zh-CN" sz="1600" b="1" i="1"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5 </a:t>
            </a:r>
            <a:r>
              <a:rPr kumimoji="0" lang="ky-KG" altLang="zh-CN" sz="1600" b="1" i="1"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күн</a:t>
            </a:r>
            <a:r>
              <a:rPr kumimoji="0" lang="ru-RU" altLang="zh-CN" sz="1600" b="0" i="1"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a:t>
            </a:r>
            <a:endParaRPr kumimoji="0" lang="ru-RU" sz="1600" b="0" i="1"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endParaRPr>
          </a:p>
        </p:txBody>
      </p:sp>
      <p:sp>
        <p:nvSpPr>
          <p:cNvPr id="76" name="Овал 75">
            <a:extLst>
              <a:ext uri="{FF2B5EF4-FFF2-40B4-BE49-F238E27FC236}">
                <a16:creationId xmlns="" xmlns:a16="http://schemas.microsoft.com/office/drawing/2014/main" id="{080EF5EB-E7F9-4ADD-B900-6A6EAAAE525C}"/>
              </a:ext>
            </a:extLst>
          </p:cNvPr>
          <p:cNvSpPr/>
          <p:nvPr/>
        </p:nvSpPr>
        <p:spPr>
          <a:xfrm>
            <a:off x="540346" y="2346808"/>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77" name="Овал 76">
            <a:extLst>
              <a:ext uri="{FF2B5EF4-FFF2-40B4-BE49-F238E27FC236}">
                <a16:creationId xmlns="" xmlns:a16="http://schemas.microsoft.com/office/drawing/2014/main" id="{5974C51E-47B4-412D-84A6-D0361C74BCFE}"/>
              </a:ext>
            </a:extLst>
          </p:cNvPr>
          <p:cNvSpPr/>
          <p:nvPr/>
        </p:nvSpPr>
        <p:spPr>
          <a:xfrm>
            <a:off x="540346" y="314694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28" name="Овал 27">
            <a:extLst>
              <a:ext uri="{FF2B5EF4-FFF2-40B4-BE49-F238E27FC236}">
                <a16:creationId xmlns="" xmlns:a16="http://schemas.microsoft.com/office/drawing/2014/main" id="{5974C51E-47B4-412D-84A6-D0361C74BCFE}"/>
              </a:ext>
            </a:extLst>
          </p:cNvPr>
          <p:cNvSpPr/>
          <p:nvPr/>
        </p:nvSpPr>
        <p:spPr>
          <a:xfrm>
            <a:off x="540346" y="4499553"/>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3</a:t>
            </a:r>
            <a:endPar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23763" y="4499553"/>
            <a:ext cx="4866852" cy="1077218"/>
          </a:xfrm>
          <a:prstGeom prst="rect">
            <a:avLst/>
          </a:prstGeom>
        </p:spPr>
        <p:txBody>
          <a:bodyPr wrap="square">
            <a:spAutoFit/>
          </a:bodyPr>
          <a:lstStyle/>
          <a:p>
            <a:pPr lvl="0" algn="just">
              <a:defRPr/>
            </a:pP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Банктык</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коштоого</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билдирме</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бекитилгенден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кийин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коштоочу</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контрактыга</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идентификатор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тарабынан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ыйгарылган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номер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тууралуу</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маалыматты</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ыйгарым</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укуктуу</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банктан</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алып</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аны</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берүүчүгө</a:t>
            </a:r>
            <a:r>
              <a:rPr lang="ru-RU" sz="1600" b="1" dirty="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билдирет</a:t>
            </a:r>
            <a:r>
              <a:rPr lang="ru-RU" sz="1600" b="1" dirty="0" smtClean="0">
                <a:solidFill>
                  <a:srgbClr val="424242"/>
                </a:solidFill>
                <a:latin typeface="Times New Roman" panose="02020603050405020304" pitchFamily="18" charset="0"/>
                <a:cs typeface="Times New Roman" panose="02020603050405020304" pitchFamily="18" charset="0"/>
              </a:rPr>
              <a:t>.</a:t>
            </a:r>
            <a:endParaRPr kumimoji="0" lang="ru-RU" sz="1600" b="1"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endParaRPr>
          </a:p>
        </p:txBody>
      </p:sp>
      <p:sp>
        <p:nvSpPr>
          <p:cNvPr id="29" name="Текст 2">
            <a:extLst>
              <a:ext uri="{FF2B5EF4-FFF2-40B4-BE49-F238E27FC236}">
                <a16:creationId xmlns="" xmlns:a16="http://schemas.microsoft.com/office/drawing/2014/main" id="{C9144442-A395-477C-8266-DEF5B5F8AE5B}"/>
              </a:ext>
            </a:extLst>
          </p:cNvPr>
          <p:cNvSpPr txBox="1">
            <a:spLocks/>
          </p:cNvSpPr>
          <p:nvPr/>
        </p:nvSpPr>
        <p:spPr>
          <a:xfrm>
            <a:off x="923763" y="2146130"/>
            <a:ext cx="4666546" cy="97645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90000"/>
              </a:lnSpc>
              <a:spcAft>
                <a:spcPts val="600"/>
              </a:spcAft>
              <a:defRPr/>
            </a:pP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Буйрук</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менен </a:t>
            </a:r>
            <a:r>
              <a:rPr kumimoji="0" lang="ru-RU" sz="1600"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бекитилген</a:t>
            </a:r>
            <a:r>
              <a:rPr kumimoji="0" lang="ru-RU"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банктык</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коштоого</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smtClean="0">
                <a:ln>
                  <a:noFill/>
                </a:ln>
                <a:solidFill>
                  <a:srgbClr val="424242"/>
                </a:solidFill>
                <a:effectLst/>
                <a:uLnTx/>
                <a:uFillTx/>
                <a:latin typeface="Times New Roman" panose="02020603050405020304" pitchFamily="18" charset="0"/>
                <a:cs typeface="Times New Roman" panose="02020603050405020304" pitchFamily="18" charset="0"/>
              </a:rPr>
              <a:t>билдирмеде</a:t>
            </a:r>
            <a:r>
              <a:rPr kumimoji="0" lang="ru-RU" sz="1600" b="1"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a:t>
            </a:r>
            <a:r>
              <a:rPr lang="ky-KG" sz="1600" dirty="0" smtClean="0">
                <a:solidFill>
                  <a:srgbClr val="424242"/>
                </a:solidFill>
                <a:latin typeface="Times New Roman" panose="02020603050405020304" pitchFamily="18" charset="0"/>
                <a:cs typeface="Times New Roman" panose="02020603050405020304" pitchFamily="18" charset="0"/>
              </a:rPr>
              <a:t>банктык коштоо</a:t>
            </a:r>
            <a:r>
              <a:rPr kumimoji="0" lang="ky-KG"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 параметрлери </a:t>
            </a:r>
            <a:r>
              <a:rPr kumimoji="0" lang="ky-KG" sz="1600" i="0" u="none" strike="noStrike" kern="1200" cap="none" spc="0" normalizeH="0" baseline="0" noProof="0" dirty="0" smtClean="0">
                <a:ln>
                  <a:noFill/>
                </a:ln>
                <a:solidFill>
                  <a:srgbClr val="424242"/>
                </a:solidFill>
                <a:effectLst/>
                <a:uLnTx/>
                <a:uFillTx/>
                <a:latin typeface="Times New Roman" panose="02020603050405020304" pitchFamily="18" charset="0"/>
                <a:cs typeface="Times New Roman" panose="02020603050405020304" pitchFamily="18" charset="0"/>
              </a:rPr>
              <a:t>чагылдырат</a:t>
            </a:r>
            <a:r>
              <a:rPr lang="ru-RU" sz="1600" dirty="0" smtClean="0">
                <a:solidFill>
                  <a:srgbClr val="424242"/>
                </a:solidFill>
                <a:latin typeface="Times New Roman" panose="02020603050405020304" pitchFamily="18" charset="0"/>
                <a:cs typeface="Times New Roman" panose="02020603050405020304" pitchFamily="18" charset="0"/>
              </a:rPr>
              <a:t>.</a:t>
            </a:r>
            <a:endParaRPr kumimoji="0" lang="ru-RU" sz="1600"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6686623" y="4091186"/>
            <a:ext cx="4194061" cy="1717573"/>
            <a:chOff x="6711819" y="3589191"/>
            <a:chExt cx="4194061" cy="1717573"/>
          </a:xfrm>
        </p:grpSpPr>
        <p:sp>
          <p:nvSpPr>
            <p:cNvPr id="26" name="TextBox 25"/>
            <p:cNvSpPr txBox="1"/>
            <p:nvPr/>
          </p:nvSpPr>
          <p:spPr>
            <a:xfrm>
              <a:off x="6711819" y="4845099"/>
              <a:ext cx="4194061" cy="461665"/>
            </a:xfrm>
            <a:prstGeom prst="rect">
              <a:avLst/>
            </a:prstGeom>
            <a:noFill/>
          </p:spPr>
          <p:txBody>
            <a:bodyPr wrap="square" rtlCol="0">
              <a:spAutoFit/>
            </a:bodyPr>
            <a:lstStyle/>
            <a:p>
              <a:pPr algn="ctr"/>
              <a:r>
                <a:rPr lang="ru-RU" sz="1200" dirty="0" err="1" smtClean="0">
                  <a:latin typeface="Times New Roman" panose="02020603050405020304" pitchFamily="18" charset="0"/>
                  <a:cs typeface="Times New Roman" panose="02020603050405020304" pitchFamily="18" charset="0"/>
                </a:rPr>
                <a:t>Контрактты</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банктык</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a:t>
              </a:r>
              <a:r>
                <a:rPr lang="ru-RU" sz="1200" dirty="0" err="1" smtClean="0">
                  <a:latin typeface="Times New Roman" panose="02020603050405020304" pitchFamily="18" charset="0"/>
                  <a:cs typeface="Times New Roman" panose="02020603050405020304" pitchFamily="18" charset="0"/>
                </a:rPr>
                <a:t>оштоого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өтүнмөнүн</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формасы</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Контарктты</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банктык</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коштоо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келишимине</a:t>
              </a:r>
              <a:r>
                <a:rPr lang="ru-RU" sz="1200" dirty="0" smtClean="0">
                  <a:latin typeface="Times New Roman" panose="02020603050405020304" pitchFamily="18" charset="0"/>
                  <a:cs typeface="Times New Roman" panose="02020603050405020304" pitchFamily="18" charset="0"/>
                </a:rPr>
                <a:t> карата </a:t>
              </a:r>
              <a:r>
                <a:rPr lang="ru-RU" sz="1200" dirty="0" err="1" smtClean="0">
                  <a:latin typeface="Times New Roman" panose="02020603050405020304" pitchFamily="18" charset="0"/>
                  <a:cs typeface="Times New Roman" panose="02020603050405020304" pitchFamily="18" charset="0"/>
                </a:rPr>
                <a:t>тиркеме</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16" name="Рисунок 1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179" y="3589191"/>
              <a:ext cx="1296000" cy="1296000"/>
            </a:xfrm>
            <a:prstGeom prst="rect">
              <a:avLst/>
            </a:prstGeom>
          </p:spPr>
        </p:pic>
      </p:grpSp>
      <p:grpSp>
        <p:nvGrpSpPr>
          <p:cNvPr id="17" name="Группа 16"/>
          <p:cNvGrpSpPr/>
          <p:nvPr/>
        </p:nvGrpSpPr>
        <p:grpSpPr>
          <a:xfrm>
            <a:off x="538334" y="1503471"/>
            <a:ext cx="5703108" cy="718547"/>
            <a:chOff x="451968" y="1184581"/>
            <a:chExt cx="5703108" cy="718547"/>
          </a:xfrm>
        </p:grpSpPr>
        <p:sp>
          <p:nvSpPr>
            <p:cNvPr id="18"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21" name="Rectangle 31">
            <a:extLst>
              <a:ext uri="{FF2B5EF4-FFF2-40B4-BE49-F238E27FC236}">
                <a16:creationId xmlns="" xmlns:a16="http://schemas.microsoft.com/office/drawing/2014/main" id="{5B1F85D1-8938-4BE8-B6A1-219416EC01ED}"/>
              </a:ext>
            </a:extLst>
          </p:cNvPr>
          <p:cNvSpPr/>
          <p:nvPr/>
        </p:nvSpPr>
        <p:spPr>
          <a:xfrm>
            <a:off x="6114077" y="1888005"/>
            <a:ext cx="5542616" cy="1443598"/>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6111275" y="1503471"/>
            <a:ext cx="5545418" cy="393812"/>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6166120" y="1504790"/>
            <a:ext cx="5391479" cy="338554"/>
          </a:xfrm>
          <a:prstGeom prst="rect">
            <a:avLst/>
          </a:prstGeom>
        </p:spPr>
        <p:txBody>
          <a:bodyPr wrap="square">
            <a:spAutoFit/>
          </a:bodyPr>
          <a:lstStyle/>
          <a:p>
            <a:r>
              <a:rPr lang="ru-RU" sz="1600" b="1" dirty="0">
                <a:solidFill>
                  <a:schemeClr val="bg1"/>
                </a:solidFill>
                <a:latin typeface="Times New Roman" panose="02020603050405020304" pitchFamily="18" charset="0"/>
                <a:cs typeface="Times New Roman" panose="02020603050405020304" pitchFamily="18" charset="0"/>
              </a:rPr>
              <a:t>ТӨМӨНКҮЛӨРДҮ БИЛҮҮ МААНИЛҮҮ!!!</a:t>
            </a:r>
          </a:p>
        </p:txBody>
      </p:sp>
      <p:sp>
        <p:nvSpPr>
          <p:cNvPr id="25" name="Прямоугольник 24"/>
          <p:cNvSpPr/>
          <p:nvPr/>
        </p:nvSpPr>
        <p:spPr>
          <a:xfrm>
            <a:off x="6048463" y="2008280"/>
            <a:ext cx="5808575" cy="933589"/>
          </a:xfrm>
          <a:prstGeom prst="rect">
            <a:avLst/>
          </a:prstGeom>
        </p:spPr>
        <p:txBody>
          <a:bodyPr wrap="square">
            <a:spAutoFit/>
          </a:bodyPr>
          <a:lstStyle/>
          <a:p>
            <a:pPr marL="285750" indent="-285750">
              <a:spcAft>
                <a:spcPts val="400"/>
              </a:spcAft>
              <a:buFont typeface="Cera CY" panose="00000500000000000000" pitchFamily="2" charset="-52"/>
              <a:buChar char="►"/>
            </a:pPr>
            <a:r>
              <a:rPr lang="ru-RU" sz="1600" b="1" dirty="0" err="1" smtClean="0">
                <a:solidFill>
                  <a:schemeClr val="bg1"/>
                </a:solidFill>
                <a:latin typeface="Times New Roman" panose="02020603050405020304" pitchFamily="18" charset="0"/>
                <a:cs typeface="Times New Roman" panose="02020603050405020304" pitchFamily="18" charset="0"/>
              </a:rPr>
              <a:t>Бир</a:t>
            </a:r>
            <a:r>
              <a:rPr lang="ru-RU" sz="1600" b="1" dirty="0" smtClean="0">
                <a:solidFill>
                  <a:schemeClr val="bg1"/>
                </a:solidFill>
                <a:latin typeface="Times New Roman" panose="02020603050405020304" pitchFamily="18" charset="0"/>
                <a:cs typeface="Times New Roman" panose="02020603050405020304" pitchFamily="18" charset="0"/>
              </a:rPr>
              <a:t> контракт – </a:t>
            </a:r>
            <a:r>
              <a:rPr lang="ru-RU" sz="1600" b="1" dirty="0" err="1" smtClean="0">
                <a:solidFill>
                  <a:schemeClr val="bg1"/>
                </a:solidFill>
                <a:latin typeface="Times New Roman" panose="02020603050405020304" pitchFamily="18" charset="0"/>
                <a:cs typeface="Times New Roman" panose="02020603050405020304" pitchFamily="18" charset="0"/>
              </a:rPr>
              <a:t>банктык</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коштоого</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бир</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билдирме</a:t>
            </a:r>
            <a:r>
              <a:rPr lang="ru-RU" sz="1600" b="1" dirty="0" smtClean="0">
                <a:solidFill>
                  <a:schemeClr val="bg1"/>
                </a:solidFill>
                <a:latin typeface="Times New Roman" panose="02020603050405020304" pitchFamily="18" charset="0"/>
                <a:cs typeface="Times New Roman" panose="02020603050405020304" pitchFamily="18" charset="0"/>
              </a:rPr>
              <a:t>.</a:t>
            </a:r>
          </a:p>
          <a:p>
            <a:pPr marL="285750" indent="-285750">
              <a:spcAft>
                <a:spcPts val="400"/>
              </a:spcAft>
              <a:buFont typeface="Cera CY" panose="00000500000000000000" pitchFamily="2" charset="-52"/>
              <a:buChar char="►"/>
            </a:pPr>
            <a:r>
              <a:rPr lang="ru-RU" sz="1600" b="1" dirty="0" err="1" smtClean="0">
                <a:solidFill>
                  <a:schemeClr val="bg1"/>
                </a:solidFill>
                <a:latin typeface="Times New Roman" panose="02020603050405020304" pitchFamily="18" charset="0"/>
                <a:cs typeface="Times New Roman" panose="02020603050405020304" pitchFamily="18" charset="0"/>
              </a:rPr>
              <a:t>Типтүү</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формага</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олуттуу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өзгөртүүл</a:t>
            </a:r>
            <a:r>
              <a:rPr lang="ky-KG" sz="1600" b="1" dirty="0">
                <a:solidFill>
                  <a:schemeClr val="bg1"/>
                </a:solidFill>
                <a:latin typeface="Times New Roman" panose="02020603050405020304" pitchFamily="18" charset="0"/>
                <a:cs typeface="Times New Roman" panose="02020603050405020304" pitchFamily="18" charset="0"/>
              </a:rPr>
              <a:t>ө</a:t>
            </a:r>
            <a:r>
              <a:rPr lang="ru-RU" sz="1600" b="1" dirty="0" smtClean="0">
                <a:solidFill>
                  <a:schemeClr val="bg1"/>
                </a:solidFill>
                <a:latin typeface="Times New Roman" panose="02020603050405020304" pitchFamily="18" charset="0"/>
                <a:cs typeface="Times New Roman" panose="02020603050405020304" pitchFamily="18" charset="0"/>
              </a:rPr>
              <a:t>р Финансы </a:t>
            </a:r>
          </a:p>
          <a:p>
            <a:pPr>
              <a:spcAft>
                <a:spcPts val="400"/>
              </a:spcAft>
            </a:pPr>
            <a:r>
              <a:rPr lang="ru-RU" sz="1600" b="1" dirty="0" err="1" smtClean="0">
                <a:solidFill>
                  <a:schemeClr val="bg1"/>
                </a:solidFill>
                <a:latin typeface="Times New Roman" panose="02020603050405020304" pitchFamily="18" charset="0"/>
                <a:cs typeface="Times New Roman" panose="02020603050405020304" pitchFamily="18" charset="0"/>
              </a:rPr>
              <a:t>Министрлиги</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менен</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959400" y="6144682"/>
            <a:ext cx="7646103" cy="184666"/>
          </a:xfrm>
          <a:prstGeom prst="rect">
            <a:avLst/>
          </a:prstGeom>
          <a:noFill/>
        </p:spPr>
        <p:txBody>
          <a:bodyPr wrap="square" lIns="0" tIns="0" rIns="0" bIns="0" rtlCol="0">
            <a:spAutoFit/>
          </a:bodyPr>
          <a:lstStyle/>
          <a:p>
            <a:r>
              <a:rPr lang="ru-RU" sz="1200" i="1" dirty="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Өтүнмө</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ыйгарым</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укуктуу</a:t>
            </a:r>
            <a:r>
              <a:rPr lang="ru-RU" sz="1200" i="1" dirty="0" smtClean="0">
                <a:solidFill>
                  <a:srgbClr val="828282"/>
                </a:solidFill>
                <a:latin typeface="Times New Roman" panose="02020603050405020304" pitchFamily="18" charset="0"/>
                <a:cs typeface="Times New Roman" panose="02020603050405020304" pitchFamily="18" charset="0"/>
              </a:rPr>
              <a:t> банк </a:t>
            </a:r>
            <a:r>
              <a:rPr lang="ru-RU" sz="1200" i="1" dirty="0" err="1" smtClean="0">
                <a:solidFill>
                  <a:srgbClr val="828282"/>
                </a:solidFill>
                <a:latin typeface="Times New Roman" panose="02020603050405020304" pitchFamily="18" charset="0"/>
                <a:cs typeface="Times New Roman" panose="02020603050405020304" pitchFamily="18" charset="0"/>
              </a:rPr>
              <a:t>тарабынан</a:t>
            </a:r>
            <a:r>
              <a:rPr lang="ru-RU" sz="1200" i="1" dirty="0" smtClean="0">
                <a:solidFill>
                  <a:srgbClr val="828282"/>
                </a:solidFill>
                <a:latin typeface="Times New Roman" panose="02020603050405020304" pitchFamily="18" charset="0"/>
                <a:cs typeface="Times New Roman" panose="02020603050405020304" pitchFamily="18" charset="0"/>
              </a:rPr>
              <a:t> 3 (</a:t>
            </a:r>
            <a:r>
              <a:rPr lang="ru-RU" sz="1200" i="1" dirty="0" err="1" smtClean="0">
                <a:solidFill>
                  <a:srgbClr val="828282"/>
                </a:solidFill>
                <a:latin typeface="Times New Roman" panose="02020603050405020304" pitchFamily="18" charset="0"/>
                <a:cs typeface="Times New Roman" panose="02020603050405020304" pitchFamily="18" charset="0"/>
              </a:rPr>
              <a:t>үч</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a:solidFill>
                  <a:srgbClr val="828282"/>
                </a:solidFill>
                <a:latin typeface="Times New Roman" panose="02020603050405020304" pitchFamily="18" charset="0"/>
                <a:cs typeface="Times New Roman" panose="02020603050405020304" pitchFamily="18" charset="0"/>
              </a:rPr>
              <a:t>ж</a:t>
            </a:r>
            <a:r>
              <a:rPr lang="ru-RU" sz="1200" i="1" dirty="0" err="1" smtClean="0">
                <a:solidFill>
                  <a:srgbClr val="828282"/>
                </a:solidFill>
                <a:latin typeface="Times New Roman" panose="02020603050405020304" pitchFamily="18" charset="0"/>
                <a:cs typeface="Times New Roman" panose="02020603050405020304" pitchFamily="18" charset="0"/>
              </a:rPr>
              <a:t>умуш</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күнү</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ичинде</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бекитилүүгө</a:t>
            </a:r>
            <a:r>
              <a:rPr lang="ru-RU" sz="1200" i="1" dirty="0" smtClean="0">
                <a:solidFill>
                  <a:srgbClr val="828282"/>
                </a:solidFill>
                <a:latin typeface="Times New Roman" panose="02020603050405020304" pitchFamily="18" charset="0"/>
                <a:cs typeface="Times New Roman" panose="02020603050405020304" pitchFamily="18" charset="0"/>
              </a:rPr>
              <a:t> </a:t>
            </a:r>
            <a:r>
              <a:rPr lang="ru-RU" sz="1200" i="1" dirty="0" err="1" smtClean="0">
                <a:solidFill>
                  <a:srgbClr val="828282"/>
                </a:solidFill>
                <a:latin typeface="Times New Roman" panose="02020603050405020304" pitchFamily="18" charset="0"/>
                <a:cs typeface="Times New Roman" panose="02020603050405020304" pitchFamily="18" charset="0"/>
              </a:rPr>
              <a:t>тийиш</a:t>
            </a:r>
            <a:r>
              <a:rPr lang="ru-RU" sz="1200" i="1" dirty="0" smtClean="0">
                <a:solidFill>
                  <a:srgbClr val="828282"/>
                </a:solidFill>
                <a:latin typeface="Times New Roman" panose="02020603050405020304" pitchFamily="18" charset="0"/>
                <a:cs typeface="Times New Roman" panose="02020603050405020304" pitchFamily="18" charset="0"/>
              </a:rPr>
              <a:t>.</a:t>
            </a:r>
            <a:endParaRPr lang="ru-RU" sz="1200" i="1" dirty="0">
              <a:solidFill>
                <a:srgbClr val="828282"/>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8120854" y="2634355"/>
            <a:ext cx="3436745" cy="198297"/>
          </a:xfrm>
          <a:prstGeom prst="roundRect">
            <a:avLst>
              <a:gd name="adj" fmla="val 22033"/>
            </a:avLst>
          </a:prstGeom>
          <a:solidFill>
            <a:srgbClr val="8209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bg1"/>
                </a:solidFill>
                <a:latin typeface="Times New Roman" panose="02020603050405020304" pitchFamily="18" charset="0"/>
                <a:cs typeface="Times New Roman" panose="02020603050405020304" pitchFamily="18" charset="0"/>
              </a:rPr>
              <a:t>Макулдашууну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талап</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кылат</a:t>
            </a:r>
            <a:r>
              <a:rPr lang="ru-RU" sz="1600" b="1" dirty="0" smtClean="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0" name="Rectangle 31">
            <a:extLst>
              <a:ext uri="{FF2B5EF4-FFF2-40B4-BE49-F238E27FC236}">
                <a16:creationId xmlns="" xmlns:a16="http://schemas.microsoft.com/office/drawing/2014/main" id="{2F886C4B-D4EF-43B9-B527-E4488FEBCB39}"/>
              </a:ext>
            </a:extLst>
          </p:cNvPr>
          <p:cNvSpPr/>
          <p:nvPr/>
        </p:nvSpPr>
        <p:spPr>
          <a:xfrm>
            <a:off x="6899609" y="3686312"/>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err="1" smtClean="0">
                <a:solidFill>
                  <a:srgbClr val="006AB4"/>
                </a:solidFill>
                <a:latin typeface="Times New Roman" panose="02020603050405020304" pitchFamily="18" charset="0"/>
                <a:cs typeface="Times New Roman" panose="02020603050405020304" pitchFamily="18" charset="0"/>
              </a:rPr>
              <a:t>Типтүү</a:t>
            </a:r>
            <a:r>
              <a:rPr lang="ru-RU" b="1" dirty="0" smtClean="0">
                <a:solidFill>
                  <a:srgbClr val="006AB4"/>
                </a:solidFill>
                <a:latin typeface="Times New Roman" panose="02020603050405020304" pitchFamily="18" charset="0"/>
                <a:cs typeface="Times New Roman" panose="02020603050405020304" pitchFamily="18" charset="0"/>
              </a:rPr>
              <a:t> форма</a:t>
            </a:r>
            <a:endParaRPr lang="ru-RU" b="1" dirty="0">
              <a:solidFill>
                <a:srgbClr val="006AB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921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2"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dirty="0" smtClean="0">
                <a:solidFill>
                  <a:srgbClr val="006AB4"/>
                </a:solidFill>
                <a:latin typeface="Times New Roman" panose="02020603050405020304" pitchFamily="18" charset="0"/>
                <a:cs typeface="Times New Roman" panose="02020603050405020304" pitchFamily="18" charset="0"/>
              </a:rPr>
              <a:t>6-БАСКЫЧ. БЕРҮҮЧҮ ТАРАБЫНАН ЫЙГАРЫМ УКУКТУУ БАНКТА ӨЗҮНЧӨ </a:t>
            </a:r>
            <a:r>
              <a:rPr lang="ru-RU" sz="1959" b="1" dirty="0" smtClean="0">
                <a:solidFill>
                  <a:srgbClr val="006AB4"/>
                </a:solidFill>
                <a:latin typeface="Times New Roman" panose="02020603050405020304" pitchFamily="18" charset="0"/>
                <a:cs typeface="Times New Roman" panose="02020603050405020304" pitchFamily="18" charset="0"/>
              </a:rPr>
              <a:t>ЭСЕПТИ </a:t>
            </a:r>
            <a:r>
              <a:rPr lang="ru-RU" sz="1959" b="1" dirty="0" smtClean="0">
                <a:solidFill>
                  <a:srgbClr val="006AB4"/>
                </a:solidFill>
                <a:latin typeface="Times New Roman" panose="02020603050405020304" pitchFamily="18" charset="0"/>
                <a:cs typeface="Times New Roman" panose="02020603050405020304" pitchFamily="18" charset="0"/>
              </a:rPr>
              <a:t>АЧУУ</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56" name="Текст 2">
            <a:extLst>
              <a:ext uri="{FF2B5EF4-FFF2-40B4-BE49-F238E27FC236}">
                <a16:creationId xmlns="" xmlns:a16="http://schemas.microsoft.com/office/drawing/2014/main" id="{15D94723-80C3-45DB-9101-F25197B5242D}"/>
              </a:ext>
            </a:extLst>
          </p:cNvPr>
          <p:cNvSpPr txBox="1">
            <a:spLocks/>
          </p:cNvSpPr>
          <p:nvPr/>
        </p:nvSpPr>
        <p:spPr>
          <a:xfrm>
            <a:off x="1072928" y="1608683"/>
            <a:ext cx="5564647" cy="808831"/>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t/>
            </a:r>
            <a:br>
              <a:rPr kumimoji="0" lang="ru-RU" sz="28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rPr>
            </a:br>
            <a:endParaRPr kumimoji="0" lang="ru-RU" sz="2800" b="1" i="0" u="none" strike="noStrike" kern="1200" cap="none" spc="0" normalizeH="0" baseline="0" noProof="0" dirty="0">
              <a:ln>
                <a:noFill/>
              </a:ln>
              <a:solidFill>
                <a:srgbClr val="82096C"/>
              </a:solidFill>
              <a:effectLst/>
              <a:uLnTx/>
              <a:uFillTx/>
              <a:latin typeface="Times New Roman" panose="02020603050405020304" pitchFamily="18" charset="0"/>
              <a:cs typeface="Times New Roman" panose="02020603050405020304" pitchFamily="18" charset="0"/>
            </a:endParaRPr>
          </a:p>
        </p:txBody>
      </p:sp>
      <p:sp>
        <p:nvSpPr>
          <p:cNvPr id="19" name="Овал 18">
            <a:extLst>
              <a:ext uri="{FF2B5EF4-FFF2-40B4-BE49-F238E27FC236}">
                <a16:creationId xmlns="" xmlns:a16="http://schemas.microsoft.com/office/drawing/2014/main" id="{5974C51E-47B4-412D-84A6-D0361C74BCFE}"/>
              </a:ext>
            </a:extLst>
          </p:cNvPr>
          <p:cNvSpPr/>
          <p:nvPr/>
        </p:nvSpPr>
        <p:spPr>
          <a:xfrm>
            <a:off x="983961" y="345417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4" name="TextBox 3"/>
          <p:cNvSpPr txBox="1"/>
          <p:nvPr/>
        </p:nvSpPr>
        <p:spPr>
          <a:xfrm>
            <a:off x="1404652" y="3439890"/>
            <a:ext cx="10223785" cy="584775"/>
          </a:xfrm>
          <a:prstGeom prst="rect">
            <a:avLst/>
          </a:prstGeom>
          <a:noFill/>
        </p:spPr>
        <p:txBody>
          <a:bodyPr wrap="square" rtlCol="0">
            <a:spAutoFit/>
          </a:bodyPr>
          <a:lstStyle/>
          <a:p>
            <a:pPr algn="just"/>
            <a:r>
              <a:rPr lang="ru-RU" sz="1600" dirty="0" err="1" smtClean="0">
                <a:solidFill>
                  <a:srgbClr val="424242"/>
                </a:solidFill>
                <a:latin typeface="Times New Roman" panose="02020603050405020304" pitchFamily="18" charset="0"/>
                <a:cs typeface="Times New Roman" panose="02020603050405020304" pitchFamily="18" charset="0"/>
              </a:rPr>
              <a:t>Тандап</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алган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ыйгарым</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укуктуу</a:t>
            </a:r>
            <a:r>
              <a:rPr lang="ru-RU" sz="1600" dirty="0" smtClean="0">
                <a:solidFill>
                  <a:srgbClr val="424242"/>
                </a:solidFill>
                <a:latin typeface="Times New Roman" panose="02020603050405020304" pitchFamily="18" charset="0"/>
                <a:cs typeface="Times New Roman" panose="02020603050405020304" pitchFamily="18" charset="0"/>
              </a:rPr>
              <a:t> банк менен </a:t>
            </a:r>
            <a:r>
              <a:rPr lang="ru-RU" sz="1600" dirty="0" err="1" smtClean="0">
                <a:solidFill>
                  <a:srgbClr val="424242"/>
                </a:solidFill>
                <a:latin typeface="Times New Roman" panose="02020603050405020304" pitchFamily="18" charset="0"/>
                <a:cs typeface="Times New Roman" panose="02020603050405020304" pitchFamily="18" charset="0"/>
              </a:rPr>
              <a:t>банктык</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эсеп</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келишимин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b="1" dirty="0" smtClean="0">
                <a:solidFill>
                  <a:srgbClr val="424242"/>
                </a:solidFill>
                <a:latin typeface="Times New Roman" panose="02020603050405020304" pitchFamily="18" charset="0"/>
                <a:cs typeface="Times New Roman" panose="02020603050405020304" pitchFamily="18" charset="0"/>
              </a:rPr>
              <a:t>т</a:t>
            </a:r>
            <a:r>
              <a:rPr lang="ky-KG" sz="1600" b="1" dirty="0" smtClean="0">
                <a:solidFill>
                  <a:srgbClr val="424242"/>
                </a:solidFill>
                <a:latin typeface="Times New Roman" panose="02020603050405020304" pitchFamily="18" charset="0"/>
                <a:cs typeface="Times New Roman" panose="02020603050405020304" pitchFamily="18" charset="0"/>
              </a:rPr>
              <a:t>үзүп</a:t>
            </a:r>
            <a:r>
              <a:rPr lang="ky-KG" sz="1600" dirty="0" smtClean="0">
                <a:solidFill>
                  <a:srgbClr val="424242"/>
                </a:solidFill>
                <a:latin typeface="Times New Roman" panose="02020603050405020304" pitchFamily="18" charset="0"/>
                <a:cs typeface="Times New Roman" panose="02020603050405020304" pitchFamily="18" charset="0"/>
              </a:rPr>
              <a:t>, сатып алуу контракттын түзгөнгө </a:t>
            </a:r>
            <a:r>
              <a:rPr lang="ky-KG" sz="1600" b="1" dirty="0" smtClean="0">
                <a:solidFill>
                  <a:srgbClr val="424242"/>
                </a:solidFill>
                <a:latin typeface="Times New Roman" panose="02020603050405020304" pitchFamily="18" charset="0"/>
                <a:cs typeface="Times New Roman" panose="02020603050405020304" pitchFamily="18" charset="0"/>
              </a:rPr>
              <a:t>ЧЕЙИН</a:t>
            </a:r>
            <a:r>
              <a:rPr lang="ky-KG" sz="1600" dirty="0" smtClean="0">
                <a:solidFill>
                  <a:srgbClr val="424242"/>
                </a:solidFill>
                <a:latin typeface="Times New Roman" panose="02020603050405020304" pitchFamily="18" charset="0"/>
                <a:cs typeface="Times New Roman" panose="02020603050405020304" pitchFamily="18" charset="0"/>
              </a:rPr>
              <a:t> анда банктык эсеп ачат </a:t>
            </a:r>
            <a:r>
              <a:rPr lang="ru-RU" sz="1600" dirty="0" smtClean="0">
                <a:solidFill>
                  <a:srgbClr val="424242"/>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442477" y="4033767"/>
            <a:ext cx="10159606" cy="535531"/>
          </a:xfrm>
          <a:prstGeom prst="rect">
            <a:avLst/>
          </a:prstGeom>
          <a:noFill/>
        </p:spPr>
        <p:txBody>
          <a:bodyPr wrap="square" rtlCol="0">
            <a:spAutoFit/>
          </a:bodyPr>
          <a:lstStyle/>
          <a:p>
            <a:pPr algn="just">
              <a:lnSpc>
                <a:spcPct val="90000"/>
              </a:lnSpc>
            </a:pPr>
            <a:r>
              <a:rPr lang="ru-RU" sz="1600" b="1" dirty="0" err="1" smtClean="0">
                <a:solidFill>
                  <a:srgbClr val="424242"/>
                </a:solidFill>
                <a:latin typeface="Times New Roman" panose="02020603050405020304" pitchFamily="18" charset="0"/>
                <a:cs typeface="Times New Roman" panose="02020603050405020304" pitchFamily="18" charset="0"/>
              </a:rPr>
              <a:t>Тандап</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алган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ыйгарым</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укуктуу</a:t>
            </a:r>
            <a:r>
              <a:rPr lang="ru-RU" sz="1600" dirty="0" smtClean="0">
                <a:solidFill>
                  <a:srgbClr val="424242"/>
                </a:solidFill>
                <a:latin typeface="Times New Roman" panose="02020603050405020304" pitchFamily="18" charset="0"/>
                <a:cs typeface="Times New Roman" panose="02020603050405020304" pitchFamily="18" charset="0"/>
              </a:rPr>
              <a:t> банк ж</a:t>
            </a:r>
            <a:r>
              <a:rPr lang="ky-KG" sz="1600" dirty="0" smtClean="0">
                <a:solidFill>
                  <a:srgbClr val="424242"/>
                </a:solidFill>
                <a:latin typeface="Times New Roman" panose="02020603050405020304" pitchFamily="18" charset="0"/>
                <a:cs typeface="Times New Roman" panose="02020603050405020304" pitchFamily="18" charset="0"/>
              </a:rPr>
              <a:t>өнүндө сатып алуучу уюмга </a:t>
            </a:r>
            <a:r>
              <a:rPr lang="ky-KG" sz="1600" b="1" dirty="0" smtClean="0">
                <a:solidFill>
                  <a:srgbClr val="424242"/>
                </a:solidFill>
                <a:latin typeface="Times New Roman" panose="02020603050405020304" pitchFamily="18" charset="0"/>
                <a:cs typeface="Times New Roman" panose="02020603050405020304" pitchFamily="18" charset="0"/>
              </a:rPr>
              <a:t>маалымдап, </a:t>
            </a:r>
            <a:r>
              <a:rPr lang="ky-KG" sz="1600" dirty="0" smtClean="0">
                <a:solidFill>
                  <a:srgbClr val="424242"/>
                </a:solidFill>
                <a:latin typeface="Times New Roman" panose="02020603050405020304" pitchFamily="18" charset="0"/>
                <a:cs typeface="Times New Roman" panose="02020603050405020304" pitchFamily="18" charset="0"/>
              </a:rPr>
              <a:t>ошол ыйгарым укуктуу банкта ачылган банктык эсеп реквизиттерин ага билдирет</a:t>
            </a:r>
            <a:r>
              <a:rPr lang="ru-RU" sz="1600" dirty="0" smtClean="0">
                <a:solidFill>
                  <a:srgbClr val="424242"/>
                </a:solidFill>
                <a:latin typeface="Times New Roman" panose="02020603050405020304" pitchFamily="18" charset="0"/>
                <a:cs typeface="Times New Roman" panose="02020603050405020304" pitchFamily="18" charset="0"/>
              </a:rPr>
              <a:t>.</a:t>
            </a:r>
            <a:endParaRPr lang="ru-RU" sz="1600" dirty="0">
              <a:solidFill>
                <a:srgbClr val="424242"/>
              </a:solidFill>
              <a:latin typeface="Times New Roman" panose="02020603050405020304" pitchFamily="18" charset="0"/>
              <a:cs typeface="Times New Roman" panose="02020603050405020304" pitchFamily="18" charset="0"/>
            </a:endParaRPr>
          </a:p>
        </p:txBody>
      </p:sp>
      <p:sp>
        <p:nvSpPr>
          <p:cNvPr id="26" name="Овал 25">
            <a:extLst>
              <a:ext uri="{FF2B5EF4-FFF2-40B4-BE49-F238E27FC236}">
                <a16:creationId xmlns="" xmlns:a16="http://schemas.microsoft.com/office/drawing/2014/main" id="{5974C51E-47B4-412D-84A6-D0361C74BCFE}"/>
              </a:ext>
            </a:extLst>
          </p:cNvPr>
          <p:cNvSpPr/>
          <p:nvPr/>
        </p:nvSpPr>
        <p:spPr>
          <a:xfrm>
            <a:off x="983961" y="4052174"/>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3</a:t>
            </a:r>
          </a:p>
        </p:txBody>
      </p:sp>
      <p:sp>
        <p:nvSpPr>
          <p:cNvPr id="17" name="Овал 16">
            <a:extLst>
              <a:ext uri="{FF2B5EF4-FFF2-40B4-BE49-F238E27FC236}">
                <a16:creationId xmlns="" xmlns:a16="http://schemas.microsoft.com/office/drawing/2014/main" id="{080EF5EB-E7F9-4ADD-B900-6A6EAAAE525C}"/>
              </a:ext>
            </a:extLst>
          </p:cNvPr>
          <p:cNvSpPr/>
          <p:nvPr/>
        </p:nvSpPr>
        <p:spPr>
          <a:xfrm>
            <a:off x="983961" y="276974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27" name="TextBox 26"/>
          <p:cNvSpPr txBox="1"/>
          <p:nvPr/>
        </p:nvSpPr>
        <p:spPr>
          <a:xfrm>
            <a:off x="1392928" y="2689646"/>
            <a:ext cx="10308247" cy="757130"/>
          </a:xfrm>
          <a:prstGeom prst="rect">
            <a:avLst/>
          </a:prstGeom>
          <a:noFill/>
        </p:spPr>
        <p:txBody>
          <a:bodyPr wrap="square" rtlCol="0">
            <a:spAutoFit/>
          </a:bodyPr>
          <a:lstStyle>
            <a:defPPr>
              <a:defRPr lang="ru-RU"/>
            </a:defPPr>
            <a:lvl1pPr algn="just">
              <a:lnSpc>
                <a:spcPct val="90000"/>
              </a:lnSpc>
              <a:defRPr sz="1600" b="1">
                <a:solidFill>
                  <a:srgbClr val="424242"/>
                </a:solidFill>
                <a:latin typeface="Cera CY" panose="00000500000000000000" pitchFamily="2" charset="-52"/>
              </a:defRPr>
            </a:lvl1pPr>
          </a:lstStyle>
          <a:p>
            <a:r>
              <a:rPr lang="ky-KG" b="0" dirty="0" smtClean="0">
                <a:latin typeface="Times New Roman" panose="02020603050405020304" pitchFamily="18" charset="0"/>
                <a:cs typeface="Times New Roman" panose="02020603050405020304" pitchFamily="18" charset="0"/>
              </a:rPr>
              <a:t>Сатып алуу контракттын түзгөнгө чейин бир </a:t>
            </a:r>
            <a:r>
              <a:rPr lang="ky-KG" dirty="0" smtClean="0">
                <a:latin typeface="Times New Roman" panose="02020603050405020304" pitchFamily="18" charset="0"/>
                <a:cs typeface="Times New Roman" panose="02020603050405020304" pitchFamily="18" charset="0"/>
              </a:rPr>
              <a:t>ыйгарым укуктуу банкты тандап, </a:t>
            </a:r>
            <a:r>
              <a:rPr lang="ky-KG" b="0" dirty="0" smtClean="0">
                <a:latin typeface="Times New Roman" panose="02020603050405020304" pitchFamily="18" charset="0"/>
                <a:cs typeface="Times New Roman" panose="02020603050405020304" pitchFamily="18" charset="0"/>
              </a:rPr>
              <a:t>анда сатып алуу контракты боюнча эсептешүүлөрдү жүргүзүү үчүн өзүнчө эсепти ачат. Контракт боюнча бардык кошо аткаруучулар да ошол эле ыйгарым укуктуу банкта өзүнчө эсеп ачууга тийиш. </a:t>
            </a:r>
            <a:endParaRPr lang="ru-RU" b="0" dirty="0">
              <a:latin typeface="Times New Roman" panose="02020603050405020304" pitchFamily="18" charset="0"/>
              <a:cs typeface="Times New Roman" panose="02020603050405020304" pitchFamily="18" charset="0"/>
            </a:endParaRPr>
          </a:p>
        </p:txBody>
      </p:sp>
      <p:sp>
        <p:nvSpPr>
          <p:cNvPr id="28" name="Овал 27">
            <a:extLst>
              <a:ext uri="{FF2B5EF4-FFF2-40B4-BE49-F238E27FC236}">
                <a16:creationId xmlns="" xmlns:a16="http://schemas.microsoft.com/office/drawing/2014/main" id="{5974C51E-47B4-412D-84A6-D0361C74BCFE}"/>
              </a:ext>
            </a:extLst>
          </p:cNvPr>
          <p:cNvSpPr/>
          <p:nvPr/>
        </p:nvSpPr>
        <p:spPr>
          <a:xfrm>
            <a:off x="983961" y="4624679"/>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4</a:t>
            </a:r>
          </a:p>
        </p:txBody>
      </p:sp>
      <p:sp>
        <p:nvSpPr>
          <p:cNvPr id="29" name="TextBox 28"/>
          <p:cNvSpPr txBox="1"/>
          <p:nvPr/>
        </p:nvSpPr>
        <p:spPr>
          <a:xfrm>
            <a:off x="1413963" y="4632692"/>
            <a:ext cx="10296521" cy="757130"/>
          </a:xfrm>
          <a:prstGeom prst="rect">
            <a:avLst/>
          </a:prstGeom>
          <a:noFill/>
        </p:spPr>
        <p:txBody>
          <a:bodyPr wrap="square" rtlCol="0">
            <a:spAutoFit/>
          </a:bodyPr>
          <a:lstStyle/>
          <a:p>
            <a:pPr algn="just">
              <a:lnSpc>
                <a:spcPct val="90000"/>
              </a:lnSpc>
            </a:pPr>
            <a:r>
              <a:rPr lang="ru-RU" sz="1600" dirty="0" err="1" smtClean="0">
                <a:solidFill>
                  <a:srgbClr val="424242"/>
                </a:solidFill>
                <a:latin typeface="Times New Roman" panose="02020603050405020304" pitchFamily="18" charset="0"/>
                <a:cs typeface="Times New Roman" panose="02020603050405020304" pitchFamily="18" charset="0"/>
              </a:rPr>
              <a:t>Банктык</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коштоого</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ы</a:t>
            </a:r>
            <a:r>
              <a:rPr lang="ru-RU" sz="1600" dirty="0" err="1" smtClean="0">
                <a:solidFill>
                  <a:srgbClr val="424242"/>
                </a:solidFill>
                <a:latin typeface="Times New Roman" panose="02020603050405020304" pitchFamily="18" charset="0"/>
                <a:cs typeface="Times New Roman" panose="02020603050405020304" pitchFamily="18" charset="0"/>
              </a:rPr>
              <a:t>йгарым</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укуктуу</a:t>
            </a:r>
            <a:r>
              <a:rPr lang="ru-RU" sz="1600" dirty="0">
                <a:solidFill>
                  <a:srgbClr val="424242"/>
                </a:solidFill>
                <a:latin typeface="Times New Roman" panose="02020603050405020304" pitchFamily="18" charset="0"/>
                <a:cs typeface="Times New Roman" panose="02020603050405020304" pitchFamily="18" charset="0"/>
              </a:rPr>
              <a:t> банк </a:t>
            </a:r>
            <a:r>
              <a:rPr lang="ru-RU" sz="1600" dirty="0" err="1">
                <a:solidFill>
                  <a:srgbClr val="424242"/>
                </a:solidFill>
                <a:latin typeface="Times New Roman" panose="02020603050405020304" pitchFamily="18" charset="0"/>
                <a:cs typeface="Times New Roman" panose="02020603050405020304" pitchFamily="18" charset="0"/>
              </a:rPr>
              <a:t>тарабынан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бекитилген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Өтүнмөгө</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ылайык</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ачылган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банктык</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эсеп</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боюнча</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атайын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режимди</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Өзүнчө</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эсеп</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режими</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белгилеген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ыйгарым</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укуктуу</a:t>
            </a:r>
            <a:r>
              <a:rPr lang="ru-RU" sz="1600" dirty="0">
                <a:solidFill>
                  <a:srgbClr val="424242"/>
                </a:solidFill>
                <a:latin typeface="Times New Roman" panose="02020603050405020304" pitchFamily="18" charset="0"/>
                <a:cs typeface="Times New Roman" panose="02020603050405020304" pitchFamily="18" charset="0"/>
              </a:rPr>
              <a:t> банк </a:t>
            </a:r>
            <a:r>
              <a:rPr lang="ru-RU" sz="1600" dirty="0" err="1">
                <a:solidFill>
                  <a:srgbClr val="424242"/>
                </a:solidFill>
                <a:latin typeface="Times New Roman" panose="02020603050405020304" pitchFamily="18" charset="0"/>
                <a:cs typeface="Times New Roman" panose="02020603050405020304" pitchFamily="18" charset="0"/>
              </a:rPr>
              <a:t>менен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банктык</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эсеп</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келишимине</a:t>
            </a:r>
            <a:r>
              <a:rPr lang="ru-RU" sz="1600" dirty="0">
                <a:solidFill>
                  <a:srgbClr val="424242"/>
                </a:solidFill>
                <a:latin typeface="Times New Roman" panose="02020603050405020304" pitchFamily="18" charset="0"/>
                <a:cs typeface="Times New Roman" panose="02020603050405020304" pitchFamily="18" charset="0"/>
              </a:rPr>
              <a:t> </a:t>
            </a:r>
            <a:r>
              <a:rPr lang="ru-RU" sz="1600" b="1" dirty="0" err="1">
                <a:solidFill>
                  <a:srgbClr val="424242"/>
                </a:solidFill>
                <a:latin typeface="Times New Roman" panose="02020603050405020304" pitchFamily="18" charset="0"/>
                <a:cs typeface="Times New Roman" panose="02020603050405020304" pitchFamily="18" charset="0"/>
              </a:rPr>
              <a:t>кошумча</a:t>
            </a:r>
            <a:r>
              <a:rPr lang="ru-RU" sz="1600" b="1" dirty="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макулдашуу</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a:solidFill>
                  <a:srgbClr val="424242"/>
                </a:solidFill>
                <a:latin typeface="Times New Roman" panose="02020603050405020304" pitchFamily="18" charset="0"/>
                <a:cs typeface="Times New Roman" panose="02020603050405020304" pitchFamily="18" charset="0"/>
              </a:rPr>
              <a:t>түзөт</a:t>
            </a:r>
            <a:r>
              <a:rPr lang="ru-RU" sz="1600" b="1" dirty="0">
                <a:solidFill>
                  <a:srgbClr val="424242"/>
                </a:solidFill>
                <a:latin typeface="Times New Roman" panose="02020603050405020304" pitchFamily="18" charset="0"/>
                <a:cs typeface="Times New Roman" panose="02020603050405020304" pitchFamily="18" charset="0"/>
              </a:rPr>
              <a:t>.</a:t>
            </a:r>
            <a:endParaRPr lang="ru-RU" sz="1200" b="1" i="1"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642489" y="1452261"/>
            <a:ext cx="5703108" cy="718547"/>
            <a:chOff x="642489" y="1486101"/>
            <a:chExt cx="5703108" cy="718547"/>
          </a:xfrm>
        </p:grpSpPr>
        <p:sp>
          <p:nvSpPr>
            <p:cNvPr id="18" name="Rectangle 31">
              <a:extLst>
                <a:ext uri="{FF2B5EF4-FFF2-40B4-BE49-F238E27FC236}">
                  <a16:creationId xmlns="" xmlns:a16="http://schemas.microsoft.com/office/drawing/2014/main" id="{5B1F85D1-8938-4BE8-B6A1-219416EC01ED}"/>
                </a:ext>
              </a:extLst>
            </p:cNvPr>
            <p:cNvSpPr/>
            <p:nvPr/>
          </p:nvSpPr>
          <p:spPr>
            <a:xfrm>
              <a:off x="642489" y="148610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43C90038-2B74-4E32-B1B5-82F94F732989}"/>
                </a:ext>
              </a:extLst>
            </p:cNvPr>
            <p:cNvSpPr txBox="1"/>
            <p:nvPr/>
          </p:nvSpPr>
          <p:spPr>
            <a:xfrm>
              <a:off x="1554522" y="1716407"/>
              <a:ext cx="4791075" cy="215444"/>
            </a:xfrm>
            <a:prstGeom prst="rect">
              <a:avLst/>
            </a:prstGeom>
            <a:noFill/>
          </p:spPr>
          <p:txBody>
            <a:bodyPr wrap="square" lIns="0" tIns="0" rIns="0" bIns="0" rtlCol="0">
              <a:spAutoFit/>
            </a:bodyPr>
            <a:lstStyle/>
            <a:p>
              <a:pPr algn="ctr"/>
              <a:r>
                <a:rPr lang="ru-RU" sz="1400" b="1" dirty="0" smtClean="0">
                  <a:solidFill>
                    <a:schemeClr val="bg1"/>
                  </a:solidFill>
                  <a:latin typeface="Times New Roman" panose="02020603050405020304" pitchFamily="18" charset="0"/>
                  <a:cs typeface="Times New Roman" panose="02020603050405020304" pitchFamily="18" charset="0"/>
                </a:rPr>
                <a:t>БЕРҮҮЧҮ </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98240" y="1626960"/>
              <a:ext cx="426720" cy="426720"/>
            </a:xfrm>
            <a:prstGeom prst="rect">
              <a:avLst/>
            </a:prstGeom>
          </p:spPr>
        </p:pic>
      </p:grpSp>
      <p:sp>
        <p:nvSpPr>
          <p:cNvPr id="23" name="Rectangle 31">
            <a:extLst>
              <a:ext uri="{FF2B5EF4-FFF2-40B4-BE49-F238E27FC236}">
                <a16:creationId xmlns="" xmlns:a16="http://schemas.microsoft.com/office/drawing/2014/main" id="{5B1F85D1-8938-4BE8-B6A1-219416EC01ED}"/>
              </a:ext>
            </a:extLst>
          </p:cNvPr>
          <p:cNvSpPr/>
          <p:nvPr/>
        </p:nvSpPr>
        <p:spPr>
          <a:xfrm>
            <a:off x="6158560" y="1844889"/>
            <a:ext cx="5542616" cy="718864"/>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155759" y="1450904"/>
            <a:ext cx="5545418" cy="393812"/>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Times New Roman" panose="02020603050405020304" pitchFamily="18" charset="0"/>
              <a:cs typeface="Times New Roman" panose="02020603050405020304" pitchFamily="18" charset="0"/>
            </a:endParaRPr>
          </a:p>
        </p:txBody>
      </p:sp>
      <p:grpSp>
        <p:nvGrpSpPr>
          <p:cNvPr id="7" name="Группа 6"/>
          <p:cNvGrpSpPr/>
          <p:nvPr/>
        </p:nvGrpSpPr>
        <p:grpSpPr>
          <a:xfrm>
            <a:off x="6111510" y="1478424"/>
            <a:ext cx="5516928" cy="887968"/>
            <a:chOff x="6067026" y="1530991"/>
            <a:chExt cx="5516928" cy="887968"/>
          </a:xfrm>
        </p:grpSpPr>
        <p:sp>
          <p:nvSpPr>
            <p:cNvPr id="25" name="Прямоугольник 24"/>
            <p:cNvSpPr/>
            <p:nvPr/>
          </p:nvSpPr>
          <p:spPr>
            <a:xfrm>
              <a:off x="6166120" y="1530991"/>
              <a:ext cx="5391479" cy="338554"/>
            </a:xfrm>
            <a:prstGeom prst="rect">
              <a:avLst/>
            </a:prstGeom>
          </p:spPr>
          <p:txBody>
            <a:bodyPr wrap="square">
              <a:spAutoFit/>
            </a:bodyPr>
            <a:lstStyle/>
            <a:p>
              <a:r>
                <a:rPr lang="ru-RU" sz="1600" b="1" dirty="0">
                  <a:solidFill>
                    <a:schemeClr val="bg1"/>
                  </a:solidFill>
                  <a:latin typeface="Times New Roman" panose="02020603050405020304" pitchFamily="18" charset="0"/>
                  <a:cs typeface="Times New Roman" panose="02020603050405020304" pitchFamily="18" charset="0"/>
                </a:rPr>
                <a:t>ТӨМӨНКҮЛӨРДҮ БИЛҮҮ МААНИЛҮҮ!!!</a:t>
              </a:r>
            </a:p>
          </p:txBody>
        </p:sp>
        <p:sp>
          <p:nvSpPr>
            <p:cNvPr id="30" name="Прямоугольник 29"/>
            <p:cNvSpPr/>
            <p:nvPr/>
          </p:nvSpPr>
          <p:spPr>
            <a:xfrm>
              <a:off x="6067026" y="1834184"/>
              <a:ext cx="5516928" cy="584775"/>
            </a:xfrm>
            <a:prstGeom prst="rect">
              <a:avLst/>
            </a:prstGeom>
          </p:spPr>
          <p:txBody>
            <a:bodyPr wrap="square">
              <a:spAutoFit/>
            </a:bodyPr>
            <a:lstStyle/>
            <a:p>
              <a:pPr lvl="0"/>
              <a:r>
                <a:rPr lang="en-US" sz="1600" b="1" dirty="0" smtClean="0">
                  <a:solidFill>
                    <a:schemeClr val="bg1"/>
                  </a:solidFill>
                  <a:latin typeface="Times New Roman" panose="02020603050405020304" pitchFamily="18" charset="0"/>
                  <a:cs typeface="Times New Roman" panose="02020603050405020304" pitchFamily="18" charset="0"/>
                </a:rPr>
                <a:t> </a:t>
              </a:r>
              <a:r>
                <a:rPr lang="ky-KG" sz="1600" b="1" dirty="0">
                  <a:solidFill>
                    <a:schemeClr val="bg1"/>
                  </a:solidFill>
                  <a:latin typeface="Times New Roman" panose="02020603050405020304" pitchFamily="18" charset="0"/>
                  <a:cs typeface="Times New Roman" panose="02020603050405020304" pitchFamily="18" charset="0"/>
                </a:rPr>
                <a:t>С</a:t>
              </a:r>
              <a:r>
                <a:rPr lang="ky-KG" sz="1600" b="1" dirty="0" smtClean="0">
                  <a:solidFill>
                    <a:schemeClr val="bg1"/>
                  </a:solidFill>
                  <a:latin typeface="Times New Roman" panose="02020603050405020304" pitchFamily="18" charset="0"/>
                  <a:cs typeface="Times New Roman" panose="02020603050405020304" pitchFamily="18" charset="0"/>
                </a:rPr>
                <a:t>атып алууга </a:t>
              </a:r>
              <a:r>
                <a:rPr lang="ky-KG" sz="1600" b="1" dirty="0" smtClean="0">
                  <a:solidFill>
                    <a:schemeClr val="bg1"/>
                  </a:solidFill>
                  <a:latin typeface="Times New Roman" panose="02020603050405020304" pitchFamily="18" charset="0"/>
                  <a:cs typeface="Times New Roman" panose="02020603050405020304" pitchFamily="18" charset="0"/>
                </a:rPr>
                <a:t>тууралуу</a:t>
              </a:r>
              <a:r>
                <a:rPr lang="ky-KG" sz="1600" b="1" dirty="0" smtClean="0">
                  <a:solidFill>
                    <a:schemeClr val="bg1"/>
                  </a:solidFill>
                  <a:latin typeface="Times New Roman" panose="02020603050405020304" pitchFamily="18" charset="0"/>
                  <a:cs typeface="Times New Roman" panose="02020603050405020304" pitchFamily="18" charset="0"/>
                </a:rPr>
                <a:t> </a:t>
              </a:r>
              <a:r>
                <a:rPr lang="ky-KG" sz="1600" b="1" dirty="0" smtClean="0">
                  <a:solidFill>
                    <a:schemeClr val="bg1"/>
                  </a:solidFill>
                  <a:latin typeface="Times New Roman" panose="02020603050405020304" pitchFamily="18" charset="0"/>
                  <a:cs typeface="Times New Roman" panose="02020603050405020304" pitchFamily="18" charset="0"/>
                </a:rPr>
                <a:t>ар бир контракт боюнча берүүчү бир гана ыйгарым укуктуу банкты тандап алууга тийиш</a:t>
              </a:r>
              <a:endParaRPr lang="ru-RU" sz="1600" b="1" dirty="0">
                <a:solidFill>
                  <a:schemeClr val="bg1"/>
                </a:solidFill>
                <a:latin typeface="Times New Roman" panose="02020603050405020304" pitchFamily="18" charset="0"/>
                <a:cs typeface="Times New Roman" panose="02020603050405020304" pitchFamily="18" charset="0"/>
              </a:endParaRPr>
            </a:p>
          </p:txBody>
        </p:sp>
      </p:grpSp>
      <p:sp>
        <p:nvSpPr>
          <p:cNvPr id="31" name="Овал 30">
            <a:extLst>
              <a:ext uri="{FF2B5EF4-FFF2-40B4-BE49-F238E27FC236}">
                <a16:creationId xmlns="" xmlns:a16="http://schemas.microsoft.com/office/drawing/2014/main" id="{5974C51E-47B4-412D-84A6-D0361C74BCFE}"/>
              </a:ext>
            </a:extLst>
          </p:cNvPr>
          <p:cNvSpPr/>
          <p:nvPr/>
        </p:nvSpPr>
        <p:spPr>
          <a:xfrm>
            <a:off x="983961" y="558884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Times New Roman" panose="02020603050405020304" pitchFamily="18" charset="0"/>
                <a:cs typeface="Times New Roman" panose="02020603050405020304" pitchFamily="18" charset="0"/>
              </a:rPr>
              <a:t>5</a:t>
            </a:r>
          </a:p>
        </p:txBody>
      </p:sp>
      <p:sp>
        <p:nvSpPr>
          <p:cNvPr id="34" name="TextBox 33"/>
          <p:cNvSpPr txBox="1"/>
          <p:nvPr/>
        </p:nvSpPr>
        <p:spPr>
          <a:xfrm>
            <a:off x="1404653" y="5545023"/>
            <a:ext cx="10296521" cy="535531"/>
          </a:xfrm>
          <a:prstGeom prst="rect">
            <a:avLst/>
          </a:prstGeom>
          <a:noFill/>
        </p:spPr>
        <p:txBody>
          <a:bodyPr wrap="square" rtlCol="0">
            <a:spAutoFit/>
          </a:bodyPr>
          <a:lstStyle/>
          <a:p>
            <a:pPr algn="just">
              <a:lnSpc>
                <a:spcPct val="90000"/>
              </a:lnSpc>
            </a:pPr>
            <a:r>
              <a:rPr lang="ru-RU" sz="1600" dirty="0" err="1" smtClean="0">
                <a:solidFill>
                  <a:srgbClr val="424242"/>
                </a:solidFill>
                <a:latin typeface="Times New Roman" panose="02020603050405020304" pitchFamily="18" charset="0"/>
                <a:cs typeface="Times New Roman" panose="02020603050405020304" pitchFamily="18" charset="0"/>
              </a:rPr>
              <a:t>Ыйгарым</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укуктуу</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банктан</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b="1" dirty="0" smtClean="0">
                <a:solidFill>
                  <a:srgbClr val="424242"/>
                </a:solidFill>
                <a:latin typeface="Times New Roman" panose="02020603050405020304" pitchFamily="18" charset="0"/>
                <a:cs typeface="Times New Roman" panose="02020603050405020304" pitchFamily="18" charset="0"/>
              </a:rPr>
              <a:t>Жеке </a:t>
            </a:r>
            <a:r>
              <a:rPr lang="ru-RU" sz="1600" b="1" dirty="0" err="1" smtClean="0">
                <a:solidFill>
                  <a:srgbClr val="424242"/>
                </a:solidFill>
                <a:latin typeface="Times New Roman" panose="02020603050405020304" pitchFamily="18" charset="0"/>
                <a:cs typeface="Times New Roman" panose="02020603050405020304" pitchFamily="18" charset="0"/>
              </a:rPr>
              <a:t>кабинетке</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dirty="0" smtClean="0">
                <a:solidFill>
                  <a:srgbClr val="424242"/>
                </a:solidFill>
                <a:latin typeface="Times New Roman" panose="02020603050405020304" pitchFamily="18" charset="0"/>
                <a:cs typeface="Times New Roman" panose="02020603050405020304" pitchFamily="18" charset="0"/>
              </a:rPr>
              <a:t>(«</a:t>
            </a:r>
            <a:r>
              <a:rPr lang="ru-RU" sz="1600" dirty="0" err="1" smtClean="0">
                <a:solidFill>
                  <a:srgbClr val="424242"/>
                </a:solidFill>
                <a:latin typeface="Times New Roman" panose="02020603050405020304" pitchFamily="18" charset="0"/>
                <a:cs typeface="Times New Roman" panose="02020603050405020304" pitchFamily="18" charset="0"/>
              </a:rPr>
              <a:t>Негиздөөчү</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документтерди</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кабыл</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алуу</a:t>
            </a:r>
            <a:r>
              <a:rPr lang="ru-RU" sz="1600" dirty="0" smtClean="0">
                <a:solidFill>
                  <a:srgbClr val="424242"/>
                </a:solidFill>
                <a:latin typeface="Times New Roman" panose="02020603050405020304" pitchFamily="18" charset="0"/>
                <a:cs typeface="Times New Roman" panose="02020603050405020304" pitchFamily="18" charset="0"/>
              </a:rPr>
              <a:t> порталы») </a:t>
            </a:r>
            <a:r>
              <a:rPr lang="ru-RU" sz="1600" dirty="0" err="1" smtClean="0">
                <a:solidFill>
                  <a:srgbClr val="424242"/>
                </a:solidFill>
                <a:latin typeface="Times New Roman" panose="02020603050405020304" pitchFamily="18" charset="0"/>
                <a:cs typeface="Times New Roman" panose="02020603050405020304" pitchFamily="18" charset="0"/>
              </a:rPr>
              <a:t>кирүүгө</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dirty="0" err="1" smtClean="0">
                <a:solidFill>
                  <a:srgbClr val="424242"/>
                </a:solidFill>
                <a:latin typeface="Times New Roman" panose="02020603050405020304" pitchFamily="18" charset="0"/>
                <a:cs typeface="Times New Roman" panose="02020603050405020304" pitchFamily="18" charset="0"/>
              </a:rPr>
              <a:t>уруксат</a:t>
            </a:r>
            <a:r>
              <a:rPr lang="ru-RU" sz="1600"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алат</a:t>
            </a:r>
            <a:r>
              <a:rPr lang="ru-RU" sz="1600" dirty="0" smtClean="0">
                <a:solidFill>
                  <a:srgbClr val="424242"/>
                </a:solidFill>
                <a:latin typeface="Times New Roman" panose="02020603050405020304" pitchFamily="18" charset="0"/>
                <a:cs typeface="Times New Roman" panose="02020603050405020304" pitchFamily="18" charset="0"/>
              </a:rPr>
              <a:t>.</a:t>
            </a:r>
            <a:endParaRPr lang="ru-RU" sz="1600" dirty="0">
              <a:solidFill>
                <a:srgbClr val="424242"/>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959400" y="6179112"/>
            <a:ext cx="7646103" cy="161583"/>
          </a:xfrm>
          <a:prstGeom prst="rect">
            <a:avLst/>
          </a:prstGeom>
          <a:noFill/>
        </p:spPr>
        <p:txBody>
          <a:bodyPr wrap="square" lIns="0" tIns="0" rIns="0" bIns="0" rtlCol="0">
            <a:spAutoFit/>
          </a:bodyPr>
          <a:lstStyle/>
          <a:p>
            <a:r>
              <a:rPr lang="ru-RU" sz="1050" dirty="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Техникалык</a:t>
            </a:r>
            <a:r>
              <a:rPr lang="ru-RU" sz="1050" dirty="0" smtClean="0">
                <a:solidFill>
                  <a:srgbClr val="828282"/>
                </a:solidFill>
                <a:latin typeface="Times New Roman" panose="02020603050405020304" pitchFamily="18" charset="0"/>
                <a:cs typeface="Times New Roman" panose="02020603050405020304" pitchFamily="18" charset="0"/>
              </a:rPr>
              <a:t> </a:t>
            </a:r>
            <a:r>
              <a:rPr lang="ky-KG" sz="1050" dirty="0" smtClean="0">
                <a:solidFill>
                  <a:srgbClr val="828282"/>
                </a:solidFill>
                <a:latin typeface="Times New Roman" panose="02020603050405020304" pitchFamily="18" charset="0"/>
                <a:cs typeface="Times New Roman" panose="02020603050405020304" pitchFamily="18" charset="0"/>
              </a:rPr>
              <a:t>мүмкүнчүлүктөр болгон шартта, өзүнчө эсеп номерин сактап коет</a:t>
            </a:r>
            <a:endParaRPr lang="ru-RU" sz="1050" dirty="0">
              <a:solidFill>
                <a:srgbClr val="828282"/>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959399" y="6349797"/>
            <a:ext cx="7646103" cy="161583"/>
          </a:xfrm>
          <a:prstGeom prst="rect">
            <a:avLst/>
          </a:prstGeom>
          <a:noFill/>
        </p:spPr>
        <p:txBody>
          <a:bodyPr wrap="square" lIns="0" tIns="0" rIns="0" bIns="0" rtlCol="0">
            <a:spAutoFit/>
          </a:bodyPr>
          <a:lstStyle/>
          <a:p>
            <a:r>
              <a:rPr lang="ru-RU" sz="1050" dirty="0" smtClean="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Билдирмени</a:t>
            </a:r>
            <a:r>
              <a:rPr lang="ru-RU" sz="1050" dirty="0" smtClean="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жөнөтүу</a:t>
            </a:r>
            <a:r>
              <a:rPr lang="ru-RU" sz="1050" dirty="0" smtClean="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тартиби</a:t>
            </a:r>
            <a:r>
              <a:rPr lang="ru-RU" sz="1050" dirty="0" smtClean="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такталууга</a:t>
            </a:r>
            <a:r>
              <a:rPr lang="ru-RU" sz="1050" dirty="0" smtClean="0">
                <a:solidFill>
                  <a:srgbClr val="828282"/>
                </a:solidFill>
                <a:latin typeface="Times New Roman" panose="02020603050405020304" pitchFamily="18" charset="0"/>
                <a:cs typeface="Times New Roman" panose="02020603050405020304" pitchFamily="18" charset="0"/>
              </a:rPr>
              <a:t> </a:t>
            </a:r>
            <a:r>
              <a:rPr lang="ru-RU" sz="1050" dirty="0" err="1" smtClean="0">
                <a:solidFill>
                  <a:srgbClr val="828282"/>
                </a:solidFill>
                <a:latin typeface="Times New Roman" panose="02020603050405020304" pitchFamily="18" charset="0"/>
                <a:cs typeface="Times New Roman" panose="02020603050405020304" pitchFamily="18" charset="0"/>
              </a:rPr>
              <a:t>тийиш</a:t>
            </a:r>
            <a:endParaRPr lang="ru-RU" sz="1050" dirty="0">
              <a:solidFill>
                <a:srgbClr val="82828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84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3" cstate="print"/>
          <a:stretch>
            <a:fillRect/>
          </a:stretch>
        </p:blipFill>
        <p:spPr>
          <a:xfrm>
            <a:off x="1588" y="1588"/>
            <a:ext cx="1588" cy="1588"/>
          </a:xfrm>
          <a:prstGeom prst="rect">
            <a:avLst/>
          </a:prstGeom>
        </p:spPr>
      </p:pic>
      <p:sp>
        <p:nvSpPr>
          <p:cNvPr id="63" name="Rectangle 31">
            <a:extLst>
              <a:ext uri="{FF2B5EF4-FFF2-40B4-BE49-F238E27FC236}">
                <a16:creationId xmlns="" xmlns:a16="http://schemas.microsoft.com/office/drawing/2014/main" id="{5B1F85D1-8938-4BE8-B6A1-219416EC01ED}"/>
              </a:ext>
            </a:extLst>
          </p:cNvPr>
          <p:cNvSpPr/>
          <p:nvPr/>
        </p:nvSpPr>
        <p:spPr>
          <a:xfrm>
            <a:off x="6326657" y="1149632"/>
            <a:ext cx="5335361" cy="53050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68" name="Заголовок">
            <a:extLst>
              <a:ext uri="{FF2B5EF4-FFF2-40B4-BE49-F238E27FC236}">
                <a16:creationId xmlns="" xmlns:a16="http://schemas.microsoft.com/office/drawing/2014/main" id="{1F7CAAB7-BFDC-43A0-8829-C896EF535595}"/>
              </a:ext>
            </a:extLst>
          </p:cNvPr>
          <p:cNvSpPr txBox="1">
            <a:spLocks/>
          </p:cNvSpPr>
          <p:nvPr/>
        </p:nvSpPr>
        <p:spPr>
          <a:xfrm>
            <a:off x="828563" y="1812114"/>
            <a:ext cx="5190820" cy="5851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just" defTabSz="914400" rtl="0" eaLnBrk="1" fontAlgn="auto" latinLnBrk="0" hangingPunct="1">
              <a:lnSpc>
                <a:spcPts val="1200"/>
              </a:lnSpc>
              <a:spcBef>
                <a:spcPts val="0"/>
              </a:spcBef>
              <a:buClr>
                <a:srgbClr val="0057B5"/>
              </a:buClr>
              <a:buSzTx/>
              <a:tabLst/>
              <a:defRPr/>
            </a:pPr>
            <a:r>
              <a:rPr kumimoji="0" lang="ru-RU" sz="14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Коштоого</a:t>
            </a:r>
            <a:r>
              <a:rPr kumimoji="0" lang="ru-RU"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sz="14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алынган</a:t>
            </a:r>
            <a:r>
              <a:rPr kumimoji="0" lang="ru-RU"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контракт </a:t>
            </a:r>
            <a:r>
              <a:rPr kumimoji="0" lang="ru-RU" sz="140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боюнча</a:t>
            </a:r>
            <a:r>
              <a:rPr kumimoji="0" lang="ru-RU"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ky-KG" sz="14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төлөөнү </a:t>
            </a:r>
            <a:r>
              <a:rPr lang="ky-KG" sz="1400" dirty="0" smtClean="0">
                <a:latin typeface="Times New Roman" panose="02020603050405020304" pitchFamily="18" charset="0"/>
                <a:cs typeface="Times New Roman" panose="02020603050405020304" pitchFamily="18" charset="0"/>
              </a:rPr>
              <a:t>берүүчүнүн</a:t>
            </a:r>
            <a:r>
              <a:rPr kumimoji="0" lang="ky-KG"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ыйгарым укуктуу банкта ачылган өзүнчө эсеби </a:t>
            </a:r>
            <a:r>
              <a:rPr kumimoji="0" lang="ky-KG" sz="14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аркылуу гана ишке ашырат</a:t>
            </a:r>
            <a:r>
              <a:rPr kumimoji="0" lang="ky-KG"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endParaRPr kumimoji="0" lang="ru-RU" sz="140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cap="all" dirty="0" smtClean="0">
                <a:solidFill>
                  <a:srgbClr val="006AB4"/>
                </a:solidFill>
                <a:latin typeface="Times New Roman" panose="02020603050405020304" pitchFamily="18" charset="0"/>
                <a:ea typeface="+mn-ea"/>
                <a:cs typeface="Times New Roman" panose="02020603050405020304" pitchFamily="18" charset="0"/>
              </a:rPr>
              <a:t>7-</a:t>
            </a:r>
            <a:r>
              <a:rPr lang="ky-KG" sz="1959" b="1" cap="all" dirty="0" smtClean="0">
                <a:solidFill>
                  <a:srgbClr val="006AB4"/>
                </a:solidFill>
                <a:latin typeface="Times New Roman" panose="02020603050405020304" pitchFamily="18" charset="0"/>
                <a:ea typeface="+mn-ea"/>
                <a:cs typeface="Times New Roman" panose="02020603050405020304" pitchFamily="18" charset="0"/>
              </a:rPr>
              <a:t>БАСКЫЧ</a:t>
            </a:r>
            <a:r>
              <a:rPr lang="ru-RU" sz="1959" b="1" cap="all" dirty="0" smtClean="0">
                <a:solidFill>
                  <a:srgbClr val="006AB4"/>
                </a:solidFill>
                <a:latin typeface="Times New Roman" panose="02020603050405020304" pitchFamily="18" charset="0"/>
                <a:ea typeface="+mn-ea"/>
                <a:cs typeface="Times New Roman" panose="02020603050405020304" pitchFamily="18" charset="0"/>
              </a:rPr>
              <a:t>. САТЫП АЛУУ КОНТРАКТЫ БОЮНЧА ЭСЕПТЕШҮҮЛӨРДҮ ЖҮРГҮЗҮҮ. БЕРҮҮЧҮЛӨРДҮН ЖАНА КОШО АТКАРУУЧУЛАРДЫН </a:t>
            </a:r>
            <a:r>
              <a:rPr lang="ky-KG" sz="1959" b="1" cap="all" dirty="0" smtClean="0">
                <a:solidFill>
                  <a:srgbClr val="006AB4"/>
                </a:solidFill>
                <a:latin typeface="Times New Roman" panose="02020603050405020304" pitchFamily="18" charset="0"/>
                <a:ea typeface="+mn-ea"/>
                <a:cs typeface="Times New Roman" panose="02020603050405020304" pitchFamily="18" charset="0"/>
              </a:rPr>
              <a:t>ЭСЕПТЕШҮҮЛөРү</a:t>
            </a:r>
            <a:r>
              <a:rPr lang="ky-KG" sz="1959" b="1" cap="all" dirty="0" smtClean="0">
                <a:solidFill>
                  <a:srgbClr val="006AB4"/>
                </a:solidFill>
                <a:latin typeface="Times New Roman" panose="02020603050405020304" pitchFamily="18" charset="0"/>
                <a:ea typeface="+mn-ea"/>
                <a:cs typeface="Times New Roman" panose="02020603050405020304" pitchFamily="18" charset="0"/>
              </a:rPr>
              <a:t>.</a:t>
            </a:r>
            <a:endParaRPr lang="ru-RU" sz="1959" b="1" cap="all" dirty="0">
              <a:solidFill>
                <a:srgbClr val="006AB4"/>
              </a:solidFill>
              <a:latin typeface="Times New Roman" panose="02020603050405020304" pitchFamily="18" charset="0"/>
              <a:ea typeface="+mn-ea"/>
              <a:cs typeface="Times New Roman" panose="02020603050405020304" pitchFamily="18" charset="0"/>
            </a:endParaRPr>
          </a:p>
        </p:txBody>
      </p:sp>
      <p:sp>
        <p:nvSpPr>
          <p:cNvPr id="3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1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4" name="Овал 13">
            <a:extLst>
              <a:ext uri="{FF2B5EF4-FFF2-40B4-BE49-F238E27FC236}">
                <a16:creationId xmlns="" xmlns:a16="http://schemas.microsoft.com/office/drawing/2014/main" id="{080EF5EB-E7F9-4ADD-B900-6A6EAAAE525C}"/>
              </a:ext>
            </a:extLst>
          </p:cNvPr>
          <p:cNvSpPr/>
          <p:nvPr/>
        </p:nvSpPr>
        <p:spPr>
          <a:xfrm>
            <a:off x="421570" y="1809190"/>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15" name="Овал 14">
            <a:extLst>
              <a:ext uri="{FF2B5EF4-FFF2-40B4-BE49-F238E27FC236}">
                <a16:creationId xmlns="" xmlns:a16="http://schemas.microsoft.com/office/drawing/2014/main" id="{5974C51E-47B4-412D-84A6-D0361C74BCFE}"/>
              </a:ext>
            </a:extLst>
          </p:cNvPr>
          <p:cNvSpPr/>
          <p:nvPr/>
        </p:nvSpPr>
        <p:spPr>
          <a:xfrm>
            <a:off x="410316" y="2422765"/>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8" name="TextBox 7"/>
          <p:cNvSpPr txBox="1"/>
          <p:nvPr/>
        </p:nvSpPr>
        <p:spPr>
          <a:xfrm>
            <a:off x="828564" y="4045333"/>
            <a:ext cx="5082003" cy="400110"/>
          </a:xfrm>
          <a:prstGeom prst="rect">
            <a:avLst/>
          </a:prstGeom>
          <a:noFill/>
        </p:spPr>
        <p:txBody>
          <a:bodyPr wrap="square" rtlCol="0">
            <a:spAutoFit/>
          </a:bodyPr>
          <a:lstStyle/>
          <a:p>
            <a:pPr>
              <a:lnSpc>
                <a:spcPts val="1200"/>
              </a:lnSpc>
            </a:pPr>
            <a:r>
              <a:rPr lang="ru-RU" sz="1400" dirty="0" err="1" smtClean="0">
                <a:latin typeface="Times New Roman" panose="02020603050405020304" pitchFamily="18" charset="0"/>
                <a:cs typeface="Times New Roman" panose="02020603050405020304" pitchFamily="18" charset="0"/>
              </a:rPr>
              <a:t>Ыйгарым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укуктуу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банктын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аралыктан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банктык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тейлөө</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кызматы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аркылуу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ошол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банкка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которууга</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билдирмени</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жөнөтөт</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35415" y="5154472"/>
            <a:ext cx="5112219" cy="405047"/>
          </a:xfrm>
          <a:prstGeom prst="rect">
            <a:avLst/>
          </a:prstGeom>
          <a:noFill/>
        </p:spPr>
        <p:txBody>
          <a:bodyPr wrap="square" rtlCol="0">
            <a:spAutoFit/>
          </a:bodyPr>
          <a:lstStyle/>
          <a:p>
            <a:pPr algn="just">
              <a:lnSpc>
                <a:spcPts val="1200"/>
              </a:lnSpc>
            </a:pPr>
            <a:r>
              <a:rPr lang="ru-RU" sz="1400" dirty="0" smtClean="0">
                <a:latin typeface="Times New Roman" panose="02020603050405020304" pitchFamily="18" charset="0"/>
                <a:cs typeface="Times New Roman" panose="02020603050405020304" pitchFamily="18" charset="0"/>
              </a:rPr>
              <a:t>Жеке </a:t>
            </a:r>
            <a:r>
              <a:rPr lang="ru-RU" sz="1400" dirty="0" err="1" smtClean="0">
                <a:latin typeface="Times New Roman" panose="02020603050405020304" pitchFamily="18" charset="0"/>
                <a:cs typeface="Times New Roman" panose="02020603050405020304" pitchFamily="18" charset="0"/>
              </a:rPr>
              <a:t>кабинетинде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акча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которууга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билдирмелер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статусунун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өзгөрүшүнө</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көз</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салып</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турат</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35416" y="5632097"/>
            <a:ext cx="5112218" cy="553998"/>
          </a:xfrm>
          <a:prstGeom prst="rect">
            <a:avLst/>
          </a:prstGeom>
          <a:noFill/>
        </p:spPr>
        <p:txBody>
          <a:bodyPr wrap="square" rtlCol="0">
            <a:spAutoFit/>
          </a:bodyPr>
          <a:lstStyle/>
          <a:p>
            <a:pPr algn="just">
              <a:lnSpc>
                <a:spcPts val="1200"/>
              </a:lnSpc>
            </a:pPr>
            <a:r>
              <a:rPr lang="ru-RU" sz="1400" b="1" dirty="0" smtClean="0">
                <a:latin typeface="Times New Roman" panose="02020603050405020304" pitchFamily="18" charset="0"/>
                <a:cs typeface="Times New Roman" panose="02020603050405020304" pitchFamily="18" charset="0"/>
              </a:rPr>
              <a:t>Жеке </a:t>
            </a:r>
            <a:r>
              <a:rPr lang="ru-RU" sz="1400" b="1" dirty="0" err="1" smtClean="0">
                <a:latin typeface="Times New Roman" panose="02020603050405020304" pitchFamily="18" charset="0"/>
                <a:cs typeface="Times New Roman" panose="02020603050405020304" pitchFamily="18" charset="0"/>
              </a:rPr>
              <a:t>кабинети</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аркылуу</a:t>
            </a:r>
            <a:r>
              <a:rPr lang="ru-RU" sz="1400" b="1"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ыйгарым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укуктуу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банктын</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талабы</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боюнча</a:t>
            </a:r>
            <a:r>
              <a:rPr lang="ru-RU" sz="1400" b="1"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төлөмдөрдүн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максаттуу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багытын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тастыктаган</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кошумча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документтерди</a:t>
            </a:r>
            <a:r>
              <a:rPr lang="ru-RU" sz="1400" b="1" dirty="0" smtClean="0">
                <a:latin typeface="Times New Roman" panose="02020603050405020304" pitchFamily="18" charset="0"/>
                <a:cs typeface="Times New Roman" panose="02020603050405020304" pitchFamily="18" charset="0"/>
              </a:rPr>
              <a:t> же </a:t>
            </a:r>
            <a:r>
              <a:rPr lang="ru-RU" sz="1400" b="1" dirty="0" err="1" smtClean="0">
                <a:latin typeface="Times New Roman" panose="02020603050405020304" pitchFamily="18" charset="0"/>
                <a:cs typeface="Times New Roman" panose="02020603050405020304" pitchFamily="18" charset="0"/>
              </a:rPr>
              <a:t>маалыматтарды</a:t>
            </a:r>
            <a:r>
              <a:rPr lang="ru-RU" sz="1400" b="1"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жөнөтөт</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0" name="Овал 29">
            <a:extLst>
              <a:ext uri="{FF2B5EF4-FFF2-40B4-BE49-F238E27FC236}">
                <a16:creationId xmlns="" xmlns:a16="http://schemas.microsoft.com/office/drawing/2014/main" id="{080EF5EB-E7F9-4ADD-B900-6A6EAAAE525C}"/>
              </a:ext>
            </a:extLst>
          </p:cNvPr>
          <p:cNvSpPr/>
          <p:nvPr/>
        </p:nvSpPr>
        <p:spPr>
          <a:xfrm>
            <a:off x="410545" y="5659781"/>
            <a:ext cx="385200" cy="38520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Times New Roman" panose="02020603050405020304" pitchFamily="18" charset="0"/>
                <a:cs typeface="Times New Roman" panose="02020603050405020304" pitchFamily="18" charset="0"/>
              </a:rPr>
              <a:t>4</a:t>
            </a:r>
            <a:endPar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5" name="TextBox 34"/>
          <p:cNvSpPr txBox="1"/>
          <p:nvPr/>
        </p:nvSpPr>
        <p:spPr>
          <a:xfrm>
            <a:off x="832813" y="4676847"/>
            <a:ext cx="5077754" cy="405047"/>
          </a:xfrm>
          <a:prstGeom prst="rect">
            <a:avLst/>
          </a:prstGeom>
          <a:noFill/>
        </p:spPr>
        <p:txBody>
          <a:bodyPr wrap="square" rtlCol="0">
            <a:spAutoFit/>
          </a:bodyPr>
          <a:lstStyle/>
          <a:p>
            <a:pPr algn="just">
              <a:lnSpc>
                <a:spcPts val="1200"/>
              </a:lnSpc>
            </a:pPr>
            <a:r>
              <a:rPr lang="ru-RU" sz="1400" dirty="0">
                <a:latin typeface="Times New Roman" panose="02020603050405020304" pitchFamily="18" charset="0"/>
                <a:cs typeface="Times New Roman" panose="02020603050405020304" pitchFamily="18" charset="0"/>
              </a:rPr>
              <a:t>Жеке </a:t>
            </a:r>
            <a:r>
              <a:rPr lang="ru-RU" sz="1400" dirty="0" err="1">
                <a:latin typeface="Times New Roman" panose="02020603050405020304" pitchFamily="18" charset="0"/>
                <a:cs typeface="Times New Roman" panose="02020603050405020304" pitchFamily="18" charset="0"/>
              </a:rPr>
              <a:t>кабинетинде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акча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которуу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үчүн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билдирмеге</a:t>
            </a:r>
            <a:r>
              <a:rPr lang="ru-RU" sz="1400" dirty="0" smtClean="0">
                <a:latin typeface="Times New Roman" panose="02020603050405020304" pitchFamily="18" charset="0"/>
                <a:cs typeface="Times New Roman" panose="02020603050405020304" pitchFamily="18" charset="0"/>
              </a:rPr>
              <a:t> карата </a:t>
            </a:r>
            <a:r>
              <a:rPr lang="ru-RU" sz="1400" b="1" dirty="0" err="1" smtClean="0">
                <a:latin typeface="Times New Roman" panose="02020603050405020304" pitchFamily="18" charset="0"/>
                <a:cs typeface="Times New Roman" panose="02020603050405020304" pitchFamily="18" charset="0"/>
              </a:rPr>
              <a:t>негиздөөчү</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документтерди</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жүктөйт</a:t>
            </a:r>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9279819" y="4555893"/>
            <a:ext cx="2516352" cy="1618379"/>
            <a:chOff x="8045557" y="1509309"/>
            <a:chExt cx="2516352" cy="1618379"/>
          </a:xfrm>
        </p:grpSpPr>
        <p:sp>
          <p:nvSpPr>
            <p:cNvPr id="31" name="TextBox 30"/>
            <p:cNvSpPr txBox="1"/>
            <p:nvPr/>
          </p:nvSpPr>
          <p:spPr>
            <a:xfrm>
              <a:off x="8045557" y="2666023"/>
              <a:ext cx="2516352" cy="461665"/>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a:t>
              </a:r>
              <a:r>
                <a:rPr lang="ru-RU" sz="1200" dirty="0" err="1" smtClean="0">
                  <a:latin typeface="Times New Roman" panose="02020603050405020304" pitchFamily="18" charset="0"/>
                  <a:cs typeface="Times New Roman" panose="02020603050405020304" pitchFamily="18" charset="0"/>
                </a:rPr>
                <a:t>Талаш</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жараткан</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төлөмдөрдү</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макулдашуу</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боюнча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нускама</a:t>
              </a:r>
              <a:endParaRPr lang="ru-RU" sz="1200" dirty="0">
                <a:latin typeface="Times New Roman" panose="02020603050405020304" pitchFamily="18" charset="0"/>
                <a:cs typeface="Times New Roman" panose="02020603050405020304" pitchFamily="18" charset="0"/>
              </a:endParaRPr>
            </a:p>
          </p:txBody>
        </p:sp>
        <p:pic>
          <p:nvPicPr>
            <p:cNvPr id="32" name="Рисунок 31">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1309" y="1509309"/>
              <a:ext cx="1296000" cy="1296000"/>
            </a:xfrm>
            <a:prstGeom prst="rect">
              <a:avLst/>
            </a:prstGeom>
          </p:spPr>
        </p:pic>
      </p:grpSp>
      <p:sp>
        <p:nvSpPr>
          <p:cNvPr id="37" name="Rectangle 31">
            <a:extLst>
              <a:ext uri="{FF2B5EF4-FFF2-40B4-BE49-F238E27FC236}">
                <a16:creationId xmlns="" xmlns:a16="http://schemas.microsoft.com/office/drawing/2014/main" id="{5B1F85D1-8938-4BE8-B6A1-219416EC01ED}"/>
              </a:ext>
            </a:extLst>
          </p:cNvPr>
          <p:cNvSpPr/>
          <p:nvPr/>
        </p:nvSpPr>
        <p:spPr>
          <a:xfrm>
            <a:off x="538334" y="1149632"/>
            <a:ext cx="5335361" cy="53050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36" name="Овал 35">
            <a:extLst>
              <a:ext uri="{FF2B5EF4-FFF2-40B4-BE49-F238E27FC236}">
                <a16:creationId xmlns="" xmlns:a16="http://schemas.microsoft.com/office/drawing/2014/main" id="{080EF5EB-E7F9-4ADD-B900-6A6EAAAE525C}"/>
              </a:ext>
            </a:extLst>
          </p:cNvPr>
          <p:cNvSpPr/>
          <p:nvPr/>
        </p:nvSpPr>
        <p:spPr>
          <a:xfrm>
            <a:off x="6146469" y="1778472"/>
            <a:ext cx="385200" cy="39330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38" name="TextBox 37"/>
          <p:cNvSpPr txBox="1"/>
          <p:nvPr/>
        </p:nvSpPr>
        <p:spPr>
          <a:xfrm>
            <a:off x="6531669" y="1676790"/>
            <a:ext cx="5130349" cy="707886"/>
          </a:xfrm>
          <a:prstGeom prst="rect">
            <a:avLst/>
          </a:prstGeom>
          <a:noFill/>
        </p:spPr>
        <p:txBody>
          <a:bodyPr wrap="square" rtlCol="0">
            <a:spAutoFit/>
          </a:bodyPr>
          <a:lstStyle/>
          <a:p>
            <a:pPr algn="just">
              <a:lnSpc>
                <a:spcPts val="1200"/>
              </a:lnSpc>
            </a:pPr>
            <a:r>
              <a:rPr lang="ru-RU" sz="1400" dirty="0" err="1" smtClean="0">
                <a:latin typeface="Times New Roman" panose="02020603050405020304" pitchFamily="18" charset="0"/>
                <a:cs typeface="Times New Roman" panose="02020603050405020304" pitchFamily="18" charset="0"/>
              </a:rPr>
              <a:t>Негиздөөчү</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a:t>
            </a:r>
            <a:r>
              <a:rPr lang="ru-RU" sz="1400" dirty="0" err="1" smtClean="0">
                <a:latin typeface="Times New Roman" panose="02020603050405020304" pitchFamily="18" charset="0"/>
                <a:cs typeface="Times New Roman" panose="02020603050405020304" pitchFamily="18" charset="0"/>
              </a:rPr>
              <a:t>окументтердин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толук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топтомун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алгандан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кийинки</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3 (</a:t>
            </a:r>
            <a:r>
              <a:rPr lang="ru-RU" sz="1400" b="1" dirty="0" err="1">
                <a:latin typeface="Times New Roman" panose="02020603050405020304" pitchFamily="18" charset="0"/>
                <a:cs typeface="Times New Roman" panose="02020603050405020304" pitchFamily="18" charset="0"/>
              </a:rPr>
              <a:t>үч</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жумуш</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күнү</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ичинде</a:t>
            </a:r>
            <a:r>
              <a:rPr lang="ru-RU" sz="1400" b="1" dirty="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акча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которууга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билдирмелерди</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жана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аларга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тиешелүү</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негиздөөчү</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документтерди</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кароого</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алат</a:t>
            </a:r>
            <a:r>
              <a:rPr lang="ru-RU" sz="1400"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p:txBody>
      </p:sp>
      <p:sp>
        <p:nvSpPr>
          <p:cNvPr id="41" name="Овал 40">
            <a:extLst>
              <a:ext uri="{FF2B5EF4-FFF2-40B4-BE49-F238E27FC236}">
                <a16:creationId xmlns="" xmlns:a16="http://schemas.microsoft.com/office/drawing/2014/main" id="{080EF5EB-E7F9-4ADD-B900-6A6EAAAE525C}"/>
              </a:ext>
            </a:extLst>
          </p:cNvPr>
          <p:cNvSpPr/>
          <p:nvPr/>
        </p:nvSpPr>
        <p:spPr>
          <a:xfrm>
            <a:off x="6173447" y="2773761"/>
            <a:ext cx="385200" cy="39330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43" name="Овал 42">
            <a:extLst>
              <a:ext uri="{FF2B5EF4-FFF2-40B4-BE49-F238E27FC236}">
                <a16:creationId xmlns="" xmlns:a16="http://schemas.microsoft.com/office/drawing/2014/main" id="{080EF5EB-E7F9-4ADD-B900-6A6EAAAE525C}"/>
              </a:ext>
            </a:extLst>
          </p:cNvPr>
          <p:cNvSpPr/>
          <p:nvPr/>
        </p:nvSpPr>
        <p:spPr>
          <a:xfrm>
            <a:off x="6173447" y="3357402"/>
            <a:ext cx="385200" cy="39330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Times New Roman" panose="02020603050405020304" pitchFamily="18" charset="0"/>
                <a:cs typeface="Times New Roman" panose="02020603050405020304" pitchFamily="18" charset="0"/>
              </a:rPr>
              <a:t>3</a:t>
            </a:r>
            <a:endPar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4" name="TextBox 43"/>
          <p:cNvSpPr txBox="1"/>
          <p:nvPr/>
        </p:nvSpPr>
        <p:spPr>
          <a:xfrm>
            <a:off x="6530511" y="2739754"/>
            <a:ext cx="5107452" cy="553998"/>
          </a:xfrm>
          <a:prstGeom prst="rect">
            <a:avLst/>
          </a:prstGeom>
          <a:noFill/>
        </p:spPr>
        <p:txBody>
          <a:bodyPr wrap="square" rtlCol="0">
            <a:spAutoFit/>
          </a:bodyPr>
          <a:lstStyle/>
          <a:p>
            <a:pPr algn="just">
              <a:lnSpc>
                <a:spcPts val="1200"/>
              </a:lnSpc>
            </a:pPr>
            <a:r>
              <a:rPr lang="ru-RU" sz="1400" b="1" dirty="0" err="1" smtClean="0">
                <a:latin typeface="Times New Roman" panose="02020603050405020304" pitchFamily="18" charset="0"/>
                <a:cs typeface="Times New Roman" panose="02020603050405020304" pitchFamily="18" charset="0"/>
              </a:rPr>
              <a:t>Контролдоо</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алгылыктуу</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натыйжа</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берген</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шартта</a:t>
            </a:r>
            <a:r>
              <a:rPr lang="ru-RU" sz="1400" b="1"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которууга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тескемени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аткарат</a:t>
            </a:r>
            <a:r>
              <a:rPr lang="ru-RU" sz="1400" dirty="0" smtClean="0">
                <a:latin typeface="Times New Roman" panose="02020603050405020304" pitchFamily="18" charset="0"/>
                <a:cs typeface="Times New Roman" panose="02020603050405020304" pitchFamily="18" charset="0"/>
              </a:rPr>
              <a:t>, ал </a:t>
            </a:r>
            <a:r>
              <a:rPr lang="ru-RU" sz="1400" dirty="0" err="1" smtClean="0">
                <a:latin typeface="Times New Roman" panose="02020603050405020304" pitchFamily="18" charset="0"/>
                <a:cs typeface="Times New Roman" panose="02020603050405020304" pitchFamily="18" charset="0"/>
              </a:rPr>
              <a:t>эми</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терс</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натыйжа</a:t>
            </a:r>
            <a:r>
              <a:rPr lang="ru-RU" sz="1400" b="1"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келип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чыккан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шартта</a:t>
            </a:r>
            <a:r>
              <a:rPr lang="ru-RU" sz="1400" dirty="0" smtClean="0">
                <a:latin typeface="Times New Roman" panose="02020603050405020304" pitchFamily="18" charset="0"/>
                <a:cs typeface="Times New Roman" panose="02020603050405020304" pitchFamily="18" charset="0"/>
              </a:rPr>
              <a:t> –  </a:t>
            </a:r>
            <a:r>
              <a:rPr lang="ru-RU" sz="1400" dirty="0" err="1" smtClean="0">
                <a:latin typeface="Times New Roman" panose="02020603050405020304" pitchFamily="18" charset="0"/>
                <a:cs typeface="Times New Roman" panose="02020603050405020304" pitchFamily="18" charset="0"/>
              </a:rPr>
              <a:t>которууга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билдирме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четке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кагылат</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pSp>
        <p:nvGrpSpPr>
          <p:cNvPr id="42" name="Группа 41"/>
          <p:cNvGrpSpPr/>
          <p:nvPr/>
        </p:nvGrpSpPr>
        <p:grpSpPr>
          <a:xfrm>
            <a:off x="7311355" y="1188687"/>
            <a:ext cx="4791075" cy="389927"/>
            <a:chOff x="672547" y="2578009"/>
            <a:chExt cx="4791075" cy="381888"/>
          </a:xfrm>
        </p:grpSpPr>
        <p:sp>
          <p:nvSpPr>
            <p:cNvPr id="46" name="TextBox 45">
              <a:extLst>
                <a:ext uri="{FF2B5EF4-FFF2-40B4-BE49-F238E27FC236}">
                  <a16:creationId xmlns="" xmlns:a16="http://schemas.microsoft.com/office/drawing/2014/main" id="{43C90038-2B74-4E32-B1B5-82F94F732989}"/>
                </a:ext>
              </a:extLst>
            </p:cNvPr>
            <p:cNvSpPr txBox="1"/>
            <p:nvPr/>
          </p:nvSpPr>
          <p:spPr>
            <a:xfrm>
              <a:off x="672547" y="2650364"/>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Ыйгарым</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укуктуу</a:t>
              </a:r>
              <a:r>
                <a:rPr lang="ru-RU" sz="1400" b="1" dirty="0" smtClean="0">
                  <a:solidFill>
                    <a:schemeClr val="bg1"/>
                  </a:solidFill>
                  <a:latin typeface="Times New Roman" panose="02020603050405020304" pitchFamily="18" charset="0"/>
                  <a:cs typeface="Times New Roman" panose="02020603050405020304" pitchFamily="18" charset="0"/>
                </a:rPr>
                <a:t> банк</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47" name="Рисунок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681" y="2578009"/>
              <a:ext cx="381888" cy="381888"/>
            </a:xfrm>
            <a:prstGeom prst="rect">
              <a:avLst/>
            </a:prstGeom>
          </p:spPr>
        </p:pic>
      </p:grpSp>
      <p:sp>
        <p:nvSpPr>
          <p:cNvPr id="52" name="Овал 51">
            <a:extLst>
              <a:ext uri="{FF2B5EF4-FFF2-40B4-BE49-F238E27FC236}">
                <a16:creationId xmlns="" xmlns:a16="http://schemas.microsoft.com/office/drawing/2014/main" id="{080EF5EB-E7F9-4ADD-B900-6A6EAAAE525C}"/>
              </a:ext>
            </a:extLst>
          </p:cNvPr>
          <p:cNvSpPr/>
          <p:nvPr/>
        </p:nvSpPr>
        <p:spPr>
          <a:xfrm>
            <a:off x="413980" y="4042786"/>
            <a:ext cx="385200" cy="38520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53" name="Овал 52">
            <a:extLst>
              <a:ext uri="{FF2B5EF4-FFF2-40B4-BE49-F238E27FC236}">
                <a16:creationId xmlns="" xmlns:a16="http://schemas.microsoft.com/office/drawing/2014/main" id="{080EF5EB-E7F9-4ADD-B900-6A6EAAAE525C}"/>
              </a:ext>
            </a:extLst>
          </p:cNvPr>
          <p:cNvSpPr/>
          <p:nvPr/>
        </p:nvSpPr>
        <p:spPr>
          <a:xfrm>
            <a:off x="410545" y="4685913"/>
            <a:ext cx="385200" cy="38520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57" name="Овал 56">
            <a:extLst>
              <a:ext uri="{FF2B5EF4-FFF2-40B4-BE49-F238E27FC236}">
                <a16:creationId xmlns="" xmlns:a16="http://schemas.microsoft.com/office/drawing/2014/main" id="{080EF5EB-E7F9-4ADD-B900-6A6EAAAE525C}"/>
              </a:ext>
            </a:extLst>
          </p:cNvPr>
          <p:cNvSpPr/>
          <p:nvPr/>
        </p:nvSpPr>
        <p:spPr>
          <a:xfrm>
            <a:off x="410545" y="5172847"/>
            <a:ext cx="385200" cy="38520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Times New Roman" panose="02020603050405020304" pitchFamily="18" charset="0"/>
                <a:cs typeface="Times New Roman" panose="02020603050405020304" pitchFamily="18" charset="0"/>
              </a:rPr>
              <a:t>3</a:t>
            </a:r>
            <a:endPar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5" name="Овал 54">
            <a:extLst>
              <a:ext uri="{FF2B5EF4-FFF2-40B4-BE49-F238E27FC236}">
                <a16:creationId xmlns="" xmlns:a16="http://schemas.microsoft.com/office/drawing/2014/main" id="{5974C51E-47B4-412D-84A6-D0361C74BCFE}"/>
              </a:ext>
            </a:extLst>
          </p:cNvPr>
          <p:cNvSpPr/>
          <p:nvPr/>
        </p:nvSpPr>
        <p:spPr>
          <a:xfrm>
            <a:off x="416742" y="290193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Times New Roman" panose="02020603050405020304" pitchFamily="18" charset="0"/>
                <a:cs typeface="Times New Roman" panose="02020603050405020304" pitchFamily="18" charset="0"/>
              </a:rPr>
              <a:t>3</a:t>
            </a:r>
            <a:endPar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4" name="TextBox 53"/>
          <p:cNvSpPr txBox="1"/>
          <p:nvPr/>
        </p:nvSpPr>
        <p:spPr>
          <a:xfrm>
            <a:off x="6556903" y="3333667"/>
            <a:ext cx="5114640" cy="707886"/>
          </a:xfrm>
          <a:prstGeom prst="rect">
            <a:avLst/>
          </a:prstGeom>
          <a:noFill/>
        </p:spPr>
        <p:txBody>
          <a:bodyPr wrap="square" rtlCol="0">
            <a:spAutoFit/>
          </a:bodyPr>
          <a:lstStyle/>
          <a:p>
            <a:pPr marL="0" lvl="1" algn="just">
              <a:lnSpc>
                <a:spcPts val="1200"/>
              </a:lnSpc>
            </a:pPr>
            <a:r>
              <a:rPr lang="ru-RU" sz="1400" b="1" dirty="0" err="1" smtClean="0">
                <a:latin typeface="Times New Roman" panose="02020603050405020304" pitchFamily="18" charset="0"/>
                <a:cs typeface="Times New Roman" panose="02020603050405020304" pitchFamily="18" charset="0"/>
              </a:rPr>
              <a:t>Эгерде</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ыйгарым</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укуктуу</a:t>
            </a:r>
            <a:r>
              <a:rPr lang="ru-RU" sz="1400" b="1" dirty="0" smtClean="0">
                <a:latin typeface="Times New Roman" panose="02020603050405020304" pitchFamily="18" charset="0"/>
                <a:cs typeface="Times New Roman" panose="02020603050405020304" pitchFamily="18" charset="0"/>
              </a:rPr>
              <a:t> банк </a:t>
            </a:r>
            <a:r>
              <a:rPr lang="ru-RU" sz="1400" dirty="0" err="1" smtClean="0">
                <a:latin typeface="Times New Roman" panose="02020603050405020304" pitchFamily="18" charset="0"/>
                <a:cs typeface="Times New Roman" panose="02020603050405020304" pitchFamily="18" charset="0"/>
              </a:rPr>
              <a:t>макулдашуу</a:t>
            </a:r>
            <a:r>
              <a:rPr lang="ru-RU" sz="1400" dirty="0" smtClean="0">
                <a:latin typeface="Times New Roman" panose="02020603050405020304" pitchFamily="18" charset="0"/>
                <a:cs typeface="Times New Roman" panose="02020603050405020304" pitchFamily="18" charset="0"/>
              </a:rPr>
              <a:t>/макул </a:t>
            </a:r>
            <a:r>
              <a:rPr lang="ru-RU" sz="1400" dirty="0" err="1" smtClean="0">
                <a:latin typeface="Times New Roman" panose="02020603050405020304" pitchFamily="18" charset="0"/>
                <a:cs typeface="Times New Roman" panose="02020603050405020304" pitchFamily="18" charset="0"/>
              </a:rPr>
              <a:t>болбоо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чечимин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өз</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алдынча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кабыл</a:t>
            </a:r>
            <a:r>
              <a:rPr lang="ru-RU" sz="1400" dirty="0" smtClean="0">
                <a:latin typeface="Times New Roman" panose="02020603050405020304" pitchFamily="18" charset="0"/>
                <a:cs typeface="Times New Roman" panose="02020603050405020304" pitchFamily="18" charset="0"/>
              </a:rPr>
              <a:t> ала </a:t>
            </a:r>
            <a:r>
              <a:rPr lang="ru-RU" sz="1400" dirty="0" err="1" smtClean="0">
                <a:latin typeface="Times New Roman" panose="02020603050405020304" pitchFamily="18" charset="0"/>
                <a:cs typeface="Times New Roman" panose="02020603050405020304" pitchFamily="18" charset="0"/>
              </a:rPr>
              <a:t>албаган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шартта</a:t>
            </a:r>
            <a:r>
              <a:rPr lang="ru-RU" sz="1400" dirty="0" smtClean="0">
                <a:latin typeface="Times New Roman" panose="02020603050405020304" pitchFamily="18" charset="0"/>
                <a:cs typeface="Times New Roman" panose="02020603050405020304" pitchFamily="18" charset="0"/>
              </a:rPr>
              <a:t>, Жеке </a:t>
            </a:r>
            <a:r>
              <a:rPr lang="ru-RU" sz="1400" dirty="0" err="1" smtClean="0">
                <a:latin typeface="Times New Roman" panose="02020603050405020304" pitchFamily="18" charset="0"/>
                <a:cs typeface="Times New Roman" panose="02020603050405020304" pitchFamily="18" charset="0"/>
              </a:rPr>
              <a:t>кабинети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аркылуу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талаш</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жараткан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билдирме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боюнча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сатып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алуучу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уюмга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талап</a:t>
            </a:r>
            <a:r>
              <a:rPr lang="ru-RU" sz="1400"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жөнөтөт</a:t>
            </a:r>
            <a:r>
              <a:rPr lang="ru-RU" sz="1400" b="1"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56" name="Рисунок 55">
            <a:hlinkClick r:id="rId7"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202" y="4489316"/>
            <a:ext cx="1296000" cy="1296000"/>
          </a:xfrm>
          <a:prstGeom prst="rect">
            <a:avLst/>
          </a:prstGeom>
        </p:spPr>
      </p:pic>
      <p:sp>
        <p:nvSpPr>
          <p:cNvPr id="58" name="TextBox 57"/>
          <p:cNvSpPr txBox="1"/>
          <p:nvPr/>
        </p:nvSpPr>
        <p:spPr>
          <a:xfrm>
            <a:off x="6432218" y="5646030"/>
            <a:ext cx="2933659" cy="646331"/>
          </a:xfrm>
          <a:prstGeom prst="rect">
            <a:avLst/>
          </a:prstGeom>
          <a:noFill/>
        </p:spPr>
        <p:txBody>
          <a:bodyPr wrap="square" rtlCol="0">
            <a:spAutoFit/>
          </a:bodyPr>
          <a:lstStyle/>
          <a:p>
            <a:pPr algn="ctr"/>
            <a:r>
              <a:rPr lang="ru-RU" sz="1200" dirty="0" err="1" smtClean="0">
                <a:latin typeface="Times New Roman" panose="02020603050405020304" pitchFamily="18" charset="0"/>
                <a:cs typeface="Times New Roman" panose="02020603050405020304" pitchFamily="18" charset="0"/>
              </a:rPr>
              <a:t>Акча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которууга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билдирмени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жана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аны</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негиздөөчү</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документтерди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ыйгарым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укуктуу</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банкка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жөнөтүү</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схемасы</a:t>
            </a:r>
            <a:endParaRPr lang="ru-RU" sz="1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5416" y="2467147"/>
            <a:ext cx="5075151" cy="559192"/>
          </a:xfrm>
          <a:prstGeom prst="rect">
            <a:avLst/>
          </a:prstGeom>
        </p:spPr>
        <p:txBody>
          <a:bodyPr wrap="square">
            <a:spAutoFit/>
          </a:bodyPr>
          <a:lstStyle/>
          <a:p>
            <a:pPr lvl="0">
              <a:lnSpc>
                <a:spcPts val="1200"/>
              </a:lnSpc>
            </a:pPr>
            <a:r>
              <a:rPr lang="ky-KG" sz="1400" dirty="0" smtClean="0">
                <a:latin typeface="Times New Roman" panose="02020603050405020304" pitchFamily="18" charset="0"/>
                <a:cs typeface="Times New Roman" panose="02020603050405020304" pitchFamily="18" charset="0"/>
              </a:rPr>
              <a:t>«</a:t>
            </a:r>
            <a:r>
              <a:rPr lang="ky-KG" sz="1400" dirty="0">
                <a:latin typeface="Times New Roman" panose="02020603050405020304" pitchFamily="18" charset="0"/>
                <a:cs typeface="Times New Roman" panose="02020603050405020304" pitchFamily="18" charset="0"/>
              </a:rPr>
              <a:t>Контракттарды банктык коштоо боюнча интерактивдик отчеттор</a:t>
            </a:r>
            <a:r>
              <a:rPr lang="ky-KG" sz="1400" dirty="0" smtClean="0">
                <a:latin typeface="Times New Roman" panose="02020603050405020304" pitchFamily="18" charset="0"/>
                <a:cs typeface="Times New Roman" panose="02020603050405020304" pitchFamily="18" charset="0"/>
              </a:rPr>
              <a:t>» тейлөө кызматы аркылуу «</a:t>
            </a:r>
            <a:r>
              <a:rPr lang="ky-KG" sz="1400" b="1" dirty="0" smtClean="0">
                <a:latin typeface="Times New Roman" panose="02020603050405020304" pitchFamily="18" charset="0"/>
                <a:cs typeface="Times New Roman" panose="02020603050405020304" pitchFamily="18" charset="0"/>
              </a:rPr>
              <a:t>талаш жараткан» төлөмдөрдү кароого алат.</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35416" y="2962955"/>
            <a:ext cx="5311053" cy="400110"/>
          </a:xfrm>
          <a:prstGeom prst="rect">
            <a:avLst/>
          </a:prstGeom>
        </p:spPr>
        <p:txBody>
          <a:bodyPr wrap="square">
            <a:spAutoFit/>
          </a:bodyPr>
          <a:lstStyle/>
          <a:p>
            <a:pPr lvl="0">
              <a:lnSpc>
                <a:spcPts val="1200"/>
              </a:lnSpc>
            </a:pPr>
            <a:r>
              <a:rPr lang="ru-RU" sz="1400" dirty="0" err="1">
                <a:latin typeface="Times New Roman" panose="02020603050405020304" pitchFamily="18" charset="0"/>
                <a:cs typeface="Times New Roman" panose="02020603050405020304" pitchFamily="18" charset="0"/>
              </a:rPr>
              <a:t>С</a:t>
            </a:r>
            <a:r>
              <a:rPr lang="ru-RU" sz="1400" dirty="0" err="1" smtClean="0">
                <a:latin typeface="Times New Roman" panose="02020603050405020304" pitchFamily="18" charset="0"/>
                <a:cs typeface="Times New Roman" panose="02020603050405020304" pitchFamily="18" charset="0"/>
              </a:rPr>
              <a:t>унуштоочу</a:t>
            </a:r>
            <a:r>
              <a:rPr lang="ru-RU" sz="1400" dirty="0" smtClean="0">
                <a:latin typeface="Times New Roman" panose="02020603050405020304" pitchFamily="18" charset="0"/>
                <a:cs typeface="Times New Roman" panose="02020603050405020304" pitchFamily="18" charset="0"/>
              </a:rPr>
              <a:t> контракт </a:t>
            </a:r>
            <a:r>
              <a:rPr lang="ru-RU" sz="1400" dirty="0" err="1" smtClean="0">
                <a:latin typeface="Times New Roman" panose="02020603050405020304" pitchFamily="18" charset="0"/>
                <a:cs typeface="Times New Roman" panose="02020603050405020304" pitchFamily="18" charset="0"/>
              </a:rPr>
              <a:t>боюнча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өз</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милдеттенмелерин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толук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аткаргандыгы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тууралуу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ыйгарым</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укуктуу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банкка</a:t>
            </a:r>
            <a:r>
              <a:rPr lang="ru-RU" sz="1400" dirty="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маалымдайт</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 xmlns:a16="http://schemas.microsoft.com/office/drawing/2014/main" id="{43C90038-2B74-4E32-B1B5-82F94F732989}"/>
              </a:ext>
            </a:extLst>
          </p:cNvPr>
          <p:cNvSpPr txBox="1"/>
          <p:nvPr/>
        </p:nvSpPr>
        <p:spPr>
          <a:xfrm>
            <a:off x="1487239" y="1291396"/>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60" name="Рисунок 59"/>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544292" y="1201414"/>
            <a:ext cx="400050" cy="400050"/>
          </a:xfrm>
          <a:prstGeom prst="rect">
            <a:avLst/>
          </a:prstGeom>
        </p:spPr>
      </p:pic>
      <p:sp>
        <p:nvSpPr>
          <p:cNvPr id="61" name="Rectangle 31">
            <a:extLst>
              <a:ext uri="{FF2B5EF4-FFF2-40B4-BE49-F238E27FC236}">
                <a16:creationId xmlns="" xmlns:a16="http://schemas.microsoft.com/office/drawing/2014/main" id="{5B1F85D1-8938-4BE8-B6A1-219416EC01ED}"/>
              </a:ext>
            </a:extLst>
          </p:cNvPr>
          <p:cNvSpPr/>
          <p:nvPr/>
        </p:nvSpPr>
        <p:spPr>
          <a:xfrm>
            <a:off x="538334" y="3442877"/>
            <a:ext cx="5335361" cy="53050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grpSp>
        <p:nvGrpSpPr>
          <p:cNvPr id="48" name="Группа 47"/>
          <p:cNvGrpSpPr/>
          <p:nvPr/>
        </p:nvGrpSpPr>
        <p:grpSpPr>
          <a:xfrm>
            <a:off x="1544292" y="3488357"/>
            <a:ext cx="4329403" cy="426720"/>
            <a:chOff x="729600" y="4383693"/>
            <a:chExt cx="4791075" cy="426720"/>
          </a:xfrm>
        </p:grpSpPr>
        <p:sp>
          <p:nvSpPr>
            <p:cNvPr id="50" name="TextBox 49">
              <a:extLst>
                <a:ext uri="{FF2B5EF4-FFF2-40B4-BE49-F238E27FC236}">
                  <a16:creationId xmlns="" xmlns:a16="http://schemas.microsoft.com/office/drawing/2014/main" id="{43C90038-2B74-4E32-B1B5-82F94F732989}"/>
                </a:ext>
              </a:extLst>
            </p:cNvPr>
            <p:cNvSpPr txBox="1"/>
            <p:nvPr/>
          </p:nvSpPr>
          <p:spPr>
            <a:xfrm>
              <a:off x="729600" y="4473140"/>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Сунуштоочу</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51" name="Рисунок 50"/>
            <p:cNvPicPr>
              <a:picLocks noChangeAspect="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3318" y="4383693"/>
              <a:ext cx="426720" cy="426720"/>
            </a:xfrm>
            <a:prstGeom prst="rect">
              <a:avLst/>
            </a:prstGeom>
          </p:spPr>
        </p:pic>
      </p:grpSp>
      <p:sp>
        <p:nvSpPr>
          <p:cNvPr id="13" name="Прямоугольник 12"/>
          <p:cNvSpPr/>
          <p:nvPr/>
        </p:nvSpPr>
        <p:spPr>
          <a:xfrm>
            <a:off x="6531669" y="2248613"/>
            <a:ext cx="5239763" cy="400110"/>
          </a:xfrm>
          <a:prstGeom prst="rect">
            <a:avLst/>
          </a:prstGeom>
        </p:spPr>
        <p:txBody>
          <a:bodyPr wrap="square">
            <a:spAutoFit/>
          </a:bodyPr>
          <a:lstStyle/>
          <a:p>
            <a:pPr>
              <a:lnSpc>
                <a:spcPts val="1200"/>
              </a:lnSpc>
            </a:pPr>
            <a:r>
              <a:rPr lang="ru-RU" sz="1400" i="1" dirty="0" err="1" smtClean="0">
                <a:solidFill>
                  <a:srgbClr val="424242"/>
                </a:solidFill>
                <a:latin typeface="Times New Roman" panose="02020603050405020304" pitchFamily="18" charset="0"/>
                <a:cs typeface="Times New Roman" panose="02020603050405020304" pitchFamily="18" charset="0"/>
              </a:rPr>
              <a:t>Салык</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жана</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эмгек</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акы</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төлөмдөрү</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үчүн</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которууга</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билдирмелер</a:t>
            </a:r>
            <a:r>
              <a:rPr lang="ru-RU" sz="1400" i="1" dirty="0" smtClean="0">
                <a:solidFill>
                  <a:srgbClr val="424242"/>
                </a:solidFill>
                <a:latin typeface="Times New Roman" panose="02020603050405020304" pitchFamily="18" charset="0"/>
                <a:cs typeface="Times New Roman" panose="02020603050405020304" pitchFamily="18" charset="0"/>
              </a:rPr>
              <a:t> 1 (</a:t>
            </a:r>
            <a:r>
              <a:rPr lang="ru-RU" sz="1400" i="1" dirty="0" err="1" smtClean="0">
                <a:solidFill>
                  <a:srgbClr val="424242"/>
                </a:solidFill>
                <a:latin typeface="Times New Roman" panose="02020603050405020304" pitchFamily="18" charset="0"/>
                <a:cs typeface="Times New Roman" panose="02020603050405020304" pitchFamily="18" charset="0"/>
              </a:rPr>
              <a:t>бир</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жумуш</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күнүнөн</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кечиктирилбестен</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каралууга</a:t>
            </a:r>
            <a:r>
              <a:rPr lang="ru-RU" sz="1400" i="1" dirty="0" smtClean="0">
                <a:solidFill>
                  <a:srgbClr val="424242"/>
                </a:solidFill>
                <a:latin typeface="Times New Roman" panose="02020603050405020304" pitchFamily="18" charset="0"/>
                <a:cs typeface="Times New Roman" panose="02020603050405020304" pitchFamily="18" charset="0"/>
              </a:rPr>
              <a:t> </a:t>
            </a:r>
            <a:r>
              <a:rPr lang="ru-RU" sz="1400" i="1" dirty="0" err="1" smtClean="0">
                <a:solidFill>
                  <a:srgbClr val="424242"/>
                </a:solidFill>
                <a:latin typeface="Times New Roman" panose="02020603050405020304" pitchFamily="18" charset="0"/>
                <a:cs typeface="Times New Roman" panose="02020603050405020304" pitchFamily="18" charset="0"/>
              </a:rPr>
              <a:t>тийиш</a:t>
            </a:r>
            <a:r>
              <a:rPr lang="ru-RU" sz="1400" i="1" dirty="0" smtClean="0">
                <a:solidFill>
                  <a:srgbClr val="424242"/>
                </a:solidFill>
                <a:latin typeface="Times New Roman" panose="02020603050405020304" pitchFamily="18" charset="0"/>
                <a:cs typeface="Times New Roman" panose="02020603050405020304" pitchFamily="18" charset="0"/>
              </a:rPr>
              <a:t>.</a:t>
            </a:r>
            <a:endParaRPr lang="ru-RU" sz="1400" i="1" dirty="0">
              <a:solidFill>
                <a:srgbClr val="424242"/>
              </a:solidFill>
              <a:latin typeface="Times New Roman" panose="02020603050405020304" pitchFamily="18" charset="0"/>
              <a:cs typeface="Times New Roman" panose="02020603050405020304" pitchFamily="18" charset="0"/>
            </a:endParaRPr>
          </a:p>
        </p:txBody>
      </p:sp>
      <p:sp>
        <p:nvSpPr>
          <p:cNvPr id="64" name="Rectangle 31">
            <a:extLst>
              <a:ext uri="{FF2B5EF4-FFF2-40B4-BE49-F238E27FC236}">
                <a16:creationId xmlns="" xmlns:a16="http://schemas.microsoft.com/office/drawing/2014/main" id="{2F886C4B-D4EF-43B9-B527-E4488FEBCB39}"/>
              </a:ext>
            </a:extLst>
          </p:cNvPr>
          <p:cNvSpPr/>
          <p:nvPr/>
        </p:nvSpPr>
        <p:spPr>
          <a:xfrm>
            <a:off x="7311355" y="4272759"/>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smtClean="0">
                <a:solidFill>
                  <a:srgbClr val="006AB4"/>
                </a:solidFill>
                <a:latin typeface="Times New Roman" panose="02020603050405020304" pitchFamily="18" charset="0"/>
                <a:cs typeface="Times New Roman" panose="02020603050405020304" pitchFamily="18" charset="0"/>
              </a:rPr>
              <a:t>Схема </a:t>
            </a:r>
            <a:r>
              <a:rPr lang="ru-RU" b="1" dirty="0" err="1" smtClean="0">
                <a:solidFill>
                  <a:srgbClr val="006AB4"/>
                </a:solidFill>
                <a:latin typeface="Times New Roman" panose="02020603050405020304" pitchFamily="18" charset="0"/>
                <a:cs typeface="Times New Roman" panose="02020603050405020304" pitchFamily="18" charset="0"/>
              </a:rPr>
              <a:t>жана</a:t>
            </a:r>
            <a:r>
              <a:rPr lang="ru-RU" b="1" dirty="0" smtClean="0">
                <a:solidFill>
                  <a:srgbClr val="006AB4"/>
                </a:solidFill>
                <a:latin typeface="Times New Roman" panose="02020603050405020304" pitchFamily="18" charset="0"/>
                <a:cs typeface="Times New Roman" panose="02020603050405020304" pitchFamily="18" charset="0"/>
              </a:rPr>
              <a:t> </a:t>
            </a:r>
            <a:r>
              <a:rPr lang="ru-RU" b="1" dirty="0" err="1" smtClean="0">
                <a:solidFill>
                  <a:srgbClr val="006AB4"/>
                </a:solidFill>
                <a:latin typeface="Times New Roman" panose="02020603050405020304" pitchFamily="18" charset="0"/>
                <a:cs typeface="Times New Roman" panose="02020603050405020304" pitchFamily="18" charset="0"/>
              </a:rPr>
              <a:t>нускама</a:t>
            </a:r>
            <a:endParaRPr lang="ru-RU" b="1" dirty="0">
              <a:solidFill>
                <a:srgbClr val="006AB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3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9" name="Слайд think-cell" r:id="rId5" imgW="353" imgH="318" progId="TCLayout.ActiveDocument.1">
                  <p:embed/>
                </p:oleObj>
              </mc:Choice>
              <mc:Fallback>
                <p:oleObj name="Слайд think-cell" r:id="rId5" imgW="353" imgH="31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0" name="Группа 19"/>
          <p:cNvGrpSpPr/>
          <p:nvPr/>
        </p:nvGrpSpPr>
        <p:grpSpPr>
          <a:xfrm>
            <a:off x="547174" y="2305875"/>
            <a:ext cx="5703108" cy="643392"/>
            <a:chOff x="451968" y="1259736"/>
            <a:chExt cx="5703108" cy="643392"/>
          </a:xfrm>
        </p:grpSpPr>
        <p:sp>
          <p:nvSpPr>
            <p:cNvPr id="24" name="Rectangle 31">
              <a:extLst>
                <a:ext uri="{FF2B5EF4-FFF2-40B4-BE49-F238E27FC236}">
                  <a16:creationId xmlns:a16="http://schemas.microsoft.com/office/drawing/2014/main" xmlns="" id="{5B1F85D1-8938-4BE8-B6A1-219416EC01ED}"/>
                </a:ext>
              </a:extLst>
            </p:cNvPr>
            <p:cNvSpPr/>
            <p:nvPr/>
          </p:nvSpPr>
          <p:spPr>
            <a:xfrm>
              <a:off x="451968" y="1259736"/>
              <a:ext cx="5335361" cy="643392"/>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25" name="TextBox 24">
              <a:extLst>
                <a:ext uri="{FF2B5EF4-FFF2-40B4-BE49-F238E27FC236}">
                  <a16:creationId xmlns:a16="http://schemas.microsoft.com/office/drawing/2014/main" xmlns=""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a:solidFill>
                    <a:schemeClr val="bg1"/>
                  </a:solidFill>
                  <a:latin typeface="Times New Roman" panose="02020603050405020304" pitchFamily="18" charset="0"/>
                  <a:cs typeface="Times New Roman" panose="02020603050405020304" pitchFamily="18" charset="0"/>
                </a:rPr>
                <a:t>Сатып</a:t>
              </a:r>
              <a:r>
                <a:rPr lang="ru-RU" sz="1400" b="1" dirty="0">
                  <a:solidFill>
                    <a:schemeClr val="bg1"/>
                  </a:solidFill>
                  <a:latin typeface="Times New Roman" panose="02020603050405020304" pitchFamily="18" charset="0"/>
                  <a:cs typeface="Times New Roman" panose="02020603050405020304" pitchFamily="18" charset="0"/>
                </a:rPr>
                <a:t> </a:t>
              </a:r>
              <a:r>
                <a:rPr lang="ru-RU" sz="1400" b="1" dirty="0" err="1">
                  <a:solidFill>
                    <a:schemeClr val="bg1"/>
                  </a:solidFill>
                  <a:latin typeface="Times New Roman" panose="02020603050405020304" pitchFamily="18" charset="0"/>
                  <a:cs typeface="Times New Roman" panose="02020603050405020304" pitchFamily="18" charset="0"/>
                </a:rPr>
                <a:t>алуучу</a:t>
              </a:r>
              <a:r>
                <a:rPr lang="ru-RU" sz="1400" b="1" dirty="0">
                  <a:solidFill>
                    <a:schemeClr val="bg1"/>
                  </a:solidFill>
                  <a:latin typeface="Times New Roman" panose="02020603050405020304" pitchFamily="18" charset="0"/>
                  <a:cs typeface="Times New Roman" panose="02020603050405020304" pitchFamily="18" charset="0"/>
                </a:rPr>
                <a:t> </a:t>
              </a:r>
              <a:r>
                <a:rPr lang="ru-RU" sz="1400" b="1" dirty="0" err="1">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grpSp>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cap="all" dirty="0">
                <a:solidFill>
                  <a:srgbClr val="006AB4"/>
                </a:solidFill>
                <a:latin typeface="Times New Roman" panose="02020603050405020304" pitchFamily="18" charset="0"/>
                <a:cs typeface="Times New Roman" panose="02020603050405020304" pitchFamily="18" charset="0"/>
              </a:rPr>
              <a:t>8-БАСКЫЧ. САТЫП АЛУУЧУ УЮМГА ЖАНА </a:t>
            </a:r>
            <a:r>
              <a:rPr lang="ky-KG" sz="1959" b="1" cap="all" dirty="0">
                <a:solidFill>
                  <a:srgbClr val="006AB4"/>
                </a:solidFill>
                <a:latin typeface="Times New Roman" panose="02020603050405020304" pitchFamily="18" charset="0"/>
                <a:cs typeface="Times New Roman" panose="02020603050405020304" pitchFamily="18" charset="0"/>
              </a:rPr>
              <a:t>Кыргыз РеспубликасыНЫН ФИНАНСЫ МИНИСТРЛИГИНЕ ОТЧЕТТОРДУ </a:t>
            </a:r>
            <a:r>
              <a:rPr lang="ky-KG" sz="1959" b="1" cap="all" dirty="0" smtClean="0">
                <a:solidFill>
                  <a:srgbClr val="006AB4"/>
                </a:solidFill>
                <a:latin typeface="Times New Roman" panose="02020603050405020304" pitchFamily="18" charset="0"/>
                <a:cs typeface="Times New Roman" panose="02020603050405020304" pitchFamily="18" charset="0"/>
              </a:rPr>
              <a:t>БЕРҮҮ</a:t>
            </a:r>
            <a:endParaRPr lang="ru-RU" sz="1959" b="1" dirty="0">
              <a:solidFill>
                <a:srgbClr val="006AB4"/>
              </a:solidFill>
              <a:latin typeface="Cera CY" panose="00000500000000000000" pitchFamily="2" charset="-52"/>
              <a:ea typeface="+mn-ea"/>
              <a:cs typeface="+mn-cs"/>
            </a:endParaRPr>
          </a:p>
        </p:txBody>
      </p:sp>
      <p:sp>
        <p:nvSpPr>
          <p:cNvPr id="3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
        <p:nvSpPr>
          <p:cNvPr id="42" name="Овал 41">
            <a:extLst>
              <a:ext uri="{FF2B5EF4-FFF2-40B4-BE49-F238E27FC236}">
                <a16:creationId xmlns:a16="http://schemas.microsoft.com/office/drawing/2014/main" xmlns="" id="{080EF5EB-E7F9-4ADD-B900-6A6EAAAE525C}"/>
              </a:ext>
            </a:extLst>
          </p:cNvPr>
          <p:cNvSpPr/>
          <p:nvPr/>
        </p:nvSpPr>
        <p:spPr>
          <a:xfrm>
            <a:off x="509759" y="4053789"/>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Cera CY"/>
              </a:rPr>
              <a:t>2</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45" name="Прямоугольник 44"/>
          <p:cNvSpPr/>
          <p:nvPr/>
        </p:nvSpPr>
        <p:spPr>
          <a:xfrm>
            <a:off x="895188" y="4053789"/>
            <a:ext cx="4955717" cy="1323439"/>
          </a:xfrm>
          <a:prstGeom prst="rect">
            <a:avLst/>
          </a:prstGeom>
        </p:spPr>
        <p:txBody>
          <a:bodyPr wrap="square">
            <a:spAutoFit/>
          </a:bodyPr>
          <a:lstStyle/>
          <a:p>
            <a:pPr algn="just">
              <a:defRPr/>
            </a:pPr>
            <a:r>
              <a:rPr lang="ky-KG" sz="1600" dirty="0" smtClean="0">
                <a:latin typeface="Times New Roman" panose="02020603050405020304" pitchFamily="18" charset="0"/>
                <a:cs typeface="Times New Roman" panose="02020603050405020304" pitchFamily="18" charset="0"/>
              </a:rPr>
              <a:t>Коштоо келишимин </a:t>
            </a:r>
            <a:r>
              <a:rPr lang="ky-KG" sz="1600" dirty="0">
                <a:latin typeface="Times New Roman" panose="02020603050405020304" pitchFamily="18" charset="0"/>
                <a:cs typeface="Times New Roman" panose="02020603050405020304" pitchFamily="18" charset="0"/>
              </a:rPr>
              <a:t>аткарылышы </a:t>
            </a:r>
            <a:r>
              <a:rPr lang="ky-KG" sz="1600" dirty="0" smtClean="0">
                <a:latin typeface="Times New Roman" panose="02020603050405020304" pitchFamily="18" charset="0"/>
                <a:cs typeface="Times New Roman" panose="02020603050405020304" pitchFamily="18" charset="0"/>
              </a:rPr>
              <a:t>тууралуу  </a:t>
            </a:r>
            <a:r>
              <a:rPr lang="ky-KG" sz="1600" dirty="0" smtClean="0">
                <a:latin typeface="Times New Roman" panose="02020603050405020304" pitchFamily="18" charset="0"/>
                <a:cs typeface="Times New Roman" panose="02020603050405020304" pitchFamily="18" charset="0"/>
              </a:rPr>
              <a:t>отчетту </a:t>
            </a:r>
            <a:r>
              <a:rPr lang="ky-KG" sz="1600" dirty="0">
                <a:latin typeface="Times New Roman" panose="02020603050405020304" pitchFamily="18" charset="0"/>
                <a:cs typeface="Times New Roman" panose="02020603050405020304" pitchFamily="18" charset="0"/>
              </a:rPr>
              <a:t>алуу үчүн </a:t>
            </a:r>
            <a:r>
              <a:rPr lang="ky-KG" sz="1600" dirty="0" smtClean="0">
                <a:latin typeface="Times New Roman" panose="02020603050405020304" pitchFamily="18" charset="0"/>
                <a:cs typeface="Times New Roman" panose="02020603050405020304" pitchFamily="18" charset="0"/>
              </a:rPr>
              <a:t>«Интерактивдүү отчеттуулук» сервисинин </a:t>
            </a:r>
            <a:r>
              <a:rPr lang="ky-KG" sz="1600" dirty="0">
                <a:latin typeface="Times New Roman" panose="02020603050405020304" pitchFamily="18" charset="0"/>
                <a:cs typeface="Times New Roman" panose="02020603050405020304" pitchFamily="18" charset="0"/>
              </a:rPr>
              <a:t>алдын ала орнотулган формаларды колдонот. </a:t>
            </a:r>
            <a:r>
              <a:rPr lang="ky-KG" sz="1600" dirty="0" smtClean="0">
                <a:latin typeface="Times New Roman" panose="02020603050405020304" pitchFamily="18" charset="0"/>
                <a:cs typeface="Times New Roman" panose="02020603050405020304" pitchFamily="18" charset="0"/>
              </a:rPr>
              <a:t>Зарыл учурда</a:t>
            </a:r>
            <a:r>
              <a:rPr lang="ky-KG" sz="1600" dirty="0">
                <a:latin typeface="Times New Roman" panose="02020603050405020304" pitchFamily="18" charset="0"/>
                <a:cs typeface="Times New Roman" panose="02020603050405020304" pitchFamily="18" charset="0"/>
              </a:rPr>
              <a:t>, ыйгарым укуктуу </a:t>
            </a:r>
            <a:r>
              <a:rPr lang="ky-KG" sz="1600" dirty="0" smtClean="0">
                <a:latin typeface="Times New Roman" panose="02020603050405020304" pitchFamily="18" charset="0"/>
                <a:cs typeface="Times New Roman" panose="02020603050405020304" pitchFamily="18" charset="0"/>
              </a:rPr>
              <a:t>банкка жекече суроо-талап </a:t>
            </a:r>
            <a:r>
              <a:rPr lang="ky-KG" sz="1600" dirty="0">
                <a:latin typeface="Times New Roman" panose="02020603050405020304" pitchFamily="18" charset="0"/>
                <a:cs typeface="Times New Roman" panose="02020603050405020304" pitchFamily="18" charset="0"/>
              </a:rPr>
              <a:t>боюнча </a:t>
            </a:r>
            <a:r>
              <a:rPr lang="ky-KG" sz="1600" dirty="0" smtClean="0">
                <a:latin typeface="Times New Roman" panose="02020603050405020304" pitchFamily="18" charset="0"/>
                <a:cs typeface="Times New Roman" panose="02020603050405020304" pitchFamily="18" charset="0"/>
              </a:rPr>
              <a:t>буйрутма бере алат.</a:t>
            </a:r>
            <a:endParaRPr lang="ru-RU" sz="1600" dirty="0">
              <a:latin typeface="Cera CY" panose="00000500000000000000" pitchFamily="2" charset="-52"/>
              <a:cs typeface="Tahoma" panose="020B0604030504040204" pitchFamily="34" charset="0"/>
            </a:endParaRPr>
          </a:p>
        </p:txBody>
      </p:sp>
      <p:sp>
        <p:nvSpPr>
          <p:cNvPr id="16" name="Rectangle 31">
            <a:extLst>
              <a:ext uri="{FF2B5EF4-FFF2-40B4-BE49-F238E27FC236}">
                <a16:creationId xmlns:a16="http://schemas.microsoft.com/office/drawing/2014/main" xmlns="" id="{5B1F85D1-8938-4BE8-B6A1-219416EC01ED}"/>
              </a:ext>
            </a:extLst>
          </p:cNvPr>
          <p:cNvSpPr/>
          <p:nvPr/>
        </p:nvSpPr>
        <p:spPr>
          <a:xfrm>
            <a:off x="538334" y="1503471"/>
            <a:ext cx="5335361" cy="667189"/>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17" name="TextBox 16">
            <a:extLst>
              <a:ext uri="{FF2B5EF4-FFF2-40B4-BE49-F238E27FC236}">
                <a16:creationId xmlns:a16="http://schemas.microsoft.com/office/drawing/2014/main" xmlns="" id="{43C90038-2B74-4E32-B1B5-82F94F732989}"/>
              </a:ext>
            </a:extLst>
          </p:cNvPr>
          <p:cNvSpPr txBox="1"/>
          <p:nvPr/>
        </p:nvSpPr>
        <p:spPr>
          <a:xfrm>
            <a:off x="1450367" y="1733777"/>
            <a:ext cx="4791075" cy="215444"/>
          </a:xfrm>
          <a:prstGeom prst="rect">
            <a:avLst/>
          </a:prstGeom>
          <a:noFill/>
        </p:spPr>
        <p:txBody>
          <a:bodyPr wrap="square" lIns="0" tIns="0" rIns="0" bIns="0" rtlCol="0">
            <a:spAutoFit/>
          </a:bodyPr>
          <a:lstStyle/>
          <a:p>
            <a:pPr algn="ctr"/>
            <a:r>
              <a:rPr lang="ru-RU" sz="1400" b="1" dirty="0" smtClean="0">
                <a:solidFill>
                  <a:schemeClr val="bg1"/>
                </a:solidFill>
                <a:latin typeface="Cera CY" panose="00000500000000000000" pitchFamily="2" charset="-52"/>
              </a:rPr>
              <a:t>Финансы </a:t>
            </a:r>
            <a:r>
              <a:rPr lang="ru-RU" sz="1400" b="1" dirty="0" err="1" smtClean="0">
                <a:solidFill>
                  <a:schemeClr val="bg1"/>
                </a:solidFill>
                <a:latin typeface="Cera CY" panose="00000500000000000000" pitchFamily="2" charset="-52"/>
              </a:rPr>
              <a:t>министрлиги</a:t>
            </a:r>
            <a:r>
              <a:rPr lang="ru-RU" sz="1400" b="1" dirty="0" smtClean="0">
                <a:solidFill>
                  <a:schemeClr val="bg1"/>
                </a:solidFill>
                <a:latin typeface="Cera CY" panose="00000500000000000000" pitchFamily="2" charset="-52"/>
              </a:rPr>
              <a:t> </a:t>
            </a:r>
            <a:endParaRPr lang="ru-RU" sz="2000" b="1" dirty="0">
              <a:solidFill>
                <a:schemeClr val="bg1"/>
              </a:solidFill>
              <a:latin typeface="Cera CY" panose="00000500000000000000" pitchFamily="2" charset="-52"/>
            </a:endParaRPr>
          </a:p>
        </p:txBody>
      </p:sp>
      <p:pic>
        <p:nvPicPr>
          <p:cNvPr id="18" name="Рисунок 17"/>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507420" y="2365513"/>
            <a:ext cx="400050" cy="400050"/>
          </a:xfrm>
          <a:prstGeom prst="rect">
            <a:avLst/>
          </a:prstGeom>
        </p:spPr>
      </p:pic>
      <p:sp>
        <p:nvSpPr>
          <p:cNvPr id="19" name="Rectangle 31">
            <a:extLst>
              <a:ext uri="{FF2B5EF4-FFF2-40B4-BE49-F238E27FC236}">
                <a16:creationId xmlns:a16="http://schemas.microsoft.com/office/drawing/2014/main" xmlns="" id="{5B1F85D1-8938-4BE8-B6A1-219416EC01ED}"/>
              </a:ext>
            </a:extLst>
          </p:cNvPr>
          <p:cNvSpPr/>
          <p:nvPr/>
        </p:nvSpPr>
        <p:spPr>
          <a:xfrm>
            <a:off x="6114076" y="1843345"/>
            <a:ext cx="5542616" cy="1183878"/>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21" name="Заголовок">
            <a:extLst>
              <a:ext uri="{FF2B5EF4-FFF2-40B4-BE49-F238E27FC236}">
                <a16:creationId xmlns:a16="http://schemas.microsoft.com/office/drawing/2014/main" xmlns="" id="{1F7CAAB7-BFDC-43A0-8829-C896EF535595}"/>
              </a:ext>
            </a:extLst>
          </p:cNvPr>
          <p:cNvSpPr txBox="1">
            <a:spLocks/>
          </p:cNvSpPr>
          <p:nvPr/>
        </p:nvSpPr>
        <p:spPr>
          <a:xfrm>
            <a:off x="6114076" y="1830077"/>
            <a:ext cx="5425320" cy="15365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lgn="just">
              <a:spcAft>
                <a:spcPts val="400"/>
              </a:spcAft>
              <a:buFont typeface="Cera CY" panose="00000500000000000000" pitchFamily="2" charset="-52"/>
              <a:buChar char="►"/>
              <a:defRPr/>
            </a:pP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Сатып</a:t>
            </a: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алуу</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тууралуу</a:t>
            </a:r>
            <a:r>
              <a:rPr lang="ru-RU" sz="1200" b="1" dirty="0" smtClean="0">
                <a:solidFill>
                  <a:schemeClr val="bg1"/>
                </a:solidFill>
                <a:latin typeface="Times New Roman" panose="02020603050405020304" pitchFamily="18" charset="0"/>
                <a:cs typeface="Times New Roman" panose="02020603050405020304" pitchFamily="18" charset="0"/>
              </a:rPr>
              <a:t> контракт </a:t>
            </a:r>
            <a:r>
              <a:rPr lang="ru-RU" sz="1200" b="1" dirty="0" err="1">
                <a:solidFill>
                  <a:schemeClr val="bg1"/>
                </a:solidFill>
                <a:latin typeface="Times New Roman" panose="02020603050405020304" pitchFamily="18" charset="0"/>
                <a:cs typeface="Times New Roman" panose="02020603050405020304" pitchFamily="18" charset="0"/>
              </a:rPr>
              <a:t>боюнча</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отчеттуулук</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ыйгарым</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укуктуу</a:t>
            </a:r>
            <a:r>
              <a:rPr lang="ru-RU" sz="1200" b="1" dirty="0">
                <a:solidFill>
                  <a:schemeClr val="bg1"/>
                </a:solidFill>
                <a:latin typeface="Times New Roman" panose="02020603050405020304" pitchFamily="18" charset="0"/>
                <a:cs typeface="Times New Roman" panose="02020603050405020304" pitchFamily="18" charset="0"/>
              </a:rPr>
              <a:t> банк </a:t>
            </a:r>
            <a:r>
              <a:rPr lang="ru-RU" sz="1200" b="1" dirty="0" err="1">
                <a:solidFill>
                  <a:schemeClr val="bg1"/>
                </a:solidFill>
                <a:latin typeface="Times New Roman" panose="02020603050405020304" pitchFamily="18" charset="0"/>
                <a:cs typeface="Times New Roman" panose="02020603050405020304" pitchFamily="18" charset="0"/>
              </a:rPr>
              <a:t>тарабынан</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smtClean="0">
                <a:solidFill>
                  <a:schemeClr val="bg1"/>
                </a:solidFill>
                <a:latin typeface="Times New Roman" panose="02020603050405020304" pitchFamily="18" charset="0"/>
                <a:cs typeface="Times New Roman" panose="02020603050405020304" pitchFamily="18" charset="0"/>
              </a:rPr>
              <a:t>«КБК</a:t>
            </a:r>
            <a:r>
              <a:rPr lang="en-US" sz="1200" b="1" dirty="0" smtClean="0">
                <a:solidFill>
                  <a:schemeClr val="bg1"/>
                </a:solidFill>
                <a:latin typeface="Times New Roman" panose="02020603050405020304" pitchFamily="18" charset="0"/>
                <a:cs typeface="Times New Roman" panose="02020603050405020304" pitchFamily="18" charset="0"/>
              </a:rPr>
              <a:t> </a:t>
            </a:r>
            <a:r>
              <a:rPr lang="ky-KG" sz="1200" b="1" dirty="0" smtClean="0">
                <a:solidFill>
                  <a:schemeClr val="bg1"/>
                </a:solidFill>
                <a:latin typeface="Times New Roman" panose="02020603050405020304" pitchFamily="18" charset="0"/>
                <a:cs typeface="Times New Roman" panose="02020603050405020304" pitchFamily="18" charset="0"/>
              </a:rPr>
              <a:t>интерактивдүү</a:t>
            </a:r>
            <a:r>
              <a:rPr lang="en-US"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отчеттук</a:t>
            </a:r>
            <a:r>
              <a:rPr lang="ky-KG" sz="1200" b="1" dirty="0" smtClean="0">
                <a:solidFill>
                  <a:schemeClr val="bg1"/>
                </a:solidFill>
                <a:latin typeface="Times New Roman" panose="02020603050405020304" pitchFamily="18" charset="0"/>
                <a:cs typeface="Times New Roman" panose="02020603050405020304" pitchFamily="18" charset="0"/>
              </a:rPr>
              <a:t>»</a:t>
            </a: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кызматы</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аркылуу</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Кыргыз</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Республикасынын</a:t>
            </a:r>
            <a:r>
              <a:rPr lang="ru-RU" sz="1200" b="1" dirty="0">
                <a:solidFill>
                  <a:schemeClr val="bg1"/>
                </a:solidFill>
                <a:latin typeface="Times New Roman" panose="02020603050405020304" pitchFamily="18" charset="0"/>
                <a:cs typeface="Times New Roman" panose="02020603050405020304" pitchFamily="18" charset="0"/>
              </a:rPr>
              <a:t> Финансы </a:t>
            </a:r>
            <a:r>
              <a:rPr lang="ru-RU" sz="1200" b="1" dirty="0" err="1">
                <a:solidFill>
                  <a:schemeClr val="bg1"/>
                </a:solidFill>
                <a:latin typeface="Times New Roman" panose="02020603050405020304" pitchFamily="18" charset="0"/>
                <a:cs typeface="Times New Roman" panose="02020603050405020304" pitchFamily="18" charset="0"/>
              </a:rPr>
              <a:t>министрлигине</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өткөрүлүп</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берилет</a:t>
            </a:r>
            <a:r>
              <a:rPr lang="ru-RU" sz="1200" b="1" dirty="0" smtClean="0">
                <a:solidFill>
                  <a:schemeClr val="bg1"/>
                </a:solidFill>
                <a:latin typeface="Times New Roman" panose="02020603050405020304" pitchFamily="18" charset="0"/>
                <a:cs typeface="Times New Roman" panose="02020603050405020304" pitchFamily="18" charset="0"/>
              </a:rPr>
              <a:t>.</a:t>
            </a:r>
          </a:p>
          <a:p>
            <a:pPr marL="171450" indent="-171450" algn="just">
              <a:spcAft>
                <a:spcPts val="400"/>
              </a:spcAft>
              <a:buFont typeface="Cera CY" panose="00000500000000000000" pitchFamily="2" charset="-52"/>
              <a:buChar char="►"/>
              <a:defRPr/>
            </a:pP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Алгачкы</a:t>
            </a: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a:solidFill>
                  <a:schemeClr val="bg1"/>
                </a:solidFill>
                <a:latin typeface="Times New Roman" panose="02020603050405020304" pitchFamily="18" charset="0"/>
                <a:cs typeface="Times New Roman" panose="02020603050405020304" pitchFamily="18" charset="0"/>
              </a:rPr>
              <a:t>отчет, </a:t>
            </a:r>
            <a:r>
              <a:rPr lang="ru-RU" sz="1200" b="1" dirty="0" err="1">
                <a:solidFill>
                  <a:schemeClr val="bg1"/>
                </a:solidFill>
                <a:latin typeface="Times New Roman" panose="02020603050405020304" pitchFamily="18" charset="0"/>
                <a:cs typeface="Times New Roman" panose="02020603050405020304" pitchFamily="18" charset="0"/>
              </a:rPr>
              <a:t>өзүнчө</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эсеп</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ачылгандан</a:t>
            </a: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кийинки</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жумуш</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күнүнөн</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тартып</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ыйгарым</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укуктуу</a:t>
            </a:r>
            <a:r>
              <a:rPr lang="ru-RU" sz="1200" b="1" dirty="0">
                <a:solidFill>
                  <a:schemeClr val="bg1"/>
                </a:solidFill>
                <a:latin typeface="Times New Roman" panose="02020603050405020304" pitchFamily="18" charset="0"/>
                <a:cs typeface="Times New Roman" panose="02020603050405020304" pitchFamily="18" charset="0"/>
              </a:rPr>
              <a:t> банк </a:t>
            </a:r>
            <a:r>
              <a:rPr lang="ru-RU" sz="1200" b="1" dirty="0" err="1">
                <a:solidFill>
                  <a:schemeClr val="bg1"/>
                </a:solidFill>
                <a:latin typeface="Times New Roman" panose="02020603050405020304" pitchFamily="18" charset="0"/>
                <a:cs typeface="Times New Roman" panose="02020603050405020304" pitchFamily="18" charset="0"/>
              </a:rPr>
              <a:t>тарабынан</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Кыргыз</a:t>
            </a:r>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err="1" smtClean="0">
                <a:solidFill>
                  <a:schemeClr val="bg1"/>
                </a:solidFill>
                <a:latin typeface="Times New Roman" panose="02020603050405020304" pitchFamily="18" charset="0"/>
                <a:cs typeface="Times New Roman" panose="02020603050405020304" pitchFamily="18" charset="0"/>
              </a:rPr>
              <a:t>Республикасынын</a:t>
            </a:r>
            <a:r>
              <a:rPr lang="ru-RU" sz="1200" b="1" dirty="0" smtClean="0">
                <a:solidFill>
                  <a:schemeClr val="bg1"/>
                </a:solidFill>
                <a:latin typeface="Times New Roman" panose="02020603050405020304" pitchFamily="18" charset="0"/>
                <a:cs typeface="Times New Roman" panose="02020603050405020304" pitchFamily="18" charset="0"/>
              </a:rPr>
              <a:t> Финансы </a:t>
            </a:r>
            <a:r>
              <a:rPr lang="ru-RU" sz="1200" b="1" dirty="0" err="1">
                <a:solidFill>
                  <a:schemeClr val="bg1"/>
                </a:solidFill>
                <a:latin typeface="Times New Roman" panose="02020603050405020304" pitchFamily="18" charset="0"/>
                <a:cs typeface="Times New Roman" panose="02020603050405020304" pitchFamily="18" charset="0"/>
              </a:rPr>
              <a:t>министрлигине</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берилет</a:t>
            </a:r>
            <a:r>
              <a:rPr lang="ru-RU" sz="1200" b="1" dirty="0">
                <a:solidFill>
                  <a:schemeClr val="bg1"/>
                </a:solidFill>
                <a:latin typeface="Times New Roman" panose="02020603050405020304" pitchFamily="18" charset="0"/>
                <a:cs typeface="Times New Roman" panose="02020603050405020304" pitchFamily="18" charset="0"/>
              </a:rPr>
              <a:t>.</a:t>
            </a:r>
          </a:p>
          <a:p>
            <a:pPr marL="171450" lvl="0" indent="-171450" algn="just">
              <a:spcAft>
                <a:spcPts val="400"/>
              </a:spcAft>
              <a:buFont typeface="Cera CY" panose="00000500000000000000" pitchFamily="2" charset="-52"/>
              <a:buChar char="►"/>
              <a:defRPr/>
            </a:pPr>
            <a:r>
              <a:rPr lang="ru-RU" sz="1200" dirty="0" err="1" smtClean="0">
                <a:solidFill>
                  <a:schemeClr val="bg1"/>
                </a:solidFill>
                <a:latin typeface="Times New Roman" panose="02020603050405020304" pitchFamily="18" charset="0"/>
                <a:cs typeface="Times New Roman" panose="02020603050405020304" pitchFamily="18" charset="0"/>
              </a:rPr>
              <a:t>Алгачкы</a:t>
            </a:r>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a:solidFill>
                  <a:schemeClr val="bg1"/>
                </a:solidFill>
                <a:latin typeface="Times New Roman" panose="02020603050405020304" pitchFamily="18" charset="0"/>
                <a:cs typeface="Times New Roman" panose="02020603050405020304" pitchFamily="18" charset="0"/>
              </a:rPr>
              <a:t>отчет, </a:t>
            </a:r>
            <a:r>
              <a:rPr lang="ru-RU" sz="1200" dirty="0" err="1">
                <a:solidFill>
                  <a:schemeClr val="bg1"/>
                </a:solidFill>
                <a:latin typeface="Times New Roman" panose="02020603050405020304" pitchFamily="18" charset="0"/>
                <a:cs typeface="Times New Roman" panose="02020603050405020304" pitchFamily="18" charset="0"/>
              </a:rPr>
              <a:t>өзүнчө</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эсеп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апчылгандан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кийинки</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жумуш</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күнүнөн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тартып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ыйгарым</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укуктуу</a:t>
            </a:r>
            <a:r>
              <a:rPr lang="ru-RU" sz="1200" dirty="0">
                <a:solidFill>
                  <a:schemeClr val="bg1"/>
                </a:solidFill>
                <a:latin typeface="Times New Roman" panose="02020603050405020304" pitchFamily="18" charset="0"/>
                <a:cs typeface="Times New Roman" panose="02020603050405020304" pitchFamily="18" charset="0"/>
              </a:rPr>
              <a:t> банк </a:t>
            </a:r>
            <a:r>
              <a:rPr lang="ru-RU" sz="1200" dirty="0" err="1">
                <a:solidFill>
                  <a:schemeClr val="bg1"/>
                </a:solidFill>
                <a:latin typeface="Times New Roman" panose="02020603050405020304" pitchFamily="18" charset="0"/>
                <a:cs typeface="Times New Roman" panose="02020603050405020304" pitchFamily="18" charset="0"/>
              </a:rPr>
              <a:t>тарабынан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сатып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алуучу</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уюмга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Банктык</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коштоого</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буйрутма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берүүчү</a:t>
            </a:r>
            <a:r>
              <a:rPr lang="ru-RU" sz="1200" dirty="0">
                <a:solidFill>
                  <a:schemeClr val="bg1"/>
                </a:solidFill>
                <a:latin typeface="Times New Roman" panose="02020603050405020304" pitchFamily="18" charset="0"/>
                <a:cs typeface="Times New Roman" panose="02020603050405020304" pitchFamily="18" charset="0"/>
              </a:rPr>
              <a:t>), Финансы </a:t>
            </a:r>
            <a:r>
              <a:rPr lang="ru-RU" sz="1200" dirty="0" err="1">
                <a:solidFill>
                  <a:schemeClr val="bg1"/>
                </a:solidFill>
                <a:latin typeface="Times New Roman" panose="02020603050405020304" pitchFamily="18" charset="0"/>
                <a:cs typeface="Times New Roman" panose="02020603050405020304" pitchFamily="18" charset="0"/>
              </a:rPr>
              <a:t>министрлигине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берилет</a:t>
            </a:r>
            <a:r>
              <a:rPr lang="ru-RU" sz="1200" b="1" dirty="0" smtClean="0">
                <a:solidFill>
                  <a:schemeClr val="bg1"/>
                </a:solidFill>
                <a:latin typeface="Times New Roman" panose="02020603050405020304" pitchFamily="18" charset="0"/>
                <a:cs typeface="Times New Roman" panose="02020603050405020304" pitchFamily="18" charset="0"/>
              </a:rPr>
              <a:t>.</a:t>
            </a:r>
            <a:endParaRPr lang="ru-RU" sz="1200" b="1" dirty="0">
              <a:solidFill>
                <a:schemeClr val="bg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6111275" y="1503471"/>
            <a:ext cx="5545418" cy="339873"/>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Cera CY" panose="00000500000000000000" pitchFamily="2" charset="-52"/>
              <a:cs typeface="Tahoma" panose="020B0604030504040204" pitchFamily="34" charset="0"/>
            </a:endParaRPr>
          </a:p>
        </p:txBody>
      </p:sp>
      <p:sp>
        <p:nvSpPr>
          <p:cNvPr id="23" name="Прямоугольник 22"/>
          <p:cNvSpPr/>
          <p:nvPr/>
        </p:nvSpPr>
        <p:spPr>
          <a:xfrm>
            <a:off x="6166120" y="1504790"/>
            <a:ext cx="5391479" cy="338554"/>
          </a:xfrm>
          <a:prstGeom prst="rect">
            <a:avLst/>
          </a:prstGeom>
        </p:spPr>
        <p:txBody>
          <a:bodyPr wrap="square">
            <a:spAutoFit/>
          </a:bodyPr>
          <a:lstStyle/>
          <a:p>
            <a:r>
              <a:rPr lang="ru-RU" sz="1600" b="1" dirty="0">
                <a:solidFill>
                  <a:schemeClr val="bg1"/>
                </a:solidFill>
                <a:latin typeface="Cera CY" panose="00000500000000000000" pitchFamily="2" charset="-52"/>
                <a:cs typeface="Tahoma" panose="020B0604030504040204" pitchFamily="34" charset="0"/>
              </a:rPr>
              <a:t>ТӨМӨНКҮЛӨРДҮ БИЛҮҮ МААНИЛҮҮ!!!</a:t>
            </a:r>
          </a:p>
        </p:txBody>
      </p:sp>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7420" y="1662005"/>
            <a:ext cx="421034" cy="418938"/>
          </a:xfrm>
          <a:prstGeom prst="rect">
            <a:avLst/>
          </a:prstGeom>
        </p:spPr>
      </p:pic>
      <p:sp>
        <p:nvSpPr>
          <p:cNvPr id="28" name="Прямоугольник 27"/>
          <p:cNvSpPr/>
          <p:nvPr/>
        </p:nvSpPr>
        <p:spPr>
          <a:xfrm>
            <a:off x="895188" y="3222792"/>
            <a:ext cx="5011349" cy="584775"/>
          </a:xfrm>
          <a:prstGeom prst="rect">
            <a:avLst/>
          </a:prstGeom>
        </p:spPr>
        <p:txBody>
          <a:bodyPr wrap="square">
            <a:spAutoFit/>
          </a:bodyPr>
          <a:lstStyle/>
          <a:p>
            <a:pPr lvl="0" algn="just">
              <a:defRPr/>
            </a:pPr>
            <a:r>
              <a:rPr lang="ky-KG" sz="1600" dirty="0">
                <a:latin typeface="Times New Roman" panose="02020603050405020304" pitchFamily="18" charset="0"/>
                <a:cs typeface="Times New Roman" panose="02020603050405020304" pitchFamily="18" charset="0"/>
              </a:rPr>
              <a:t>«</a:t>
            </a:r>
            <a:r>
              <a:rPr lang="ky-KG" sz="1600" dirty="0" smtClean="0">
                <a:latin typeface="Times New Roman" panose="02020603050405020304" pitchFamily="18" charset="0"/>
                <a:cs typeface="Times New Roman" panose="02020603050405020304" pitchFamily="18" charset="0"/>
              </a:rPr>
              <a:t>Контракты </a:t>
            </a:r>
            <a:r>
              <a:rPr lang="ky-KG" sz="1600" dirty="0">
                <a:latin typeface="Times New Roman" panose="02020603050405020304" pitchFamily="18" charset="0"/>
                <a:cs typeface="Times New Roman" panose="02020603050405020304" pitchFamily="18" charset="0"/>
              </a:rPr>
              <a:t>банктык коштоо боюнча интерактивдик </a:t>
            </a:r>
            <a:r>
              <a:rPr lang="ky-KG" sz="1600" dirty="0" smtClean="0">
                <a:latin typeface="Times New Roman" panose="02020603050405020304" pitchFamily="18" charset="0"/>
                <a:cs typeface="Times New Roman" panose="02020603050405020304" pitchFamily="18" charset="0"/>
              </a:rPr>
              <a:t>отчет</a:t>
            </a:r>
            <a:r>
              <a:rPr lang="ky-KG" sz="1600" dirty="0">
                <a:latin typeface="Times New Roman" panose="02020603050405020304" pitchFamily="18" charset="0"/>
                <a:cs typeface="Times New Roman" panose="02020603050405020304" pitchFamily="18" charset="0"/>
              </a:rPr>
              <a:t>ь</a:t>
            </a:r>
            <a:r>
              <a:rPr lang="ky-KG" sz="1600" dirty="0" smtClean="0">
                <a:latin typeface="Times New Roman" panose="02020603050405020304" pitchFamily="18" charset="0"/>
                <a:cs typeface="Times New Roman" panose="02020603050405020304" pitchFamily="18" charset="0"/>
              </a:rPr>
              <a:t>» </a:t>
            </a:r>
            <a:r>
              <a:rPr lang="ky-KG" sz="1600" b="1" dirty="0">
                <a:latin typeface="Times New Roman" panose="02020603050405020304" pitchFamily="18" charset="0"/>
                <a:cs typeface="Times New Roman" panose="02020603050405020304" pitchFamily="18" charset="0"/>
              </a:rPr>
              <a:t>тейлөө кызматына </a:t>
            </a:r>
            <a:r>
              <a:rPr lang="ky-KG" sz="1600" b="1" dirty="0" smtClean="0">
                <a:latin typeface="Times New Roman" panose="02020603050405020304" pitchFamily="18" charset="0"/>
                <a:cs typeface="Times New Roman" panose="02020603050405020304" pitchFamily="18" charset="0"/>
              </a:rPr>
              <a:t>туташат.</a:t>
            </a:r>
            <a:endParaRPr kumimoji="0" lang="ru-RU" sz="1600" i="0" u="none" strike="noStrike" kern="1200" cap="none" spc="0" normalizeH="0" baseline="0" noProof="0" dirty="0">
              <a:ln>
                <a:noFill/>
              </a:ln>
              <a:effectLst/>
              <a:uLnTx/>
              <a:uFillTx/>
              <a:latin typeface="Cera CY" panose="00000500000000000000" pitchFamily="2" charset="-52"/>
              <a:cs typeface="Tahoma" panose="020B0604030504040204" pitchFamily="34" charset="0"/>
            </a:endParaRPr>
          </a:p>
        </p:txBody>
      </p:sp>
      <p:sp>
        <p:nvSpPr>
          <p:cNvPr id="29" name="Овал 28">
            <a:extLst>
              <a:ext uri="{FF2B5EF4-FFF2-40B4-BE49-F238E27FC236}">
                <a16:creationId xmlns:a16="http://schemas.microsoft.com/office/drawing/2014/main" xmlns="" id="{080EF5EB-E7F9-4ADD-B900-6A6EAAAE525C}"/>
              </a:ext>
            </a:extLst>
          </p:cNvPr>
          <p:cNvSpPr/>
          <p:nvPr/>
        </p:nvSpPr>
        <p:spPr>
          <a:xfrm>
            <a:off x="485757" y="3222792"/>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Cera CY"/>
              </a:rPr>
              <a:t>1</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26" name="Rectangle 31">
            <a:extLst>
              <a:ext uri="{FF2B5EF4-FFF2-40B4-BE49-F238E27FC236}">
                <a16:creationId xmlns:a16="http://schemas.microsoft.com/office/drawing/2014/main" xmlns="" id="{2F886C4B-D4EF-43B9-B527-E4488FEBCB39}"/>
              </a:ext>
            </a:extLst>
          </p:cNvPr>
          <p:cNvSpPr/>
          <p:nvPr/>
        </p:nvSpPr>
        <p:spPr>
          <a:xfrm>
            <a:off x="7311355" y="3399286"/>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err="1">
                <a:solidFill>
                  <a:srgbClr val="006AB4"/>
                </a:solidFill>
                <a:latin typeface="Times New Roman" panose="02020603050405020304" pitchFamily="18" charset="0"/>
                <a:cs typeface="Times New Roman" panose="02020603050405020304" pitchFamily="18" charset="0"/>
              </a:rPr>
              <a:t>Билдирме</a:t>
            </a:r>
            <a:r>
              <a:rPr lang="ru-RU" b="1" dirty="0">
                <a:solidFill>
                  <a:srgbClr val="006AB4"/>
                </a:solidFill>
                <a:latin typeface="Times New Roman" panose="02020603050405020304" pitchFamily="18" charset="0"/>
                <a:cs typeface="Times New Roman" panose="02020603050405020304" pitchFamily="18" charset="0"/>
              </a:rPr>
              <a:t> </a:t>
            </a:r>
            <a:r>
              <a:rPr lang="ru-RU" b="1" dirty="0" err="1">
                <a:solidFill>
                  <a:srgbClr val="006AB4"/>
                </a:solidFill>
                <a:latin typeface="Times New Roman" panose="02020603050405020304" pitchFamily="18" charset="0"/>
                <a:cs typeface="Times New Roman" panose="02020603050405020304" pitchFamily="18" charset="0"/>
              </a:rPr>
              <a:t>жана</a:t>
            </a:r>
            <a:r>
              <a:rPr lang="ru-RU" b="1" dirty="0">
                <a:solidFill>
                  <a:srgbClr val="006AB4"/>
                </a:solidFill>
                <a:latin typeface="Times New Roman" panose="02020603050405020304" pitchFamily="18" charset="0"/>
                <a:cs typeface="Times New Roman" panose="02020603050405020304" pitchFamily="18" charset="0"/>
              </a:rPr>
              <a:t> </a:t>
            </a:r>
            <a:r>
              <a:rPr lang="ru-RU" b="1" dirty="0" err="1">
                <a:solidFill>
                  <a:srgbClr val="006AB4"/>
                </a:solidFill>
                <a:latin typeface="Times New Roman" panose="02020603050405020304" pitchFamily="18" charset="0"/>
                <a:cs typeface="Times New Roman" panose="02020603050405020304" pitchFamily="18" charset="0"/>
              </a:rPr>
              <a:t>нускама</a:t>
            </a:r>
            <a:endParaRPr lang="ru-RU" b="1" dirty="0">
              <a:solidFill>
                <a:srgbClr val="006AB4"/>
              </a:solidFill>
              <a:latin typeface="Times New Roman" panose="02020603050405020304" pitchFamily="18" charset="0"/>
              <a:cs typeface="Times New Roman" panose="02020603050405020304" pitchFamily="18" charset="0"/>
            </a:endParaRPr>
          </a:p>
        </p:txBody>
      </p:sp>
      <p:grpSp>
        <p:nvGrpSpPr>
          <p:cNvPr id="30" name="Группа 29"/>
          <p:cNvGrpSpPr/>
          <p:nvPr/>
        </p:nvGrpSpPr>
        <p:grpSpPr>
          <a:xfrm>
            <a:off x="6515505" y="4974719"/>
            <a:ext cx="5280666" cy="830997"/>
            <a:chOff x="5281243" y="2666023"/>
            <a:chExt cx="5280666" cy="830997"/>
          </a:xfrm>
        </p:grpSpPr>
        <p:sp>
          <p:nvSpPr>
            <p:cNvPr id="31" name="TextBox 30"/>
            <p:cNvSpPr txBox="1"/>
            <p:nvPr/>
          </p:nvSpPr>
          <p:spPr>
            <a:xfrm>
              <a:off x="8045557" y="2666023"/>
              <a:ext cx="2516352" cy="830997"/>
            </a:xfrm>
            <a:prstGeom prst="rect">
              <a:avLst/>
            </a:prstGeom>
            <a:noFill/>
          </p:spPr>
          <p:txBody>
            <a:bodyPr wrap="square" rtlCol="0">
              <a:spAutoFit/>
            </a:bodyPr>
            <a:lstStyle/>
            <a:p>
              <a:pPr algn="ctr"/>
              <a:r>
                <a:rPr lang="ru-RU" sz="1200" dirty="0">
                  <a:latin typeface="Cera CY" panose="00000500000000000000" pitchFamily="2" charset="-52"/>
                </a:rPr>
                <a:t>«</a:t>
              </a:r>
              <a:r>
                <a:rPr lang="ru-RU" sz="1200" dirty="0" err="1" smtClean="0">
                  <a:latin typeface="Cera CY" panose="00000500000000000000" pitchFamily="2" charset="-52"/>
                </a:rPr>
                <a:t>Контрактты</a:t>
              </a:r>
              <a:r>
                <a:rPr lang="ru-RU" sz="1200" dirty="0" smtClean="0">
                  <a:latin typeface="Cera CY" panose="00000500000000000000" pitchFamily="2" charset="-52"/>
                </a:rPr>
                <a:t> </a:t>
              </a:r>
              <a:r>
                <a:rPr lang="ru-RU" sz="1200" dirty="0" err="1">
                  <a:latin typeface="Cera CY" panose="00000500000000000000" pitchFamily="2" charset="-52"/>
                </a:rPr>
                <a:t>банктык</a:t>
              </a:r>
              <a:r>
                <a:rPr lang="ru-RU" sz="1200" dirty="0">
                  <a:latin typeface="Cera CY" panose="00000500000000000000" pitchFamily="2" charset="-52"/>
                </a:rPr>
                <a:t> </a:t>
              </a:r>
              <a:r>
                <a:rPr lang="ru-RU" sz="1200" dirty="0" err="1">
                  <a:latin typeface="Cera CY" panose="00000500000000000000" pitchFamily="2" charset="-52"/>
                </a:rPr>
                <a:t>коштоо</a:t>
              </a:r>
              <a:r>
                <a:rPr lang="ru-RU" sz="1200" dirty="0">
                  <a:latin typeface="Cera CY" panose="00000500000000000000" pitchFamily="2" charset="-52"/>
                </a:rPr>
                <a:t> </a:t>
              </a:r>
              <a:r>
                <a:rPr lang="ru-RU" sz="1200" dirty="0" err="1">
                  <a:latin typeface="Cera CY" panose="00000500000000000000" pitchFamily="2" charset="-52"/>
                </a:rPr>
                <a:t>боюнча</a:t>
              </a:r>
              <a:r>
                <a:rPr lang="ru-RU" sz="1200" dirty="0">
                  <a:latin typeface="Cera CY" panose="00000500000000000000" pitchFamily="2" charset="-52"/>
                </a:rPr>
                <a:t> </a:t>
              </a:r>
              <a:r>
                <a:rPr lang="ru-RU" sz="1200" dirty="0" err="1">
                  <a:latin typeface="Cera CY" panose="00000500000000000000" pitchFamily="2" charset="-52"/>
                </a:rPr>
                <a:t>интерактивдик</a:t>
              </a:r>
              <a:r>
                <a:rPr lang="ru-RU" sz="1200" dirty="0">
                  <a:latin typeface="Cera CY" panose="00000500000000000000" pitchFamily="2" charset="-52"/>
                </a:rPr>
                <a:t> </a:t>
              </a:r>
              <a:r>
                <a:rPr lang="ru-RU" sz="1200" dirty="0" smtClean="0">
                  <a:latin typeface="Cera CY" panose="00000500000000000000" pitchFamily="2" charset="-52"/>
                </a:rPr>
                <a:t>отчет» </a:t>
              </a:r>
              <a:r>
                <a:rPr lang="ru-RU" sz="1200" dirty="0" err="1">
                  <a:latin typeface="Cera CY" panose="00000500000000000000" pitchFamily="2" charset="-52"/>
                </a:rPr>
                <a:t>тейлөө</a:t>
              </a:r>
              <a:r>
                <a:rPr lang="ru-RU" sz="1200" dirty="0">
                  <a:latin typeface="Cera CY" panose="00000500000000000000" pitchFamily="2" charset="-52"/>
                </a:rPr>
                <a:t> </a:t>
              </a:r>
              <a:r>
                <a:rPr lang="ru-RU" sz="1200" dirty="0" err="1">
                  <a:latin typeface="Cera CY" panose="00000500000000000000" pitchFamily="2" charset="-52"/>
                </a:rPr>
                <a:t>кызматын</a:t>
              </a:r>
              <a:r>
                <a:rPr lang="ru-RU" sz="1200" dirty="0">
                  <a:latin typeface="Cera CY" panose="00000500000000000000" pitchFamily="2" charset="-52"/>
                </a:rPr>
                <a:t> </a:t>
              </a:r>
              <a:r>
                <a:rPr lang="ru-RU" sz="1200" dirty="0" err="1">
                  <a:latin typeface="Cera CY" panose="00000500000000000000" pitchFamily="2" charset="-52"/>
                </a:rPr>
                <a:t>колдонуу</a:t>
              </a:r>
              <a:r>
                <a:rPr lang="ru-RU" sz="1200" dirty="0">
                  <a:latin typeface="Cera CY" panose="00000500000000000000" pitchFamily="2" charset="-52"/>
                </a:rPr>
                <a:t> </a:t>
              </a:r>
              <a:r>
                <a:rPr lang="ru-RU" sz="1200" dirty="0" err="1">
                  <a:latin typeface="Cera CY" panose="00000500000000000000" pitchFamily="2" charset="-52"/>
                </a:rPr>
                <a:t>боюнча</a:t>
              </a:r>
              <a:r>
                <a:rPr lang="ru-RU" sz="1200" dirty="0">
                  <a:latin typeface="Cera CY" panose="00000500000000000000" pitchFamily="2" charset="-52"/>
                </a:rPr>
                <a:t> </a:t>
              </a:r>
              <a:r>
                <a:rPr lang="ru-RU" sz="1200" dirty="0" err="1">
                  <a:latin typeface="Cera CY" panose="00000500000000000000" pitchFamily="2" charset="-52"/>
                </a:rPr>
                <a:t>нускама</a:t>
              </a:r>
              <a:endParaRPr lang="ru-RU" sz="1200" dirty="0">
                <a:latin typeface="Cera CY" panose="00000500000000000000" pitchFamily="2" charset="-52"/>
              </a:endParaRPr>
            </a:p>
          </p:txBody>
        </p:sp>
        <p:sp>
          <p:nvSpPr>
            <p:cNvPr id="36" name="TextBox 35"/>
            <p:cNvSpPr txBox="1"/>
            <p:nvPr/>
          </p:nvSpPr>
          <p:spPr>
            <a:xfrm>
              <a:off x="5281243" y="2698700"/>
              <a:ext cx="2764314" cy="646331"/>
            </a:xfrm>
            <a:prstGeom prst="rect">
              <a:avLst/>
            </a:prstGeom>
            <a:noFill/>
          </p:spPr>
          <p:txBody>
            <a:bodyPr wrap="square" rtlCol="0">
              <a:spAutoFit/>
            </a:bodyPr>
            <a:lstStyle/>
            <a:p>
              <a:pPr algn="ctr"/>
              <a:r>
                <a:rPr lang="ru-RU" sz="1200" dirty="0">
                  <a:latin typeface="Times New Roman" panose="02020603050405020304" pitchFamily="18" charset="0"/>
                  <a:cs typeface="Times New Roman" panose="02020603050405020304" pitchFamily="18" charset="0"/>
                </a:rPr>
                <a:t>«</a:t>
              </a:r>
              <a:r>
                <a:rPr lang="ru-RU" sz="1200" dirty="0" err="1" smtClean="0">
                  <a:latin typeface="Times New Roman" panose="02020603050405020304" pitchFamily="18" charset="0"/>
                  <a:cs typeface="Times New Roman" panose="02020603050405020304" pitchFamily="18" charset="0"/>
                </a:rPr>
                <a:t>Контрактты</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банктык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коштоо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боюнча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интерактивдик</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отчет» </a:t>
              </a:r>
              <a:r>
                <a:rPr lang="ru-RU" sz="1200" dirty="0" err="1">
                  <a:latin typeface="Times New Roman" panose="02020603050405020304" pitchFamily="18" charset="0"/>
                  <a:cs typeface="Times New Roman" panose="02020603050405020304" pitchFamily="18" charset="0"/>
                </a:rPr>
                <a:t>тейлөө</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кызматына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туташууга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билдирме</a:t>
              </a:r>
              <a:endParaRPr lang="ru-RU" sz="1200" dirty="0">
                <a:latin typeface="Times New Roman" panose="02020603050405020304" pitchFamily="18" charset="0"/>
                <a:cs typeface="Times New Roman" panose="02020603050405020304" pitchFamily="18" charset="0"/>
              </a:endParaRPr>
            </a:p>
          </p:txBody>
        </p:sp>
      </p:grpSp>
      <p:pic>
        <p:nvPicPr>
          <p:cNvPr id="34" name="Рисунок 33">
            <a:hlinkClick r:id="rId10" action="ppaction://hlinkfi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3004" y="3715097"/>
            <a:ext cx="1296000" cy="1296000"/>
          </a:xfrm>
          <a:prstGeom prst="rect">
            <a:avLst/>
          </a:prstGeom>
        </p:spPr>
      </p:pic>
      <p:pic>
        <p:nvPicPr>
          <p:cNvPr id="35" name="Рисунок 34">
            <a:hlinkClick r:id="rId12" action="ppaction://hlinkfi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3918" y="3715097"/>
            <a:ext cx="1296000" cy="1296000"/>
          </a:xfrm>
          <a:prstGeom prst="rect">
            <a:avLst/>
          </a:prstGeom>
        </p:spPr>
      </p:pic>
    </p:spTree>
    <p:extLst>
      <p:ext uri="{BB962C8B-B14F-4D97-AF65-F5344CB8AC3E}">
        <p14:creationId xmlns:p14="http://schemas.microsoft.com/office/powerpoint/2010/main" val="271314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9" name="Слайд think-cell" r:id="rId5" imgW="353" imgH="318" progId="TCLayout.ActiveDocument.1">
                  <p:embed/>
                </p:oleObj>
              </mc:Choice>
              <mc:Fallback>
                <p:oleObj name="Слайд think-cell" r:id="rId5" imgW="353" imgH="31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959400" y="481141"/>
            <a:ext cx="10669038" cy="271356"/>
          </a:xfrm>
          <a:noFill/>
        </p:spPr>
        <p:txBody>
          <a:bodyPr vert="horz" wrap="square" lIns="0" tIns="0" rIns="0" bIns="0" rtlCol="0">
            <a:spAutoFit/>
          </a:bodyPr>
          <a:lstStyle/>
          <a:p>
            <a:r>
              <a:rPr lang="ru-RU" sz="1959" b="1" dirty="0">
                <a:solidFill>
                  <a:srgbClr val="006AB4"/>
                </a:solidFill>
                <a:latin typeface="Times New Roman" panose="02020603050405020304" pitchFamily="18" charset="0"/>
                <a:cs typeface="Times New Roman" panose="02020603050405020304" pitchFamily="18" charset="0"/>
              </a:rPr>
              <a:t>9-БАСКЫЧ. КОНТРАКТТЫ БАНКТЫК КОШТОО ЖОЛ-ЖОБОСУН ЖЫЙЫНТЫКТОО</a:t>
            </a:r>
            <a:endParaRPr lang="ru-RU" sz="1959" b="1" dirty="0">
              <a:solidFill>
                <a:srgbClr val="006AB4"/>
              </a:solidFill>
              <a:latin typeface="Cera CY" panose="00000500000000000000" pitchFamily="2" charset="-52"/>
              <a:ea typeface="+mn-ea"/>
              <a:cs typeface="+mn-cs"/>
            </a:endParaRPr>
          </a:p>
        </p:txBody>
      </p:sp>
      <p:sp>
        <p:nvSpPr>
          <p:cNvPr id="3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
        <p:nvSpPr>
          <p:cNvPr id="21" name="Заголовок">
            <a:extLst>
              <a:ext uri="{FF2B5EF4-FFF2-40B4-BE49-F238E27FC236}">
                <a16:creationId xmlns:a16="http://schemas.microsoft.com/office/drawing/2014/main" xmlns="" id="{1F7CAAB7-BFDC-43A0-8829-C896EF535595}"/>
              </a:ext>
            </a:extLst>
          </p:cNvPr>
          <p:cNvSpPr txBox="1">
            <a:spLocks/>
          </p:cNvSpPr>
          <p:nvPr/>
        </p:nvSpPr>
        <p:spPr>
          <a:xfrm>
            <a:off x="6175744" y="2222447"/>
            <a:ext cx="5416479" cy="13660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ru-RU" sz="1200" b="1" dirty="0">
                <a:solidFill>
                  <a:schemeClr val="bg1"/>
                </a:solidFill>
                <a:latin typeface="Cera CY" panose="00000500000000000000" pitchFamily="2" charset="-52"/>
              </a:rPr>
              <a:t>Отчетность</a:t>
            </a:r>
            <a:r>
              <a:rPr lang="ru-RU" sz="1200" dirty="0">
                <a:solidFill>
                  <a:schemeClr val="bg1"/>
                </a:solidFill>
                <a:latin typeface="Cera CY" panose="00000500000000000000" pitchFamily="2" charset="-52"/>
              </a:rPr>
              <a:t> по контракту о закупке </a:t>
            </a:r>
            <a:r>
              <a:rPr lang="ru-RU" sz="1200" b="1" dirty="0">
                <a:solidFill>
                  <a:schemeClr val="bg1"/>
                </a:solidFill>
                <a:latin typeface="Cera CY" panose="00000500000000000000" pitchFamily="2" charset="-52"/>
              </a:rPr>
              <a:t>передается уполномоченным банком </a:t>
            </a:r>
            <a:r>
              <a:rPr lang="ru-RU" sz="1200" dirty="0">
                <a:solidFill>
                  <a:schemeClr val="bg1"/>
                </a:solidFill>
                <a:latin typeface="Cera CY" panose="00000500000000000000" pitchFamily="2" charset="-52"/>
              </a:rPr>
              <a:t>посредством Сервиса «Интерактивная отчетность БСК» </a:t>
            </a:r>
            <a:r>
              <a:rPr lang="ru-RU" sz="1200" b="1" dirty="0">
                <a:solidFill>
                  <a:schemeClr val="bg1"/>
                </a:solidFill>
                <a:latin typeface="Cera CY" panose="00000500000000000000" pitchFamily="2" charset="-52"/>
              </a:rPr>
              <a:t>в Министерство финансов Кыргызской Республики.</a:t>
            </a:r>
          </a:p>
        </p:txBody>
      </p:sp>
      <p:sp>
        <p:nvSpPr>
          <p:cNvPr id="23" name="Прямоугольник 22"/>
          <p:cNvSpPr/>
          <p:nvPr/>
        </p:nvSpPr>
        <p:spPr>
          <a:xfrm>
            <a:off x="6166120" y="1345134"/>
            <a:ext cx="5391479" cy="338554"/>
          </a:xfrm>
          <a:prstGeom prst="rect">
            <a:avLst/>
          </a:prstGeom>
        </p:spPr>
        <p:txBody>
          <a:bodyPr wrap="square">
            <a:spAutoFit/>
          </a:bodyPr>
          <a:lstStyle/>
          <a:p>
            <a:r>
              <a:rPr lang="ru-RU" sz="1600" b="1" dirty="0" smtClean="0">
                <a:solidFill>
                  <a:schemeClr val="bg1"/>
                </a:solidFill>
                <a:latin typeface="Cera CY" panose="00000500000000000000" pitchFamily="2" charset="-52"/>
                <a:cs typeface="Tahoma" panose="020B0604030504040204" pitchFamily="34" charset="0"/>
              </a:rPr>
              <a:t>ВАЖНО !!!</a:t>
            </a:r>
            <a:endParaRPr lang="ru-RU" sz="1600" b="1" dirty="0">
              <a:solidFill>
                <a:schemeClr val="bg1"/>
              </a:solidFill>
              <a:latin typeface="Cera CY" panose="00000500000000000000" pitchFamily="2" charset="-52"/>
              <a:cs typeface="Tahoma" panose="020B0604030504040204" pitchFamily="34" charset="0"/>
            </a:endParaRPr>
          </a:p>
        </p:txBody>
      </p:sp>
      <p:grpSp>
        <p:nvGrpSpPr>
          <p:cNvPr id="7" name="Группа 6"/>
          <p:cNvGrpSpPr/>
          <p:nvPr/>
        </p:nvGrpSpPr>
        <p:grpSpPr>
          <a:xfrm>
            <a:off x="560397" y="2750293"/>
            <a:ext cx="5703108" cy="616553"/>
            <a:chOff x="451968" y="1184581"/>
            <a:chExt cx="5703108" cy="616553"/>
          </a:xfrm>
        </p:grpSpPr>
        <p:sp>
          <p:nvSpPr>
            <p:cNvPr id="8" name="Rectangle 31">
              <a:extLst>
                <a:ext uri="{FF2B5EF4-FFF2-40B4-BE49-F238E27FC236}">
                  <a16:creationId xmlns:a16="http://schemas.microsoft.com/office/drawing/2014/main" xmlns="" id="{5B1F85D1-8938-4BE8-B6A1-219416EC01ED}"/>
                </a:ext>
              </a:extLst>
            </p:cNvPr>
            <p:cNvSpPr/>
            <p:nvPr/>
          </p:nvSpPr>
          <p:spPr>
            <a:xfrm>
              <a:off x="451968" y="1184581"/>
              <a:ext cx="5335361" cy="616553"/>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9" name="TextBox 8">
              <a:extLst>
                <a:ext uri="{FF2B5EF4-FFF2-40B4-BE49-F238E27FC236}">
                  <a16:creationId xmlns:a16="http://schemas.microsoft.com/office/drawing/2014/main" xmlns=""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a:solidFill>
                    <a:srgbClr val="82096C"/>
                  </a:solidFill>
                  <a:latin typeface="Cera CY" panose="00000500000000000000" pitchFamily="2" charset="-52"/>
                </a:rPr>
                <a:t>Сатып</a:t>
              </a:r>
              <a:r>
                <a:rPr lang="ru-RU" sz="1400" b="1" dirty="0">
                  <a:solidFill>
                    <a:srgbClr val="82096C"/>
                  </a:solidFill>
                  <a:latin typeface="Cera CY" panose="00000500000000000000" pitchFamily="2" charset="-52"/>
                </a:rPr>
                <a:t> </a:t>
              </a:r>
              <a:r>
                <a:rPr lang="ru-RU" sz="1400" b="1" dirty="0" err="1">
                  <a:solidFill>
                    <a:srgbClr val="82096C"/>
                  </a:solidFill>
                  <a:latin typeface="Cera CY" panose="00000500000000000000" pitchFamily="2" charset="-52"/>
                </a:rPr>
                <a:t>алуучу</a:t>
              </a:r>
              <a:r>
                <a:rPr lang="ru-RU" sz="1400" b="1" dirty="0">
                  <a:solidFill>
                    <a:srgbClr val="82096C"/>
                  </a:solidFill>
                  <a:latin typeface="Cera CY" panose="00000500000000000000" pitchFamily="2" charset="-52"/>
                </a:rPr>
                <a:t> </a:t>
              </a:r>
              <a:r>
                <a:rPr lang="ru-RU" sz="1400" b="1" dirty="0" err="1">
                  <a:solidFill>
                    <a:srgbClr val="82096C"/>
                  </a:solidFill>
                  <a:latin typeface="Cera CY" panose="00000500000000000000" pitchFamily="2" charset="-52"/>
                </a:rPr>
                <a:t>уюм</a:t>
              </a:r>
              <a:endParaRPr lang="ru-RU" sz="2000" b="1" dirty="0">
                <a:solidFill>
                  <a:schemeClr val="bg1"/>
                </a:solidFill>
                <a:latin typeface="Cera CY" panose="00000500000000000000" pitchFamily="2" charset="-52"/>
              </a:endParaRPr>
            </a:p>
          </p:txBody>
        </p:sp>
      </p:grpSp>
      <p:sp>
        <p:nvSpPr>
          <p:cNvPr id="38" name="Овал 37">
            <a:extLst>
              <a:ext uri="{FF2B5EF4-FFF2-40B4-BE49-F238E27FC236}">
                <a16:creationId xmlns:a16="http://schemas.microsoft.com/office/drawing/2014/main" xmlns="" id="{080EF5EB-E7F9-4ADD-B900-6A6EAAAE525C}"/>
              </a:ext>
            </a:extLst>
          </p:cNvPr>
          <p:cNvSpPr/>
          <p:nvPr/>
        </p:nvSpPr>
        <p:spPr>
          <a:xfrm>
            <a:off x="6058430" y="3130029"/>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a:solidFill>
                  <a:srgbClr val="FFFFFF"/>
                </a:solidFill>
                <a:latin typeface="Cera CY"/>
              </a:rPr>
              <a:t>2</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20" name="Заголовок">
            <a:extLst>
              <a:ext uri="{FF2B5EF4-FFF2-40B4-BE49-F238E27FC236}">
                <a16:creationId xmlns:a16="http://schemas.microsoft.com/office/drawing/2014/main" xmlns="" id="{1F7CAAB7-BFDC-43A0-8829-C896EF535595}"/>
              </a:ext>
            </a:extLst>
          </p:cNvPr>
          <p:cNvSpPr txBox="1">
            <a:spLocks/>
          </p:cNvSpPr>
          <p:nvPr/>
        </p:nvSpPr>
        <p:spPr>
          <a:xfrm>
            <a:off x="6175744" y="2222447"/>
            <a:ext cx="5416479" cy="13660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endParaRPr lang="ru-RU" sz="1200" b="1" dirty="0">
              <a:solidFill>
                <a:schemeClr val="bg1"/>
              </a:solidFill>
              <a:latin typeface="Cera CY" panose="00000500000000000000" pitchFamily="2" charset="-52"/>
            </a:endParaRPr>
          </a:p>
        </p:txBody>
      </p:sp>
      <p:sp>
        <p:nvSpPr>
          <p:cNvPr id="22" name="Скругленный прямоугольник 21"/>
          <p:cNvSpPr/>
          <p:nvPr/>
        </p:nvSpPr>
        <p:spPr>
          <a:xfrm>
            <a:off x="6111275" y="1343814"/>
            <a:ext cx="5545418" cy="635925"/>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Cera CY" panose="00000500000000000000" pitchFamily="2" charset="-52"/>
              <a:cs typeface="Tahoma" panose="020B0604030504040204" pitchFamily="34" charset="0"/>
            </a:endParaRPr>
          </a:p>
        </p:txBody>
      </p:sp>
      <p:sp>
        <p:nvSpPr>
          <p:cNvPr id="24" name="Прямоугольник 23"/>
          <p:cNvSpPr/>
          <p:nvPr/>
        </p:nvSpPr>
        <p:spPr>
          <a:xfrm>
            <a:off x="6166120" y="1345134"/>
            <a:ext cx="5391479" cy="584775"/>
          </a:xfrm>
          <a:prstGeom prst="rect">
            <a:avLst/>
          </a:prstGeom>
        </p:spPr>
        <p:txBody>
          <a:bodyPr wrap="square">
            <a:spAutoFit/>
          </a:bodyPr>
          <a:lstStyle/>
          <a:p>
            <a:pPr algn="ctr"/>
            <a:r>
              <a:rPr lang="ru-RU" sz="1600" b="1" dirty="0" err="1">
                <a:solidFill>
                  <a:schemeClr val="bg1"/>
                </a:solidFill>
                <a:latin typeface="Cera CY" panose="00000500000000000000" pitchFamily="2" charset="-52"/>
                <a:cs typeface="Tahoma" panose="020B0604030504040204" pitchFamily="34" charset="0"/>
              </a:rPr>
              <a:t>Өзүнчө</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эсепти</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жабуу</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өзүнчө</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эсеп</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режимин</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жокко</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чыгаруу</a:t>
            </a:r>
            <a:endParaRPr lang="ru-RU" sz="1600" b="1" dirty="0">
              <a:solidFill>
                <a:schemeClr val="bg1"/>
              </a:solidFill>
              <a:latin typeface="Cera CY" panose="00000500000000000000" pitchFamily="2" charset="-52"/>
              <a:cs typeface="Tahoma" panose="020B0604030504040204" pitchFamily="34" charset="0"/>
            </a:endParaRPr>
          </a:p>
        </p:txBody>
      </p:sp>
      <p:sp>
        <p:nvSpPr>
          <p:cNvPr id="26" name="Прямоугольник 25"/>
          <p:cNvSpPr/>
          <p:nvPr/>
        </p:nvSpPr>
        <p:spPr>
          <a:xfrm>
            <a:off x="925004" y="3510337"/>
            <a:ext cx="5002616" cy="767839"/>
          </a:xfrm>
          <a:prstGeom prst="rect">
            <a:avLst/>
          </a:prstGeom>
        </p:spPr>
        <p:txBody>
          <a:bodyPr wrap="square">
            <a:spAutoFit/>
          </a:bodyPr>
          <a:lstStyle/>
          <a:p>
            <a:pPr algn="just">
              <a:lnSpc>
                <a:spcPts val="1300"/>
              </a:lnSpc>
              <a:defRPr/>
            </a:pPr>
            <a:r>
              <a:rPr lang="ru-RU" sz="1400" b="1" dirty="0" err="1" smtClean="0">
                <a:latin typeface="Cera CY" panose="00000500000000000000" pitchFamily="2" charset="-52"/>
              </a:rPr>
              <a:t>Берүүчү</a:t>
            </a:r>
            <a:r>
              <a:rPr lang="ru-RU" sz="1400" b="1" dirty="0" smtClean="0">
                <a:latin typeface="Cera CY" panose="00000500000000000000" pitchFamily="2" charset="-52"/>
              </a:rPr>
              <a:t> контракт </a:t>
            </a:r>
            <a:r>
              <a:rPr lang="ru-RU" sz="1400" b="1" dirty="0" err="1">
                <a:latin typeface="Cera CY" panose="00000500000000000000" pitchFamily="2" charset="-52"/>
              </a:rPr>
              <a:t>боюнча</a:t>
            </a:r>
            <a:r>
              <a:rPr lang="ru-RU" sz="1400" b="1" dirty="0">
                <a:latin typeface="Cera CY" panose="00000500000000000000" pitchFamily="2" charset="-52"/>
              </a:rPr>
              <a:t> </a:t>
            </a:r>
            <a:r>
              <a:rPr lang="ru-RU" sz="1400" b="1" dirty="0" err="1">
                <a:latin typeface="Cera CY" panose="00000500000000000000" pitchFamily="2" charset="-52"/>
              </a:rPr>
              <a:t>өз</a:t>
            </a:r>
            <a:r>
              <a:rPr lang="ru-RU" sz="1400" b="1" dirty="0">
                <a:latin typeface="Cera CY" panose="00000500000000000000" pitchFamily="2" charset="-52"/>
              </a:rPr>
              <a:t> </a:t>
            </a:r>
            <a:r>
              <a:rPr lang="ru-RU" sz="1400" b="1" dirty="0" err="1">
                <a:latin typeface="Cera CY" panose="00000500000000000000" pitchFamily="2" charset="-52"/>
              </a:rPr>
              <a:t>милдеттенмелерин</a:t>
            </a:r>
            <a:r>
              <a:rPr lang="ru-RU" sz="1400" b="1" dirty="0">
                <a:latin typeface="Cera CY" panose="00000500000000000000" pitchFamily="2" charset="-52"/>
              </a:rPr>
              <a:t> </a:t>
            </a:r>
            <a:r>
              <a:rPr lang="ru-RU" sz="1400" b="1" dirty="0" err="1">
                <a:latin typeface="Cera CY" panose="00000500000000000000" pitchFamily="2" charset="-52"/>
              </a:rPr>
              <a:t>толук</a:t>
            </a:r>
            <a:r>
              <a:rPr lang="ru-RU" sz="1400" b="1" dirty="0">
                <a:latin typeface="Cera CY" panose="00000500000000000000" pitchFamily="2" charset="-52"/>
              </a:rPr>
              <a:t> </a:t>
            </a:r>
            <a:r>
              <a:rPr lang="ru-RU" sz="1400" dirty="0" err="1">
                <a:latin typeface="Cera CY" panose="00000500000000000000" pitchFamily="2" charset="-52"/>
              </a:rPr>
              <a:t>аткаргандыгы</a:t>
            </a:r>
            <a:r>
              <a:rPr lang="ru-RU" sz="1400" dirty="0">
                <a:latin typeface="Cera CY" panose="00000500000000000000" pitchFamily="2" charset="-52"/>
              </a:rPr>
              <a:t> </a:t>
            </a:r>
            <a:r>
              <a:rPr lang="ru-RU" sz="1400" dirty="0" err="1">
                <a:latin typeface="Cera CY" panose="00000500000000000000" pitchFamily="2" charset="-52"/>
              </a:rPr>
              <a:t>жөнүндө</a:t>
            </a:r>
            <a:r>
              <a:rPr lang="ru-RU" sz="1400" dirty="0">
                <a:latin typeface="Cera CY" panose="00000500000000000000" pitchFamily="2" charset="-52"/>
              </a:rPr>
              <a:t> </a:t>
            </a:r>
            <a:r>
              <a:rPr lang="ru-RU" sz="1400" dirty="0" err="1">
                <a:latin typeface="Cera CY" panose="00000500000000000000" pitchFamily="2" charset="-52"/>
              </a:rPr>
              <a:t>билдирмени</a:t>
            </a:r>
            <a:r>
              <a:rPr lang="ru-RU" sz="1400" dirty="0">
                <a:latin typeface="Cera CY" panose="00000500000000000000" pitchFamily="2" charset="-52"/>
              </a:rPr>
              <a:t> </a:t>
            </a:r>
            <a:r>
              <a:rPr lang="ru-RU" sz="1400" dirty="0" err="1">
                <a:latin typeface="Cera CY" panose="00000500000000000000" pitchFamily="2" charset="-52"/>
              </a:rPr>
              <a:t>ыйгарым</a:t>
            </a:r>
            <a:r>
              <a:rPr lang="ru-RU" sz="1400" dirty="0">
                <a:latin typeface="Cera CY" panose="00000500000000000000" pitchFamily="2" charset="-52"/>
              </a:rPr>
              <a:t> </a:t>
            </a:r>
            <a:r>
              <a:rPr lang="ru-RU" sz="1400" dirty="0" err="1">
                <a:latin typeface="Cera CY" panose="00000500000000000000" pitchFamily="2" charset="-52"/>
              </a:rPr>
              <a:t>укуктуу</a:t>
            </a:r>
            <a:r>
              <a:rPr lang="ru-RU" sz="1400" dirty="0">
                <a:latin typeface="Cera CY" panose="00000500000000000000" pitchFamily="2" charset="-52"/>
              </a:rPr>
              <a:t> </a:t>
            </a:r>
            <a:r>
              <a:rPr lang="ru-RU" sz="1400" dirty="0" err="1">
                <a:latin typeface="Cera CY" panose="00000500000000000000" pitchFamily="2" charset="-52"/>
              </a:rPr>
              <a:t>банкка</a:t>
            </a:r>
            <a:r>
              <a:rPr lang="ru-RU" sz="1400" dirty="0">
                <a:latin typeface="Cera CY" panose="00000500000000000000" pitchFamily="2" charset="-52"/>
              </a:rPr>
              <a:t> </a:t>
            </a:r>
            <a:r>
              <a:rPr lang="ru-RU" sz="1400" dirty="0" err="1">
                <a:latin typeface="Cera CY" panose="00000500000000000000" pitchFamily="2" charset="-52"/>
              </a:rPr>
              <a:t>жөнөтөт</a:t>
            </a:r>
            <a:r>
              <a:rPr lang="ru-RU" sz="1400" dirty="0">
                <a:latin typeface="Cera CY" panose="00000500000000000000" pitchFamily="2" charset="-52"/>
              </a:rPr>
              <a:t>.</a:t>
            </a:r>
          </a:p>
          <a:p>
            <a:pPr algn="just">
              <a:lnSpc>
                <a:spcPts val="1300"/>
              </a:lnSpc>
              <a:defRPr/>
            </a:pPr>
            <a:endParaRPr kumimoji="0" lang="ru-RU" sz="1600" b="1" i="0" u="none" strike="noStrike" kern="1200" cap="none" spc="0" normalizeH="0" baseline="0" noProof="0" dirty="0">
              <a:ln>
                <a:noFill/>
              </a:ln>
              <a:solidFill>
                <a:srgbClr val="424242"/>
              </a:solidFill>
              <a:effectLst/>
              <a:uLnTx/>
              <a:uFillTx/>
              <a:latin typeface="Cera CY" panose="00000500000000000000" pitchFamily="2" charset="-52"/>
              <a:cs typeface="Tahoma" panose="020B0604030504040204" pitchFamily="34" charset="0"/>
            </a:endParaRPr>
          </a:p>
        </p:txBody>
      </p:sp>
      <p:sp>
        <p:nvSpPr>
          <p:cNvPr id="27" name="Овал 26">
            <a:extLst>
              <a:ext uri="{FF2B5EF4-FFF2-40B4-BE49-F238E27FC236}">
                <a16:creationId xmlns:a16="http://schemas.microsoft.com/office/drawing/2014/main" xmlns="" id="{080EF5EB-E7F9-4ADD-B900-6A6EAAAE525C}"/>
              </a:ext>
            </a:extLst>
          </p:cNvPr>
          <p:cNvSpPr/>
          <p:nvPr/>
        </p:nvSpPr>
        <p:spPr>
          <a:xfrm>
            <a:off x="514332" y="3506602"/>
            <a:ext cx="385429" cy="35039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Cera CY"/>
              </a:rPr>
              <a:t>1</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pic>
        <p:nvPicPr>
          <p:cNvPr id="28" name="Рисунок 27"/>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507420" y="2811753"/>
            <a:ext cx="400050" cy="400050"/>
          </a:xfrm>
          <a:prstGeom prst="rect">
            <a:avLst/>
          </a:prstGeom>
        </p:spPr>
      </p:pic>
      <p:grpSp>
        <p:nvGrpSpPr>
          <p:cNvPr id="29" name="Группа 28"/>
          <p:cNvGrpSpPr/>
          <p:nvPr/>
        </p:nvGrpSpPr>
        <p:grpSpPr>
          <a:xfrm>
            <a:off x="538334" y="1363969"/>
            <a:ext cx="5703108" cy="1241938"/>
            <a:chOff x="451968" y="1204735"/>
            <a:chExt cx="5703108" cy="1241938"/>
          </a:xfrm>
        </p:grpSpPr>
        <p:sp>
          <p:nvSpPr>
            <p:cNvPr id="30" name="Rectangle 31">
              <a:extLst>
                <a:ext uri="{FF2B5EF4-FFF2-40B4-BE49-F238E27FC236}">
                  <a16:creationId xmlns:a16="http://schemas.microsoft.com/office/drawing/2014/main" xmlns="" id="{5B1F85D1-8938-4BE8-B6A1-219416EC01ED}"/>
                </a:ext>
              </a:extLst>
            </p:cNvPr>
            <p:cNvSpPr/>
            <p:nvPr/>
          </p:nvSpPr>
          <p:spPr>
            <a:xfrm>
              <a:off x="451968" y="1204735"/>
              <a:ext cx="5335361" cy="658185"/>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31" name="TextBox 30">
              <a:extLst>
                <a:ext uri="{FF2B5EF4-FFF2-40B4-BE49-F238E27FC236}">
                  <a16:creationId xmlns:a16="http://schemas.microsoft.com/office/drawing/2014/main" xmlns=""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ky-KG" sz="1400" b="1" dirty="0">
                  <a:solidFill>
                    <a:schemeClr val="bg1"/>
                  </a:solidFill>
                  <a:latin typeface="Cera CY" panose="00000500000000000000" pitchFamily="2" charset="-52"/>
                </a:rPr>
                <a:t>Ф</a:t>
              </a:r>
              <a:r>
                <a:rPr lang="ru-RU" sz="1400" b="1" dirty="0" err="1" smtClean="0">
                  <a:solidFill>
                    <a:schemeClr val="bg1"/>
                  </a:solidFill>
                  <a:latin typeface="Cera CY" panose="00000500000000000000" pitchFamily="2" charset="-52"/>
                </a:rPr>
                <a:t>инансы</a:t>
              </a:r>
              <a:r>
                <a:rPr lang="ru-RU" sz="1400" b="1" dirty="0" smtClean="0">
                  <a:solidFill>
                    <a:schemeClr val="bg1"/>
                  </a:solidFill>
                  <a:latin typeface="Cera CY" panose="00000500000000000000" pitchFamily="2" charset="-52"/>
                </a:rPr>
                <a:t> </a:t>
              </a:r>
              <a:r>
                <a:rPr lang="ru-RU" sz="1400" b="1" dirty="0" err="1" smtClean="0">
                  <a:solidFill>
                    <a:schemeClr val="bg1"/>
                  </a:solidFill>
                  <a:latin typeface="Cera CY" panose="00000500000000000000" pitchFamily="2" charset="-52"/>
                </a:rPr>
                <a:t>министрлиги</a:t>
              </a:r>
              <a:endParaRPr lang="ru-RU" sz="2000" b="1" dirty="0">
                <a:solidFill>
                  <a:schemeClr val="bg1"/>
                </a:solidFill>
                <a:latin typeface="Cera CY" panose="00000500000000000000" pitchFamily="2" charset="-52"/>
              </a:endParaRPr>
            </a:p>
          </p:txBody>
        </p:sp>
        <p:pic>
          <p:nvPicPr>
            <p:cNvPr id="32" name="Рисунок 31"/>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2046623"/>
              <a:ext cx="400050" cy="400050"/>
            </a:xfrm>
            <a:prstGeom prst="rect">
              <a:avLst/>
            </a:prstGeom>
          </p:spPr>
        </p:pic>
      </p:grpSp>
      <p:sp>
        <p:nvSpPr>
          <p:cNvPr id="35" name="Прямоугольник 34"/>
          <p:cNvSpPr/>
          <p:nvPr/>
        </p:nvSpPr>
        <p:spPr>
          <a:xfrm>
            <a:off x="951345" y="2229407"/>
            <a:ext cx="4949933" cy="425758"/>
          </a:xfrm>
          <a:prstGeom prst="rect">
            <a:avLst/>
          </a:prstGeom>
        </p:spPr>
        <p:txBody>
          <a:bodyPr wrap="square">
            <a:spAutoFit/>
          </a:bodyPr>
          <a:lstStyle/>
          <a:p>
            <a:pPr algn="just">
              <a:lnSpc>
                <a:spcPts val="1300"/>
              </a:lnSpc>
              <a:defRPr/>
            </a:pPr>
            <a:r>
              <a:rPr lang="ru-RU" sz="1600" dirty="0" err="1" smtClean="0">
                <a:solidFill>
                  <a:srgbClr val="424242"/>
                </a:solidFill>
                <a:latin typeface="Cera CY" panose="00000500000000000000" pitchFamily="2" charset="-52"/>
                <a:cs typeface="Tahoma" panose="020B0604030504040204" pitchFamily="34" charset="0"/>
              </a:rPr>
              <a:t>Сатып</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алуу</a:t>
            </a:r>
            <a:r>
              <a:rPr lang="ru-RU" sz="1600" dirty="0">
                <a:solidFill>
                  <a:srgbClr val="424242"/>
                </a:solidFill>
                <a:latin typeface="Cera CY" panose="00000500000000000000" pitchFamily="2" charset="-52"/>
                <a:cs typeface="Tahoma" panose="020B0604030504040204" pitchFamily="34" charset="0"/>
              </a:rPr>
              <a:t> </a:t>
            </a:r>
            <a:r>
              <a:rPr lang="ru-RU" sz="1600" dirty="0" err="1" smtClean="0">
                <a:solidFill>
                  <a:srgbClr val="424242"/>
                </a:solidFill>
                <a:latin typeface="Cera CY" panose="00000500000000000000" pitchFamily="2" charset="-52"/>
                <a:cs typeface="Tahoma" panose="020B0604030504040204" pitchFamily="34" charset="0"/>
              </a:rPr>
              <a:t>тууралуу</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smtClean="0">
                <a:solidFill>
                  <a:srgbClr val="424242"/>
                </a:solidFill>
                <a:latin typeface="Cera CY" panose="00000500000000000000" pitchFamily="2" charset="-52"/>
                <a:cs typeface="Tahoma" panose="020B0604030504040204" pitchFamily="34" charset="0"/>
              </a:rPr>
              <a:t>контракттын</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аткарылышы</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жөнүндө</a:t>
            </a:r>
            <a:r>
              <a:rPr lang="ru-RU" sz="1600" dirty="0">
                <a:solidFill>
                  <a:srgbClr val="424242"/>
                </a:solidFill>
                <a:latin typeface="Cera CY" panose="00000500000000000000" pitchFamily="2" charset="-52"/>
                <a:cs typeface="Tahoma" panose="020B0604030504040204" pitchFamily="34" charset="0"/>
              </a:rPr>
              <a:t> </a:t>
            </a:r>
            <a:r>
              <a:rPr lang="ru-RU" sz="1600" b="1" dirty="0" err="1">
                <a:solidFill>
                  <a:srgbClr val="424242"/>
                </a:solidFill>
                <a:latin typeface="Cera CY" panose="00000500000000000000" pitchFamily="2" charset="-52"/>
                <a:cs typeface="Tahoma" panose="020B0604030504040204" pitchFamily="34" charset="0"/>
              </a:rPr>
              <a:t>маалымат</a:t>
            </a:r>
            <a:r>
              <a:rPr lang="ru-RU" sz="1600" b="1" dirty="0">
                <a:solidFill>
                  <a:srgbClr val="424242"/>
                </a:solidFill>
                <a:latin typeface="Cera CY" panose="00000500000000000000" pitchFamily="2" charset="-52"/>
                <a:cs typeface="Tahoma" panose="020B0604030504040204" pitchFamily="34" charset="0"/>
              </a:rPr>
              <a:t> </a:t>
            </a:r>
            <a:r>
              <a:rPr lang="ru-RU" sz="1600" b="1" dirty="0" err="1">
                <a:solidFill>
                  <a:srgbClr val="424242"/>
                </a:solidFill>
                <a:latin typeface="Cera CY" panose="00000500000000000000" pitchFamily="2" charset="-52"/>
                <a:cs typeface="Tahoma" panose="020B0604030504040204" pitchFamily="34" charset="0"/>
              </a:rPr>
              <a:t>алат</a:t>
            </a:r>
            <a:r>
              <a:rPr lang="ru-RU" sz="1600" dirty="0">
                <a:solidFill>
                  <a:srgbClr val="424242"/>
                </a:solidFill>
                <a:latin typeface="Cera CY" panose="00000500000000000000" pitchFamily="2" charset="-52"/>
                <a:cs typeface="Tahoma" panose="020B0604030504040204" pitchFamily="34" charset="0"/>
              </a:rPr>
              <a:t>.</a:t>
            </a:r>
            <a:endParaRPr kumimoji="0" lang="ru-RU" sz="1600" i="0" u="none" strike="noStrike" kern="1200" cap="none" spc="0" normalizeH="0" baseline="0" noProof="0" dirty="0">
              <a:ln>
                <a:noFill/>
              </a:ln>
              <a:solidFill>
                <a:srgbClr val="424242"/>
              </a:solidFill>
              <a:effectLst/>
              <a:uLnTx/>
              <a:uFillTx/>
              <a:latin typeface="Cera CY" panose="00000500000000000000" pitchFamily="2" charset="-52"/>
              <a:cs typeface="Tahoma" panose="020B0604030504040204" pitchFamily="34" charset="0"/>
            </a:endParaRPr>
          </a:p>
        </p:txBody>
      </p:sp>
      <p:sp>
        <p:nvSpPr>
          <p:cNvPr id="36" name="Овал 35">
            <a:extLst>
              <a:ext uri="{FF2B5EF4-FFF2-40B4-BE49-F238E27FC236}">
                <a16:creationId xmlns:a16="http://schemas.microsoft.com/office/drawing/2014/main" xmlns="" id="{080EF5EB-E7F9-4ADD-B900-6A6EAAAE525C}"/>
              </a:ext>
            </a:extLst>
          </p:cNvPr>
          <p:cNvSpPr/>
          <p:nvPr/>
        </p:nvSpPr>
        <p:spPr>
          <a:xfrm>
            <a:off x="547174" y="2188543"/>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Cera CY"/>
              </a:rPr>
              <a:t>1</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3" name="Прямоугольник 2"/>
          <p:cNvSpPr/>
          <p:nvPr/>
        </p:nvSpPr>
        <p:spPr>
          <a:xfrm>
            <a:off x="6424511" y="2195833"/>
            <a:ext cx="5203927" cy="810478"/>
          </a:xfrm>
          <a:prstGeom prst="rect">
            <a:avLst/>
          </a:prstGeom>
        </p:spPr>
        <p:txBody>
          <a:bodyPr wrap="square">
            <a:spAutoFit/>
          </a:bodyPr>
          <a:lstStyle/>
          <a:p>
            <a:pPr algn="just">
              <a:lnSpc>
                <a:spcPts val="1400"/>
              </a:lnSpc>
            </a:pPr>
            <a:r>
              <a:rPr lang="ru-RU" sz="1600" b="1" dirty="0" err="1" smtClean="0">
                <a:latin typeface="Cera CY" panose="00000500000000000000" pitchFamily="2" charset="-52"/>
              </a:rPr>
              <a:t>Бер</a:t>
            </a:r>
            <a:r>
              <a:rPr lang="ru-RU" sz="1600" b="1" dirty="0" err="1" smtClean="0">
                <a:latin typeface="Cera CY" panose="00000500000000000000" pitchFamily="2" charset="-52"/>
              </a:rPr>
              <a:t>үүчү</a:t>
            </a:r>
            <a:r>
              <a:rPr lang="ru-RU" sz="1600" b="1" dirty="0" smtClean="0">
                <a:latin typeface="Cera CY" panose="00000500000000000000" pitchFamily="2" charset="-52"/>
              </a:rPr>
              <a:t> </a:t>
            </a:r>
            <a:r>
              <a:rPr lang="ru-RU" sz="1600" b="1" dirty="0" err="1" smtClean="0">
                <a:latin typeface="Cera CY" panose="00000500000000000000" pitchFamily="2" charset="-52"/>
              </a:rPr>
              <a:t>ниети</a:t>
            </a:r>
            <a:r>
              <a:rPr lang="ru-RU" sz="1600" b="1" dirty="0" smtClean="0">
                <a:latin typeface="Cera CY" panose="00000500000000000000" pitchFamily="2" charset="-52"/>
              </a:rPr>
              <a:t> </a:t>
            </a:r>
            <a:r>
              <a:rPr lang="ru-RU" sz="1600" b="1" dirty="0" err="1" smtClean="0">
                <a:latin typeface="Cera CY" panose="00000500000000000000" pitchFamily="2" charset="-52"/>
              </a:rPr>
              <a:t>тууралуу</a:t>
            </a:r>
            <a:r>
              <a:rPr lang="ru-RU" sz="1600" b="1" dirty="0" smtClean="0">
                <a:latin typeface="Cera CY" panose="00000500000000000000" pitchFamily="2" charset="-52"/>
              </a:rPr>
              <a:t> </a:t>
            </a:r>
            <a:r>
              <a:rPr lang="ru-RU" sz="1600" b="1" dirty="0" err="1" smtClean="0">
                <a:latin typeface="Cera CY" panose="00000500000000000000" pitchFamily="2" charset="-52"/>
              </a:rPr>
              <a:t>арызды</a:t>
            </a:r>
            <a:r>
              <a:rPr lang="ru-RU" sz="1600" b="1" dirty="0" smtClean="0">
                <a:latin typeface="Cera CY" panose="00000500000000000000" pitchFamily="2" charset="-52"/>
              </a:rPr>
              <a:t> </a:t>
            </a:r>
            <a:r>
              <a:rPr lang="ru-RU" sz="1600" dirty="0" err="1">
                <a:latin typeface="Cera CY" panose="00000500000000000000" pitchFamily="2" charset="-52"/>
              </a:rPr>
              <a:t>ыйгарым</a:t>
            </a:r>
            <a:r>
              <a:rPr lang="ru-RU" sz="1600" dirty="0">
                <a:latin typeface="Cera CY" panose="00000500000000000000" pitchFamily="2" charset="-52"/>
              </a:rPr>
              <a:t> </a:t>
            </a:r>
            <a:r>
              <a:rPr lang="ru-RU" sz="1600" dirty="0" err="1">
                <a:latin typeface="Cera CY" panose="00000500000000000000" pitchFamily="2" charset="-52"/>
              </a:rPr>
              <a:t>укуктуу</a:t>
            </a:r>
            <a:r>
              <a:rPr lang="ru-RU" sz="1600" dirty="0">
                <a:latin typeface="Cera CY" panose="00000500000000000000" pitchFamily="2" charset="-52"/>
              </a:rPr>
              <a:t> </a:t>
            </a:r>
            <a:r>
              <a:rPr lang="ru-RU" sz="1600" dirty="0" err="1">
                <a:latin typeface="Cera CY" panose="00000500000000000000" pitchFamily="2" charset="-52"/>
              </a:rPr>
              <a:t>банкка</a:t>
            </a:r>
            <a:r>
              <a:rPr lang="ru-RU" sz="1600" dirty="0">
                <a:latin typeface="Cera CY" panose="00000500000000000000" pitchFamily="2" charset="-52"/>
              </a:rPr>
              <a:t> берет. Банк </a:t>
            </a:r>
            <a:r>
              <a:rPr lang="ru-RU" sz="1600" dirty="0" err="1" smtClean="0">
                <a:latin typeface="Cera CY" panose="00000500000000000000" pitchFamily="2" charset="-52"/>
              </a:rPr>
              <a:t>ниети</a:t>
            </a:r>
            <a:r>
              <a:rPr lang="ru-RU" sz="1600" dirty="0" smtClean="0">
                <a:latin typeface="Cera CY" panose="00000500000000000000" pitchFamily="2" charset="-52"/>
              </a:rPr>
              <a:t> </a:t>
            </a:r>
            <a:r>
              <a:rPr lang="ru-RU" sz="1600" dirty="0" err="1" smtClean="0">
                <a:latin typeface="Cera CY" panose="00000500000000000000" pitchFamily="2" charset="-52"/>
              </a:rPr>
              <a:t>тууралуу</a:t>
            </a:r>
            <a:r>
              <a:rPr lang="ru-RU" sz="1600" dirty="0" smtClean="0">
                <a:latin typeface="Cera CY" panose="00000500000000000000" pitchFamily="2" charset="-52"/>
              </a:rPr>
              <a:t> </a:t>
            </a:r>
            <a:r>
              <a:rPr lang="ru-RU" sz="1600" dirty="0" err="1">
                <a:latin typeface="Cera CY" panose="00000500000000000000" pitchFamily="2" charset="-52"/>
              </a:rPr>
              <a:t>билдирүүсүн</a:t>
            </a:r>
            <a:r>
              <a:rPr lang="ru-RU" sz="1600" dirty="0">
                <a:latin typeface="Cera CY" panose="00000500000000000000" pitchFamily="2" charset="-52"/>
              </a:rPr>
              <a:t> </a:t>
            </a:r>
            <a:r>
              <a:rPr lang="ru-RU" sz="1600" dirty="0" err="1">
                <a:latin typeface="Cera CY" panose="00000500000000000000" pitchFamily="2" charset="-52"/>
              </a:rPr>
              <a:t>алгандан</a:t>
            </a:r>
            <a:r>
              <a:rPr lang="ru-RU" sz="1600" dirty="0">
                <a:latin typeface="Cera CY" panose="00000500000000000000" pitchFamily="2" charset="-52"/>
              </a:rPr>
              <a:t> </a:t>
            </a:r>
            <a:r>
              <a:rPr lang="ru-RU" sz="1600" dirty="0" err="1">
                <a:latin typeface="Cera CY" panose="00000500000000000000" pitchFamily="2" charset="-52"/>
              </a:rPr>
              <a:t>кийин</a:t>
            </a:r>
            <a:r>
              <a:rPr lang="ru-RU" sz="1600" dirty="0">
                <a:latin typeface="Cera CY" panose="00000500000000000000" pitchFamily="2" charset="-52"/>
              </a:rPr>
              <a:t> </a:t>
            </a:r>
            <a:r>
              <a:rPr lang="ru-RU" sz="1600" dirty="0" err="1">
                <a:latin typeface="Cera CY" panose="00000500000000000000" pitchFamily="2" charset="-52"/>
              </a:rPr>
              <a:t>беш</a:t>
            </a:r>
            <a:r>
              <a:rPr lang="ru-RU" sz="1600" dirty="0">
                <a:latin typeface="Cera CY" panose="00000500000000000000" pitchFamily="2" charset="-52"/>
              </a:rPr>
              <a:t> </a:t>
            </a:r>
            <a:r>
              <a:rPr lang="ru-RU" sz="1600" b="1" dirty="0">
                <a:latin typeface="Cera CY" panose="00000500000000000000" pitchFamily="2" charset="-52"/>
              </a:rPr>
              <a:t>(5) </a:t>
            </a:r>
            <a:r>
              <a:rPr lang="ru-RU" sz="1600" b="1" dirty="0" err="1" smtClean="0">
                <a:latin typeface="Cera CY" panose="00000500000000000000" pitchFamily="2" charset="-52"/>
              </a:rPr>
              <a:t>жумуш</a:t>
            </a:r>
            <a:r>
              <a:rPr lang="ru-RU" sz="1600" b="1" dirty="0" smtClean="0">
                <a:latin typeface="Cera CY" panose="00000500000000000000" pitchFamily="2" charset="-52"/>
              </a:rPr>
              <a:t> </a:t>
            </a:r>
            <a:r>
              <a:rPr lang="ru-RU" sz="1600" b="1" dirty="0" err="1">
                <a:latin typeface="Cera CY" panose="00000500000000000000" pitchFamily="2" charset="-52"/>
              </a:rPr>
              <a:t>күндүн</a:t>
            </a:r>
            <a:r>
              <a:rPr lang="ru-RU" sz="1600" b="1" dirty="0">
                <a:latin typeface="Cera CY" panose="00000500000000000000" pitchFamily="2" charset="-52"/>
              </a:rPr>
              <a:t> </a:t>
            </a:r>
            <a:r>
              <a:rPr lang="ru-RU" sz="1600" b="1" dirty="0" err="1">
                <a:latin typeface="Cera CY" panose="00000500000000000000" pitchFamily="2" charset="-52"/>
              </a:rPr>
              <a:t>ичинде</a:t>
            </a:r>
            <a:r>
              <a:rPr lang="ru-RU" sz="1600" dirty="0">
                <a:latin typeface="Cera CY" panose="00000500000000000000" pitchFamily="2" charset="-52"/>
              </a:rPr>
              <a:t> </a:t>
            </a:r>
            <a:r>
              <a:rPr lang="ru-RU" sz="1600" dirty="0" err="1">
                <a:latin typeface="Cera CY" panose="00000500000000000000" pitchFamily="2" charset="-52"/>
              </a:rPr>
              <a:t>карап</a:t>
            </a:r>
            <a:r>
              <a:rPr lang="ru-RU" sz="1600" dirty="0">
                <a:latin typeface="Cera CY" panose="00000500000000000000" pitchFamily="2" charset="-52"/>
              </a:rPr>
              <a:t> </a:t>
            </a:r>
            <a:r>
              <a:rPr lang="ru-RU" sz="1600" dirty="0" err="1">
                <a:latin typeface="Cera CY" panose="00000500000000000000" pitchFamily="2" charset="-52"/>
              </a:rPr>
              <a:t>чыгат</a:t>
            </a:r>
            <a:r>
              <a:rPr lang="ru-RU" sz="1600" dirty="0">
                <a:latin typeface="Cera CY" panose="00000500000000000000" pitchFamily="2" charset="-52"/>
              </a:rPr>
              <a:t>.</a:t>
            </a:r>
            <a:endParaRPr lang="ru-RU" sz="1600" dirty="0" smtClean="0">
              <a:solidFill>
                <a:srgbClr val="424242"/>
              </a:solidFill>
              <a:latin typeface="Cera CY" panose="00000500000000000000" pitchFamily="2" charset="-52"/>
            </a:endParaRPr>
          </a:p>
        </p:txBody>
      </p:sp>
      <p:sp>
        <p:nvSpPr>
          <p:cNvPr id="37" name="Овал 36">
            <a:extLst>
              <a:ext uri="{FF2B5EF4-FFF2-40B4-BE49-F238E27FC236}">
                <a16:creationId xmlns:a16="http://schemas.microsoft.com/office/drawing/2014/main" xmlns="" id="{080EF5EB-E7F9-4ADD-B900-6A6EAAAE525C}"/>
              </a:ext>
            </a:extLst>
          </p:cNvPr>
          <p:cNvSpPr/>
          <p:nvPr/>
        </p:nvSpPr>
        <p:spPr>
          <a:xfrm>
            <a:off x="6058431" y="2179160"/>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Cera CY"/>
              </a:rPr>
              <a:t>1</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grpSp>
        <p:nvGrpSpPr>
          <p:cNvPr id="43" name="Группа 42"/>
          <p:cNvGrpSpPr/>
          <p:nvPr/>
        </p:nvGrpSpPr>
        <p:grpSpPr>
          <a:xfrm>
            <a:off x="577970" y="4203364"/>
            <a:ext cx="5703108" cy="624290"/>
            <a:chOff x="-239486" y="4424464"/>
            <a:chExt cx="5703108" cy="624290"/>
          </a:xfrm>
        </p:grpSpPr>
        <p:sp>
          <p:nvSpPr>
            <p:cNvPr id="44" name="Rectangle 31">
              <a:extLst>
                <a:ext uri="{FF2B5EF4-FFF2-40B4-BE49-F238E27FC236}">
                  <a16:creationId xmlns:a16="http://schemas.microsoft.com/office/drawing/2014/main" xmlns="" id="{5B1F85D1-8938-4BE8-B6A1-219416EC01ED}"/>
                </a:ext>
              </a:extLst>
            </p:cNvPr>
            <p:cNvSpPr/>
            <p:nvPr/>
          </p:nvSpPr>
          <p:spPr>
            <a:xfrm>
              <a:off x="-239486" y="4424464"/>
              <a:ext cx="5335361" cy="624290"/>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45" name="TextBox 44">
              <a:extLst>
                <a:ext uri="{FF2B5EF4-FFF2-40B4-BE49-F238E27FC236}">
                  <a16:creationId xmlns:a16="http://schemas.microsoft.com/office/drawing/2014/main" xmlns="" id="{43C90038-2B74-4E32-B1B5-82F94F732989}"/>
                </a:ext>
              </a:extLst>
            </p:cNvPr>
            <p:cNvSpPr txBox="1"/>
            <p:nvPr/>
          </p:nvSpPr>
          <p:spPr>
            <a:xfrm>
              <a:off x="672547" y="4654769"/>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Cera CY" panose="00000500000000000000" pitchFamily="2" charset="-52"/>
                </a:rPr>
                <a:t>Берүүчү</a:t>
              </a:r>
              <a:endParaRPr lang="ru-RU" sz="2000" b="1" dirty="0">
                <a:solidFill>
                  <a:schemeClr val="bg1"/>
                </a:solidFill>
                <a:latin typeface="Cera CY" panose="00000500000000000000" pitchFamily="2" charset="-52"/>
              </a:endParaRPr>
            </a:p>
          </p:txBody>
        </p:sp>
        <p:pic>
          <p:nvPicPr>
            <p:cNvPr id="46" name="Рисунок 45"/>
            <p:cNvPicPr>
              <a:picLocks noChangeAspect="1"/>
            </p:cNvPicPr>
            <p:nvPr/>
          </p:nvPicPr>
          <p:blipFill>
            <a:blip r:embed="rId9" cstate="print">
              <a:duotone>
                <a:schemeClr val="accent5">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16265" y="4565322"/>
              <a:ext cx="426720" cy="426720"/>
            </a:xfrm>
            <a:prstGeom prst="rect">
              <a:avLst/>
            </a:prstGeom>
          </p:spPr>
        </p:pic>
      </p:grpSp>
      <p:sp>
        <p:nvSpPr>
          <p:cNvPr id="47" name="Прямоугольник 46"/>
          <p:cNvSpPr/>
          <p:nvPr/>
        </p:nvSpPr>
        <p:spPr>
          <a:xfrm>
            <a:off x="1061034" y="5020638"/>
            <a:ext cx="4852298" cy="425758"/>
          </a:xfrm>
          <a:prstGeom prst="rect">
            <a:avLst/>
          </a:prstGeom>
        </p:spPr>
        <p:txBody>
          <a:bodyPr wrap="square">
            <a:spAutoFit/>
          </a:bodyPr>
          <a:lstStyle/>
          <a:p>
            <a:pPr algn="just">
              <a:lnSpc>
                <a:spcPts val="1300"/>
              </a:lnSpc>
              <a:defRPr/>
            </a:pPr>
            <a:r>
              <a:rPr lang="ru-RU" sz="1600" dirty="0" err="1" smtClean="0">
                <a:solidFill>
                  <a:srgbClr val="424242"/>
                </a:solidFill>
                <a:latin typeface="Cera CY" panose="00000500000000000000" pitchFamily="2" charset="-52"/>
                <a:cs typeface="Tahoma" panose="020B0604030504040204" pitchFamily="34" charset="0"/>
              </a:rPr>
              <a:t>Өзүнчө</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эсепти</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жабат</a:t>
            </a:r>
            <a:r>
              <a:rPr lang="ru-RU" sz="1600" dirty="0">
                <a:solidFill>
                  <a:srgbClr val="424242"/>
                </a:solidFill>
                <a:latin typeface="Cera CY" panose="00000500000000000000" pitchFamily="2" charset="-52"/>
                <a:cs typeface="Tahoma" panose="020B0604030504040204" pitchFamily="34" charset="0"/>
              </a:rPr>
              <a:t> / </a:t>
            </a:r>
            <a:r>
              <a:rPr lang="ru-RU" sz="1600" dirty="0" err="1">
                <a:solidFill>
                  <a:srgbClr val="424242"/>
                </a:solidFill>
                <a:latin typeface="Cera CY" panose="00000500000000000000" pitchFamily="2" charset="-52"/>
                <a:cs typeface="Tahoma" panose="020B0604030504040204" pitchFamily="34" charset="0"/>
              </a:rPr>
              <a:t>кошумча</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келишимди</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токтотот</a:t>
            </a:r>
            <a:r>
              <a:rPr lang="ru-RU" sz="1600" dirty="0">
                <a:solidFill>
                  <a:srgbClr val="424242"/>
                </a:solidFill>
                <a:latin typeface="Cera CY" panose="00000500000000000000" pitchFamily="2" charset="-52"/>
                <a:cs typeface="Tahoma" panose="020B0604030504040204" pitchFamily="34" charset="0"/>
              </a:rPr>
              <a:t>.</a:t>
            </a:r>
            <a:endParaRPr kumimoji="0" lang="ru-RU" sz="1600" i="0" u="none" strike="noStrike" kern="1200" cap="none" spc="0" normalizeH="0" baseline="0" noProof="0" dirty="0">
              <a:ln>
                <a:noFill/>
              </a:ln>
              <a:solidFill>
                <a:srgbClr val="424242"/>
              </a:solidFill>
              <a:effectLst/>
              <a:uLnTx/>
              <a:uFillTx/>
              <a:latin typeface="Cera CY" panose="00000500000000000000" pitchFamily="2" charset="-52"/>
              <a:cs typeface="Tahoma" panose="020B0604030504040204" pitchFamily="34" charset="0"/>
            </a:endParaRPr>
          </a:p>
        </p:txBody>
      </p:sp>
      <p:sp>
        <p:nvSpPr>
          <p:cNvPr id="48" name="Овал 47">
            <a:extLst>
              <a:ext uri="{FF2B5EF4-FFF2-40B4-BE49-F238E27FC236}">
                <a16:creationId xmlns:a16="http://schemas.microsoft.com/office/drawing/2014/main" xmlns="" id="{080EF5EB-E7F9-4ADD-B900-6A6EAAAE525C}"/>
              </a:ext>
            </a:extLst>
          </p:cNvPr>
          <p:cNvSpPr/>
          <p:nvPr/>
        </p:nvSpPr>
        <p:spPr>
          <a:xfrm>
            <a:off x="609228" y="4978381"/>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kern="0" dirty="0" smtClean="0">
                <a:solidFill>
                  <a:srgbClr val="FFFFFF"/>
                </a:solidFill>
                <a:latin typeface="Cera CY"/>
              </a:rPr>
              <a:t>1</a:t>
            </a:r>
            <a:endParaRPr kumimoji="0" lang="ru-RU" sz="18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49" name="Прямоугольник 48"/>
          <p:cNvSpPr/>
          <p:nvPr/>
        </p:nvSpPr>
        <p:spPr>
          <a:xfrm>
            <a:off x="1030178" y="5548774"/>
            <a:ext cx="4980788" cy="592470"/>
          </a:xfrm>
          <a:prstGeom prst="rect">
            <a:avLst/>
          </a:prstGeom>
        </p:spPr>
        <p:txBody>
          <a:bodyPr wrap="square">
            <a:spAutoFit/>
          </a:bodyPr>
          <a:lstStyle/>
          <a:p>
            <a:pPr algn="just">
              <a:lnSpc>
                <a:spcPts val="1300"/>
              </a:lnSpc>
              <a:defRPr/>
            </a:pPr>
            <a:r>
              <a:rPr lang="ru-RU" sz="1600" dirty="0" err="1" smtClean="0">
                <a:solidFill>
                  <a:srgbClr val="424242"/>
                </a:solidFill>
                <a:latin typeface="Cera CY" panose="00000500000000000000" pitchFamily="2" charset="-52"/>
                <a:cs typeface="Tahoma" panose="020B0604030504040204" pitchFamily="34" charset="0"/>
              </a:rPr>
              <a:t>Кошо</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smtClean="0">
                <a:solidFill>
                  <a:srgbClr val="424242"/>
                </a:solidFill>
                <a:latin typeface="Cera CY" panose="00000500000000000000" pitchFamily="2" charset="-52"/>
                <a:cs typeface="Tahoma" panose="020B0604030504040204" pitchFamily="34" charset="0"/>
              </a:rPr>
              <a:t>аткаруучулар</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менен</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эсептешүүлөрдүн</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аякташын</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кошо</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алганда</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сатып</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алуу</a:t>
            </a:r>
            <a:r>
              <a:rPr lang="ru-RU" sz="1600" dirty="0">
                <a:solidFill>
                  <a:srgbClr val="424242"/>
                </a:solidFill>
                <a:latin typeface="Cera CY" panose="00000500000000000000" pitchFamily="2" charset="-52"/>
                <a:cs typeface="Tahoma" panose="020B0604030504040204" pitchFamily="34" charset="0"/>
              </a:rPr>
              <a:t> </a:t>
            </a:r>
            <a:r>
              <a:rPr lang="ru-RU" sz="1600" dirty="0" err="1" smtClean="0">
                <a:solidFill>
                  <a:srgbClr val="424242"/>
                </a:solidFill>
                <a:latin typeface="Cera CY" panose="00000500000000000000" pitchFamily="2" charset="-52"/>
                <a:cs typeface="Tahoma" panose="020B0604030504040204" pitchFamily="34" charset="0"/>
              </a:rPr>
              <a:t>тууралуу</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smtClean="0">
                <a:solidFill>
                  <a:srgbClr val="424242"/>
                </a:solidFill>
                <a:latin typeface="Cera CY" panose="00000500000000000000" pitchFamily="2" charset="-52"/>
                <a:cs typeface="Tahoma" panose="020B0604030504040204" pitchFamily="34" charset="0"/>
              </a:rPr>
              <a:t>контрактты</a:t>
            </a:r>
            <a:r>
              <a:rPr lang="ru-RU" sz="1600" dirty="0" smtClean="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аткарылышын</a:t>
            </a:r>
            <a:r>
              <a:rPr lang="ru-RU" sz="1600" dirty="0">
                <a:solidFill>
                  <a:srgbClr val="424242"/>
                </a:solidFill>
                <a:latin typeface="Cera CY" panose="00000500000000000000" pitchFamily="2" charset="-52"/>
                <a:cs typeface="Tahoma" panose="020B0604030504040204" pitchFamily="34" charset="0"/>
              </a:rPr>
              <a:t> </a:t>
            </a:r>
            <a:r>
              <a:rPr lang="ru-RU" sz="1600" dirty="0" err="1">
                <a:solidFill>
                  <a:srgbClr val="424242"/>
                </a:solidFill>
                <a:latin typeface="Cera CY" panose="00000500000000000000" pitchFamily="2" charset="-52"/>
                <a:cs typeface="Tahoma" panose="020B0604030504040204" pitchFamily="34" charset="0"/>
              </a:rPr>
              <a:t>ырастайт</a:t>
            </a:r>
            <a:endParaRPr kumimoji="0" lang="ru-RU" sz="1600" i="0" u="none" strike="noStrike" kern="1200" cap="none" spc="0" normalizeH="0" baseline="0" noProof="0" dirty="0">
              <a:ln>
                <a:noFill/>
              </a:ln>
              <a:solidFill>
                <a:srgbClr val="424242"/>
              </a:solidFill>
              <a:effectLst/>
              <a:uLnTx/>
              <a:uFillTx/>
              <a:latin typeface="Cera CY" panose="00000500000000000000" pitchFamily="2" charset="-52"/>
              <a:cs typeface="Tahoma" panose="020B0604030504040204" pitchFamily="34" charset="0"/>
            </a:endParaRPr>
          </a:p>
        </p:txBody>
      </p:sp>
      <p:sp>
        <p:nvSpPr>
          <p:cNvPr id="50" name="Овал 49">
            <a:extLst>
              <a:ext uri="{FF2B5EF4-FFF2-40B4-BE49-F238E27FC236}">
                <a16:creationId xmlns:a16="http://schemas.microsoft.com/office/drawing/2014/main" xmlns="" id="{080EF5EB-E7F9-4ADD-B900-6A6EAAAE525C}"/>
              </a:ext>
            </a:extLst>
          </p:cNvPr>
          <p:cNvSpPr/>
          <p:nvPr/>
        </p:nvSpPr>
        <p:spPr>
          <a:xfrm>
            <a:off x="609228" y="5486600"/>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Cera CY"/>
                <a:ea typeface="+mn-ea"/>
                <a:cs typeface="+mn-cs"/>
              </a:rPr>
              <a:t>2</a:t>
            </a:r>
          </a:p>
        </p:txBody>
      </p:sp>
      <p:sp>
        <p:nvSpPr>
          <p:cNvPr id="4" name="Прямоугольник 3"/>
          <p:cNvSpPr/>
          <p:nvPr/>
        </p:nvSpPr>
        <p:spPr>
          <a:xfrm>
            <a:off x="6435081" y="3130029"/>
            <a:ext cx="5122518" cy="2067233"/>
          </a:xfrm>
          <a:prstGeom prst="rect">
            <a:avLst/>
          </a:prstGeom>
        </p:spPr>
        <p:txBody>
          <a:bodyPr wrap="square">
            <a:spAutoFit/>
          </a:bodyPr>
          <a:lstStyle/>
          <a:p>
            <a:pPr algn="just">
              <a:lnSpc>
                <a:spcPts val="1400"/>
              </a:lnSpc>
            </a:pPr>
            <a:r>
              <a:rPr lang="ru-RU" sz="1400" dirty="0" err="1">
                <a:latin typeface="Times New Roman" panose="02020603050405020304" pitchFamily="18" charset="0"/>
                <a:cs typeface="Times New Roman" panose="02020603050405020304" pitchFamily="18" charset="0"/>
              </a:rPr>
              <a:t>Ыйгарым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укуктуу</a:t>
            </a:r>
            <a:r>
              <a:rPr lang="ru-RU" sz="1400" dirty="0">
                <a:latin typeface="Times New Roman" panose="02020603050405020304" pitchFamily="18" charset="0"/>
                <a:cs typeface="Times New Roman" panose="02020603050405020304" pitchFamily="18" charset="0"/>
              </a:rPr>
              <a:t> банк </a:t>
            </a:r>
            <a:r>
              <a:rPr lang="ru-RU" sz="1400" dirty="0" err="1" smtClean="0">
                <a:latin typeface="Times New Roman" panose="02020603050405020304" pitchFamily="18" charset="0"/>
                <a:cs typeface="Times New Roman" panose="02020603050405020304" pitchFamily="18" charset="0"/>
              </a:rPr>
              <a:t>ниети</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жөнүндө</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декларацияны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a:t>
            </a:r>
            <a:r>
              <a:rPr lang="ru-RU" sz="1400" dirty="0" err="1" smtClean="0">
                <a:latin typeface="Times New Roman" panose="02020603050405020304" pitchFamily="18" charset="0"/>
                <a:cs typeface="Times New Roman" panose="02020603050405020304" pitchFamily="18" charset="0"/>
              </a:rPr>
              <a:t>үүчү</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бир</a:t>
            </a:r>
            <a:r>
              <a:rPr lang="ru-RU" sz="1400" dirty="0">
                <a:latin typeface="Times New Roman" panose="02020603050405020304" pitchFamily="18" charset="0"/>
                <a:cs typeface="Times New Roman" panose="02020603050405020304" pitchFamily="18" charset="0"/>
              </a:rPr>
              <a:t> эле </a:t>
            </a:r>
            <a:r>
              <a:rPr lang="ru-RU" sz="1400" dirty="0" err="1">
                <a:latin typeface="Times New Roman" panose="02020603050405020304" pitchFamily="18" charset="0"/>
                <a:cs typeface="Times New Roman" panose="02020603050405020304" pitchFamily="18" charset="0"/>
              </a:rPr>
              <a:t>учурда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төмөнкү</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шарттарды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аткарган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учурда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гана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аткарат</a:t>
            </a:r>
            <a:r>
              <a:rPr lang="ru-RU" sz="1400" dirty="0" smtClean="0">
                <a:latin typeface="Times New Roman" panose="02020603050405020304" pitchFamily="18" charset="0"/>
                <a:cs typeface="Times New Roman" panose="02020603050405020304" pitchFamily="18" charset="0"/>
              </a:rPr>
              <a:t>:</a:t>
            </a:r>
          </a:p>
          <a:p>
            <a:pPr algn="just">
              <a:lnSpc>
                <a:spcPts val="1400"/>
              </a:lnSpc>
            </a:pPr>
            <a:r>
              <a:rPr lang="ru-RU" sz="1400" dirty="0" smtClean="0">
                <a:latin typeface="Times New Roman" panose="02020603050405020304" pitchFamily="18" charset="0"/>
                <a:cs typeface="Times New Roman" panose="02020603050405020304" pitchFamily="18" charset="0"/>
              </a:rPr>
              <a:t>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ыйгарым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укуктуу</a:t>
            </a:r>
            <a:r>
              <a:rPr lang="ru-RU" sz="1400" dirty="0">
                <a:latin typeface="Times New Roman" panose="02020603050405020304" pitchFamily="18" charset="0"/>
                <a:cs typeface="Times New Roman" panose="02020603050405020304" pitchFamily="18" charset="0"/>
              </a:rPr>
              <a:t> банк </a:t>
            </a:r>
            <a:r>
              <a:rPr lang="ru-RU" sz="1400" dirty="0" err="1">
                <a:latin typeface="Times New Roman" panose="02020603050405020304" pitchFamily="18" charset="0"/>
                <a:cs typeface="Times New Roman" panose="02020603050405020304" pitchFamily="18" charset="0"/>
              </a:rPr>
              <a:t>сатып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алуучу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уюмдан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эсептешүүлөрдүн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аяктагандыгы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жөнүндө</a:t>
            </a:r>
            <a:r>
              <a:rPr lang="ru-RU" sz="1400"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билдирүү</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алса</a:t>
            </a:r>
            <a:r>
              <a:rPr lang="ru-RU" sz="1400" dirty="0" smtClean="0">
                <a:latin typeface="Times New Roman" panose="02020603050405020304" pitchFamily="18" charset="0"/>
                <a:cs typeface="Times New Roman" panose="02020603050405020304" pitchFamily="18" charset="0"/>
              </a:rPr>
              <a:t>;</a:t>
            </a:r>
          </a:p>
          <a:p>
            <a:pPr algn="just">
              <a:lnSpc>
                <a:spcPts val="1400"/>
              </a:lnSpc>
            </a:pPr>
            <a:r>
              <a:rPr lang="ru-RU" sz="1400" dirty="0" smtClean="0">
                <a:latin typeface="Times New Roman" panose="02020603050405020304" pitchFamily="18" charset="0"/>
                <a:cs typeface="Times New Roman" panose="02020603050405020304" pitchFamily="18" charset="0"/>
              </a:rPr>
              <a:t>б</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a:t>
            </a:r>
            <a:r>
              <a:rPr lang="ru-RU" sz="1400" dirty="0" err="1" smtClean="0">
                <a:latin typeface="Times New Roman" panose="02020603050405020304" pitchFamily="18" charset="0"/>
                <a:cs typeface="Times New Roman" panose="02020603050405020304" pitchFamily="18" charset="0"/>
              </a:rPr>
              <a:t>рүүчү</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сатып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келишимин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аткаруу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максатында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өзү</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тарабынан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тартылган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субподрядчылар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бардык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эсептешүүлөрдү</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тиешелүү</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кошумча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документтер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тиркелген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учурда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аткарса</a:t>
            </a:r>
            <a:r>
              <a:rPr lang="ru-RU" sz="1400" dirty="0" smtClean="0">
                <a:latin typeface="Times New Roman" panose="02020603050405020304" pitchFamily="18" charset="0"/>
                <a:cs typeface="Times New Roman" panose="02020603050405020304" pitchFamily="18" charset="0"/>
              </a:rPr>
              <a:t>;</a:t>
            </a:r>
          </a:p>
          <a:p>
            <a:pPr algn="just">
              <a:lnSpc>
                <a:spcPts val="1400"/>
              </a:lnSpc>
            </a:pPr>
            <a:r>
              <a:rPr lang="ru-RU" sz="1400" dirty="0" smtClean="0">
                <a:latin typeface="Times New Roman" panose="02020603050405020304" pitchFamily="18" charset="0"/>
                <a:cs typeface="Times New Roman" panose="02020603050405020304" pitchFamily="18" charset="0"/>
              </a:rPr>
              <a:t>в</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a:t>
            </a:r>
            <a:r>
              <a:rPr lang="ru-RU" sz="1400" dirty="0" err="1" smtClean="0">
                <a:latin typeface="Times New Roman" panose="02020603050405020304" pitchFamily="18" charset="0"/>
                <a:cs typeface="Times New Roman" panose="02020603050405020304" pitchFamily="18" charset="0"/>
              </a:rPr>
              <a:t>рүүчү</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сатып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келишими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боюнча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бардык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милдеттенмелерди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аткарса</a:t>
            </a:r>
            <a:r>
              <a:rPr lang="ru-RU" sz="1400"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609228" y="6206205"/>
            <a:ext cx="10349058" cy="813043"/>
          </a:xfrm>
          <a:prstGeom prst="rect">
            <a:avLst/>
          </a:prstGeom>
        </p:spPr>
        <p:txBody>
          <a:bodyPr wrap="square">
            <a:spAutoFit/>
          </a:bodyPr>
          <a:lstStyle/>
          <a:p>
            <a:r>
              <a:rPr lang="ru-RU" sz="1200" dirty="0" smtClean="0">
                <a:solidFill>
                  <a:srgbClr val="828282"/>
                </a:solidFill>
                <a:latin typeface="Cera CY" panose="00000500000000000000" pitchFamily="2" charset="-52"/>
              </a:rPr>
              <a:t>*</a:t>
            </a:r>
            <a:r>
              <a:rPr lang="ru-RU" sz="1200" dirty="0" err="1"/>
              <a:t>Сатып</a:t>
            </a:r>
            <a:r>
              <a:rPr lang="ru-RU" sz="1200" dirty="0"/>
              <a:t> </a:t>
            </a:r>
            <a:r>
              <a:rPr lang="ru-RU" sz="1200" dirty="0" err="1"/>
              <a:t>алуу</a:t>
            </a:r>
            <a:r>
              <a:rPr lang="ru-RU" sz="1200" dirty="0"/>
              <a:t> </a:t>
            </a:r>
            <a:r>
              <a:rPr lang="ru-RU" sz="1200" dirty="0" err="1"/>
              <a:t>тууралуу</a:t>
            </a:r>
            <a:r>
              <a:rPr lang="ru-RU" sz="1200" dirty="0"/>
              <a:t> контракты </a:t>
            </a:r>
            <a:r>
              <a:rPr lang="ru-RU" sz="1200" dirty="0" err="1"/>
              <a:t>толук</a:t>
            </a:r>
            <a:r>
              <a:rPr lang="ru-RU" sz="1200" dirty="0"/>
              <a:t> </a:t>
            </a:r>
            <a:r>
              <a:rPr lang="ru-RU" sz="1200" dirty="0" err="1"/>
              <a:t>аткаруу</a:t>
            </a:r>
            <a:r>
              <a:rPr lang="ru-RU" sz="1200" dirty="0"/>
              <a:t> </a:t>
            </a:r>
            <a:r>
              <a:rPr lang="ru-RU" sz="1200" dirty="0" err="1"/>
              <a:t>дегенибиз</a:t>
            </a:r>
            <a:r>
              <a:rPr lang="ru-RU" sz="1200" dirty="0"/>
              <a:t> </a:t>
            </a:r>
            <a:r>
              <a:rPr lang="ru-RU" sz="1200" dirty="0" err="1"/>
              <a:t>коштоочу</a:t>
            </a:r>
            <a:r>
              <a:rPr lang="ru-RU" sz="1200" dirty="0"/>
              <a:t> контракт </a:t>
            </a:r>
            <a:r>
              <a:rPr lang="ru-RU" sz="1200" dirty="0" err="1"/>
              <a:t>боюнча</a:t>
            </a:r>
            <a:r>
              <a:rPr lang="ru-RU" sz="1200" dirty="0"/>
              <a:t> </a:t>
            </a:r>
            <a:r>
              <a:rPr lang="ru-RU" sz="1200" dirty="0" err="1"/>
              <a:t>бардык</a:t>
            </a:r>
            <a:r>
              <a:rPr lang="ru-RU" sz="1200" dirty="0"/>
              <a:t> </a:t>
            </a:r>
            <a:r>
              <a:rPr lang="ru-RU" sz="1200" dirty="0" err="1"/>
              <a:t>милдеттенмелерди</a:t>
            </a:r>
            <a:r>
              <a:rPr lang="ru-RU" sz="1200" dirty="0"/>
              <a:t> </a:t>
            </a:r>
            <a:r>
              <a:rPr lang="ru-RU" sz="1200" dirty="0" err="1"/>
              <a:t>аткарууну</a:t>
            </a:r>
            <a:r>
              <a:rPr lang="ru-RU" sz="1200" dirty="0"/>
              <a:t>, </a:t>
            </a:r>
            <a:r>
              <a:rPr lang="ru-RU" sz="1200" dirty="0" err="1"/>
              <a:t>беррүүчү</a:t>
            </a:r>
            <a:r>
              <a:rPr lang="ru-RU" sz="1200" dirty="0"/>
              <a:t> </a:t>
            </a:r>
            <a:r>
              <a:rPr lang="ru-RU" sz="1200" dirty="0" err="1"/>
              <a:t>жана</a:t>
            </a:r>
            <a:r>
              <a:rPr lang="ru-RU" sz="1200" dirty="0"/>
              <a:t> </a:t>
            </a:r>
            <a:r>
              <a:rPr lang="ky-KG" sz="1200" dirty="0"/>
              <a:t>кошо аткаруучулар</a:t>
            </a:r>
            <a:r>
              <a:rPr lang="ru-RU" sz="1200" dirty="0"/>
              <a:t> </a:t>
            </a:r>
            <a:r>
              <a:rPr lang="ru-RU" sz="1200" dirty="0" err="1"/>
              <a:t>менен</a:t>
            </a:r>
            <a:r>
              <a:rPr lang="ru-RU" sz="1200" dirty="0"/>
              <a:t> </a:t>
            </a:r>
            <a:r>
              <a:rPr lang="ru-RU" sz="1200" dirty="0" err="1"/>
              <a:t>бардык</a:t>
            </a:r>
            <a:r>
              <a:rPr lang="ru-RU" sz="1200" dirty="0"/>
              <a:t> </a:t>
            </a:r>
            <a:r>
              <a:rPr lang="ru-RU" sz="1200" dirty="0" err="1"/>
              <a:t>эсептешүүлөрдү</a:t>
            </a:r>
            <a:r>
              <a:rPr lang="ru-RU" sz="1200" dirty="0"/>
              <a:t>, </a:t>
            </a:r>
            <a:r>
              <a:rPr lang="ru-RU" sz="1200" dirty="0" err="1"/>
              <a:t>анын</a:t>
            </a:r>
            <a:r>
              <a:rPr lang="ru-RU" sz="1200" dirty="0"/>
              <a:t> </a:t>
            </a:r>
            <a:r>
              <a:rPr lang="ru-RU" sz="1200" dirty="0" err="1"/>
              <a:t>ичинде</a:t>
            </a:r>
            <a:r>
              <a:rPr lang="ky-KG" sz="1200" dirty="0"/>
              <a:t>,</a:t>
            </a:r>
            <a:r>
              <a:rPr lang="ru-RU" sz="1200" dirty="0"/>
              <a:t> </a:t>
            </a:r>
            <a:r>
              <a:rPr lang="ru-RU" sz="1200" dirty="0" err="1"/>
              <a:t>берүүчү</a:t>
            </a:r>
            <a:r>
              <a:rPr lang="ru-RU" sz="1200" dirty="0"/>
              <a:t> </a:t>
            </a:r>
            <a:r>
              <a:rPr lang="ru-RU" sz="1200" dirty="0" err="1"/>
              <a:t>тарабынан</a:t>
            </a:r>
            <a:r>
              <a:rPr lang="ru-RU" sz="1200" dirty="0"/>
              <a:t> </a:t>
            </a:r>
            <a:r>
              <a:rPr lang="ru-RU" sz="1200" dirty="0" err="1"/>
              <a:t>акыркы</a:t>
            </a:r>
            <a:r>
              <a:rPr lang="ru-RU" sz="1200" dirty="0"/>
              <a:t> </a:t>
            </a:r>
            <a:r>
              <a:rPr lang="ru-RU" sz="1200" dirty="0" err="1"/>
              <a:t>аткарууч</a:t>
            </a:r>
            <a:r>
              <a:rPr lang="ky-KG" sz="1200" dirty="0"/>
              <a:t>ү</a:t>
            </a:r>
            <a:r>
              <a:rPr lang="ru-RU" sz="1200" dirty="0" err="1"/>
              <a:t>ларга</a:t>
            </a:r>
            <a:r>
              <a:rPr lang="ru-RU" sz="1200" dirty="0"/>
              <a:t> </a:t>
            </a:r>
            <a:r>
              <a:rPr lang="ru-RU" sz="1200" dirty="0" err="1"/>
              <a:t>каражаттарды</a:t>
            </a:r>
            <a:r>
              <a:rPr lang="ru-RU" sz="1200" dirty="0"/>
              <a:t> </a:t>
            </a:r>
            <a:r>
              <a:rPr lang="ru-RU" sz="1200" dirty="0" err="1"/>
              <a:t>которууну</a:t>
            </a:r>
            <a:r>
              <a:rPr lang="ru-RU" sz="1200" dirty="0"/>
              <a:t> </a:t>
            </a:r>
            <a:r>
              <a:rPr lang="ru-RU" sz="1200" dirty="0" err="1"/>
              <a:t>аяктоону</a:t>
            </a:r>
            <a:r>
              <a:rPr lang="ru-RU" sz="1200" dirty="0"/>
              <a:t> </a:t>
            </a:r>
            <a:r>
              <a:rPr lang="ru-RU" sz="1200" dirty="0" err="1"/>
              <a:t>билдирет</a:t>
            </a:r>
            <a:r>
              <a:rPr lang="ru-RU" sz="1200" dirty="0"/>
              <a:t>.</a:t>
            </a:r>
          </a:p>
          <a:p>
            <a:r>
              <a:rPr lang="ru-RU" sz="1200" dirty="0"/>
              <a:t> </a:t>
            </a:r>
          </a:p>
          <a:p>
            <a:pPr algn="just">
              <a:lnSpc>
                <a:spcPts val="1300"/>
              </a:lnSpc>
            </a:pPr>
            <a:r>
              <a:rPr lang="ru-RU" sz="1200" dirty="0" smtClean="0">
                <a:solidFill>
                  <a:srgbClr val="828282"/>
                </a:solidFill>
                <a:latin typeface="Cera CY" panose="00000500000000000000" pitchFamily="2" charset="-52"/>
              </a:rPr>
              <a:t>ей</a:t>
            </a:r>
            <a:r>
              <a:rPr lang="ru-RU" sz="1200" dirty="0" smtClean="0">
                <a:solidFill>
                  <a:srgbClr val="828282"/>
                </a:solidFill>
                <a:latin typeface="Cera CY" panose="00000500000000000000" pitchFamily="2" charset="-52"/>
              </a:rPr>
              <a:t>. </a:t>
            </a:r>
            <a:endParaRPr lang="ru-RU" sz="1200" dirty="0">
              <a:solidFill>
                <a:srgbClr val="828282"/>
              </a:solidFill>
              <a:latin typeface="Cera CY" panose="00000500000000000000" pitchFamily="2" charset="-52"/>
            </a:endParaRPr>
          </a:p>
        </p:txBody>
      </p:sp>
      <p:pic>
        <p:nvPicPr>
          <p:cNvPr id="34" name="Рисунок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7420" y="1502349"/>
            <a:ext cx="421034" cy="418938"/>
          </a:xfrm>
          <a:prstGeom prst="rect">
            <a:avLst/>
          </a:prstGeom>
        </p:spPr>
      </p:pic>
    </p:spTree>
    <p:extLst>
      <p:ext uri="{BB962C8B-B14F-4D97-AF65-F5344CB8AC3E}">
        <p14:creationId xmlns:p14="http://schemas.microsoft.com/office/powerpoint/2010/main" val="63991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9" name="Слайд think-cell" r:id="rId4" imgW="353" imgH="318" progId="TCLayout.ActiveDocument.1">
                  <p:embed/>
                </p:oleObj>
              </mc:Choice>
              <mc:Fallback>
                <p:oleObj name="Слайд think-cell" r:id="rId4" imgW="353" imgH="31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Рисунок 17"/>
          <p:cNvPicPr>
            <a:picLocks noChangeAspect="1"/>
          </p:cNvPicPr>
          <p:nvPr/>
        </p:nvPicPr>
        <p:blipFill rotWithShape="1">
          <a:blip r:embed="rId6" cstate="print">
            <a:extLst>
              <a:ext uri="{28A0092B-C50C-407E-A947-70E740481C1C}">
                <a14:useLocalDpi xmlns:a14="http://schemas.microsoft.com/office/drawing/2010/main" val="0"/>
              </a:ext>
            </a:extLst>
          </a:blip>
          <a:srcRect l="3799" t="18200" r="5600" b="19851"/>
          <a:stretch/>
        </p:blipFill>
        <p:spPr>
          <a:xfrm>
            <a:off x="822899" y="1763753"/>
            <a:ext cx="1276350" cy="872736"/>
          </a:xfrm>
          <a:prstGeom prst="rect">
            <a:avLst/>
          </a:prstGeom>
        </p:spPr>
      </p:pic>
      <p:pic>
        <p:nvPicPr>
          <p:cNvPr id="19" name="Рисунок 18"/>
          <p:cNvPicPr>
            <a:picLocks noChangeAspect="1"/>
          </p:cNvPicPr>
          <p:nvPr/>
        </p:nvPicPr>
        <p:blipFill rotWithShape="1">
          <a:blip r:embed="rId7" cstate="print">
            <a:extLst>
              <a:ext uri="{28A0092B-C50C-407E-A947-70E740481C1C}">
                <a14:useLocalDpi xmlns:a14="http://schemas.microsoft.com/office/drawing/2010/main" val="0"/>
              </a:ext>
            </a:extLst>
          </a:blip>
          <a:srcRect l="1" t="9066" r="-1718" b="7831"/>
          <a:stretch/>
        </p:blipFill>
        <p:spPr>
          <a:xfrm>
            <a:off x="738034" y="2875707"/>
            <a:ext cx="1650287" cy="1010309"/>
          </a:xfrm>
          <a:prstGeom prst="rect">
            <a:avLst/>
          </a:prstGeom>
        </p:spPr>
      </p:pic>
      <p:sp>
        <p:nvSpPr>
          <p:cNvPr id="14" name="Заголовок 1"/>
          <p:cNvSpPr txBox="1">
            <a:spLocks/>
          </p:cNvSpPr>
          <p:nvPr/>
        </p:nvSpPr>
        <p:spPr>
          <a:xfrm>
            <a:off x="655253" y="377824"/>
            <a:ext cx="10669038" cy="27135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2296" kern="1200" baseline="0">
                <a:solidFill>
                  <a:schemeClr val="tx1"/>
                </a:solidFill>
                <a:latin typeface="Stem Medium" panose="020B0603020203020204" pitchFamily="34" charset="-52"/>
                <a:ea typeface="Stem Medium" panose="020B0603020203020204" pitchFamily="34" charset="-52"/>
                <a:cs typeface="+mj-cs"/>
              </a:defRPr>
            </a:lvl1pPr>
          </a:lstStyle>
          <a:p>
            <a:r>
              <a:rPr lang="ru-RU" sz="1959" b="1" dirty="0">
                <a:solidFill>
                  <a:srgbClr val="006AB4"/>
                </a:solidFill>
                <a:latin typeface="Cera CY" panose="00000500000000000000" pitchFamily="2" charset="-52"/>
              </a:rPr>
              <a:t>КАК СВЯЗАТЬСЯ С СОТРУДНИКАМИ УПОЛНОМОЧЕННЫХ БАНКОВ?</a:t>
            </a:r>
          </a:p>
        </p:txBody>
      </p:sp>
      <p:sp>
        <p:nvSpPr>
          <p:cNvPr id="2" name="Прямоугольник 1"/>
          <p:cNvSpPr/>
          <p:nvPr/>
        </p:nvSpPr>
        <p:spPr>
          <a:xfrm>
            <a:off x="3077255" y="4547696"/>
            <a:ext cx="3592650" cy="369332"/>
          </a:xfrm>
          <a:prstGeom prst="rect">
            <a:avLst/>
          </a:prstGeom>
        </p:spPr>
        <p:txBody>
          <a:bodyPr wrap="none">
            <a:spAutoFit/>
          </a:bodyPr>
          <a:lstStyle/>
          <a:p>
            <a:pPr lvl="0" algn="just">
              <a:defRPr/>
            </a:pPr>
            <a:r>
              <a:rPr lang="ru-RU" dirty="0">
                <a:latin typeface="Cera CY" panose="00000500000000000000" pitchFamily="2" charset="-52"/>
              </a:rPr>
              <a:t>Кылычбеков Эмиль </a:t>
            </a:r>
            <a:r>
              <a:rPr lang="ru-RU" dirty="0" smtClean="0">
                <a:latin typeface="Cera CY" panose="00000500000000000000" pitchFamily="2" charset="-52"/>
              </a:rPr>
              <a:t>Мекенович</a:t>
            </a:r>
            <a:endParaRPr lang="ru-RU" dirty="0">
              <a:latin typeface="Cera CY" panose="00000500000000000000" pitchFamily="2" charset="-52"/>
            </a:endParaRPr>
          </a:p>
        </p:txBody>
      </p:sp>
      <p:sp>
        <p:nvSpPr>
          <p:cNvPr id="4" name="Прямоугольник 3"/>
          <p:cNvSpPr/>
          <p:nvPr/>
        </p:nvSpPr>
        <p:spPr>
          <a:xfrm>
            <a:off x="7543906" y="4555311"/>
            <a:ext cx="2632452" cy="646331"/>
          </a:xfrm>
          <a:prstGeom prst="rect">
            <a:avLst/>
          </a:prstGeom>
        </p:spPr>
        <p:txBody>
          <a:bodyPr wrap="none">
            <a:spAutoFit/>
          </a:bodyPr>
          <a:lstStyle/>
          <a:p>
            <a:pPr lvl="0" algn="just">
              <a:defRPr/>
            </a:pPr>
            <a:r>
              <a:rPr lang="en-US" dirty="0" smtClean="0">
                <a:latin typeface="Cera CY" panose="00000500000000000000" pitchFamily="2" charset="-52"/>
                <a:hlinkClick r:id="rId8"/>
              </a:rPr>
              <a:t>e.kylychbekov@rsk.kg</a:t>
            </a:r>
            <a:r>
              <a:rPr lang="ru-RU" dirty="0" smtClean="0">
                <a:latin typeface="Cera CY" panose="00000500000000000000" pitchFamily="2" charset="-52"/>
              </a:rPr>
              <a:t> </a:t>
            </a:r>
          </a:p>
          <a:p>
            <a:pPr lvl="0" algn="just">
              <a:defRPr/>
            </a:pPr>
            <a:r>
              <a:rPr lang="ru-RU" dirty="0">
                <a:latin typeface="Cera CY" panose="00000500000000000000" pitchFamily="2" charset="-52"/>
              </a:rPr>
              <a:t>+</a:t>
            </a:r>
            <a:r>
              <a:rPr lang="ru-RU" dirty="0" smtClean="0">
                <a:latin typeface="Cera CY" panose="00000500000000000000" pitchFamily="2" charset="-52"/>
              </a:rPr>
              <a:t>996 (312) 58 61 06</a:t>
            </a:r>
            <a:endParaRPr lang="ru-RU" dirty="0">
              <a:latin typeface="Cera CY" panose="00000500000000000000" pitchFamily="2" charset="-52"/>
            </a:endParaRPr>
          </a:p>
        </p:txBody>
      </p:sp>
      <p:sp>
        <p:nvSpPr>
          <p:cNvPr id="5" name="Прямоугольник 4"/>
          <p:cNvSpPr/>
          <p:nvPr/>
        </p:nvSpPr>
        <p:spPr>
          <a:xfrm>
            <a:off x="2867264" y="3211377"/>
            <a:ext cx="4596130" cy="369332"/>
          </a:xfrm>
          <a:prstGeom prst="rect">
            <a:avLst/>
          </a:prstGeom>
        </p:spPr>
        <p:txBody>
          <a:bodyPr wrap="none">
            <a:spAutoFit/>
          </a:bodyPr>
          <a:lstStyle/>
          <a:p>
            <a:pPr algn="just"/>
            <a:r>
              <a:rPr lang="ru-RU" dirty="0">
                <a:latin typeface="Cera CY" panose="00000500000000000000" pitchFamily="2" charset="-52"/>
              </a:rPr>
              <a:t>Кудайбергенова </a:t>
            </a:r>
            <a:r>
              <a:rPr lang="ru-RU" dirty="0" smtClean="0">
                <a:latin typeface="Cera CY" panose="00000500000000000000" pitchFamily="2" charset="-52"/>
              </a:rPr>
              <a:t>Айдай </a:t>
            </a:r>
            <a:r>
              <a:rPr lang="ru-RU" dirty="0" err="1" smtClean="0">
                <a:latin typeface="Cera CY" panose="00000500000000000000" pitchFamily="2" charset="-52"/>
              </a:rPr>
              <a:t>Жыргалбековна</a:t>
            </a:r>
            <a:endParaRPr lang="ru-RU" dirty="0">
              <a:latin typeface="Cera CY" panose="00000500000000000000" pitchFamily="2" charset="-52"/>
            </a:endParaRPr>
          </a:p>
        </p:txBody>
      </p:sp>
      <p:sp>
        <p:nvSpPr>
          <p:cNvPr id="7" name="Прямоугольник 6"/>
          <p:cNvSpPr/>
          <p:nvPr/>
        </p:nvSpPr>
        <p:spPr>
          <a:xfrm>
            <a:off x="7524727" y="3204630"/>
            <a:ext cx="4043094" cy="646331"/>
          </a:xfrm>
          <a:prstGeom prst="rect">
            <a:avLst/>
          </a:prstGeom>
        </p:spPr>
        <p:txBody>
          <a:bodyPr wrap="none">
            <a:spAutoFit/>
          </a:bodyPr>
          <a:lstStyle/>
          <a:p>
            <a:r>
              <a:rPr lang="en-US" dirty="0" smtClean="0">
                <a:latin typeface="Cera CY" panose="00000500000000000000" pitchFamily="2" charset="-52"/>
                <a:hlinkClick r:id="rId9"/>
              </a:rPr>
              <a:t>akudaibergenova@keremetbank.kg</a:t>
            </a:r>
            <a:r>
              <a:rPr lang="ru-RU" dirty="0" smtClean="0">
                <a:latin typeface="Cera CY" panose="00000500000000000000" pitchFamily="2" charset="-52"/>
              </a:rPr>
              <a:t> </a:t>
            </a:r>
          </a:p>
          <a:p>
            <a:r>
              <a:rPr lang="ru-RU" dirty="0" smtClean="0">
                <a:latin typeface="Cera CY" panose="00000500000000000000" pitchFamily="2" charset="-52"/>
              </a:rPr>
              <a:t>+996 (312) </a:t>
            </a:r>
            <a:r>
              <a:rPr lang="ru-RU" dirty="0">
                <a:latin typeface="Cera CY" panose="00000500000000000000" pitchFamily="2" charset="-52"/>
              </a:rPr>
              <a:t>55 44 </a:t>
            </a:r>
            <a:r>
              <a:rPr lang="ru-RU" dirty="0" smtClean="0">
                <a:latin typeface="Cera CY" panose="00000500000000000000" pitchFamily="2" charset="-52"/>
              </a:rPr>
              <a:t>44 </a:t>
            </a:r>
            <a:r>
              <a:rPr lang="ru-RU" dirty="0">
                <a:latin typeface="Cera CY" panose="00000500000000000000" pitchFamily="2" charset="-52"/>
              </a:rPr>
              <a:t>(доб. </a:t>
            </a:r>
            <a:r>
              <a:rPr lang="ru-RU" dirty="0" smtClean="0">
                <a:latin typeface="Cera CY" panose="00000500000000000000" pitchFamily="2" charset="-52"/>
              </a:rPr>
              <a:t>5151)</a:t>
            </a:r>
            <a:endParaRPr lang="ru-RU" dirty="0">
              <a:latin typeface="Cera CY" panose="00000500000000000000" pitchFamily="2" charset="-52"/>
            </a:endParaRPr>
          </a:p>
        </p:txBody>
      </p:sp>
      <p:sp>
        <p:nvSpPr>
          <p:cNvPr id="9" name="Прямоугольник 8"/>
          <p:cNvSpPr/>
          <p:nvPr/>
        </p:nvSpPr>
        <p:spPr>
          <a:xfrm>
            <a:off x="3077255" y="1923587"/>
            <a:ext cx="3674404" cy="369332"/>
          </a:xfrm>
          <a:prstGeom prst="rect">
            <a:avLst/>
          </a:prstGeom>
        </p:spPr>
        <p:txBody>
          <a:bodyPr wrap="none">
            <a:spAutoFit/>
          </a:bodyPr>
          <a:lstStyle/>
          <a:p>
            <a:r>
              <a:rPr lang="ru-RU" dirty="0">
                <a:latin typeface="Cera CY" panose="00000500000000000000" pitchFamily="2" charset="-52"/>
              </a:rPr>
              <a:t>Кадырова Асель Жоомартовна </a:t>
            </a:r>
          </a:p>
        </p:txBody>
      </p:sp>
      <p:sp>
        <p:nvSpPr>
          <p:cNvPr id="10" name="Прямоугольник 9"/>
          <p:cNvSpPr/>
          <p:nvPr/>
        </p:nvSpPr>
        <p:spPr>
          <a:xfrm>
            <a:off x="7549512" y="1931021"/>
            <a:ext cx="2581156" cy="646331"/>
          </a:xfrm>
          <a:prstGeom prst="rect">
            <a:avLst/>
          </a:prstGeom>
        </p:spPr>
        <p:txBody>
          <a:bodyPr wrap="none">
            <a:spAutoFit/>
          </a:bodyPr>
          <a:lstStyle/>
          <a:p>
            <a:pPr algn="just"/>
            <a:r>
              <a:rPr lang="en-US" dirty="0" smtClean="0">
                <a:latin typeface="Cera CY" panose="00000500000000000000" pitchFamily="2" charset="-52"/>
                <a:hlinkClick r:id="rId10"/>
              </a:rPr>
              <a:t>asel.kadyrova@ab.kg</a:t>
            </a:r>
            <a:r>
              <a:rPr lang="ru-RU" dirty="0" smtClean="0">
                <a:latin typeface="Cera CY" panose="00000500000000000000" pitchFamily="2" charset="-52"/>
              </a:rPr>
              <a:t>  </a:t>
            </a:r>
          </a:p>
          <a:p>
            <a:pPr algn="just"/>
            <a:r>
              <a:rPr lang="ru-RU" dirty="0">
                <a:latin typeface="Cera CY" panose="00000500000000000000" pitchFamily="2" charset="-52"/>
              </a:rPr>
              <a:t>+996 (312) </a:t>
            </a:r>
            <a:r>
              <a:rPr lang="ru-RU" dirty="0" smtClean="0">
                <a:latin typeface="Cera CY" panose="00000500000000000000" pitchFamily="2" charset="-52"/>
              </a:rPr>
              <a:t>66 53 79</a:t>
            </a:r>
            <a:endParaRPr lang="ru-RU" dirty="0">
              <a:latin typeface="Cera CY" panose="00000500000000000000" pitchFamily="2" charset="-52"/>
            </a:endParaRPr>
          </a:p>
        </p:txBody>
      </p:sp>
      <p:sp>
        <p:nvSpPr>
          <p:cNvPr id="17" name="Прямоугольник 16"/>
          <p:cNvSpPr/>
          <p:nvPr/>
        </p:nvSpPr>
        <p:spPr>
          <a:xfrm>
            <a:off x="3077255" y="5613125"/>
            <a:ext cx="3841116" cy="369332"/>
          </a:xfrm>
          <a:prstGeom prst="rect">
            <a:avLst/>
          </a:prstGeom>
        </p:spPr>
        <p:txBody>
          <a:bodyPr wrap="none">
            <a:spAutoFit/>
          </a:bodyPr>
          <a:lstStyle/>
          <a:p>
            <a:pPr algn="just">
              <a:defRPr/>
            </a:pPr>
            <a:r>
              <a:rPr lang="ru-RU" dirty="0">
                <a:latin typeface="Cera CY" panose="00000500000000000000" pitchFamily="2" charset="-52"/>
              </a:rPr>
              <a:t>Бадачиева Анара </a:t>
            </a:r>
            <a:r>
              <a:rPr lang="ru-RU" dirty="0" err="1" smtClean="0">
                <a:latin typeface="Cera CY" panose="00000500000000000000" pitchFamily="2" charset="-52"/>
              </a:rPr>
              <a:t>Докторбековна</a:t>
            </a:r>
            <a:endParaRPr lang="ru-RU" dirty="0">
              <a:latin typeface="Cera CY" panose="00000500000000000000" pitchFamily="2" charset="-52"/>
            </a:endParaRPr>
          </a:p>
        </p:txBody>
      </p:sp>
      <p:sp>
        <p:nvSpPr>
          <p:cNvPr id="21" name="Прямоугольник 20"/>
          <p:cNvSpPr/>
          <p:nvPr/>
        </p:nvSpPr>
        <p:spPr>
          <a:xfrm>
            <a:off x="7576768" y="5613125"/>
            <a:ext cx="3469219" cy="646331"/>
          </a:xfrm>
          <a:prstGeom prst="rect">
            <a:avLst/>
          </a:prstGeom>
        </p:spPr>
        <p:txBody>
          <a:bodyPr wrap="none">
            <a:spAutoFit/>
          </a:bodyPr>
          <a:lstStyle/>
          <a:p>
            <a:pPr lvl="0" algn="just">
              <a:defRPr/>
            </a:pPr>
            <a:r>
              <a:rPr lang="ru-RU" dirty="0" smtClean="0">
                <a:latin typeface="Cera CY" panose="00000500000000000000" pitchFamily="2" charset="-52"/>
                <a:hlinkClick r:id="rId11"/>
              </a:rPr>
              <a:t>abadachieva@bakai.kg</a:t>
            </a:r>
            <a:endParaRPr lang="ru-RU" dirty="0" smtClean="0">
              <a:latin typeface="Cera CY" panose="00000500000000000000" pitchFamily="2" charset="-52"/>
            </a:endParaRPr>
          </a:p>
          <a:p>
            <a:pPr lvl="0" algn="just">
              <a:defRPr/>
            </a:pPr>
            <a:r>
              <a:rPr lang="ru-RU" dirty="0">
                <a:latin typeface="Cera CY" panose="00000500000000000000" pitchFamily="2" charset="-52"/>
              </a:rPr>
              <a:t>+</a:t>
            </a:r>
            <a:r>
              <a:rPr lang="ru-RU" dirty="0" smtClean="0">
                <a:latin typeface="Cera CY" panose="00000500000000000000" pitchFamily="2" charset="-52"/>
              </a:rPr>
              <a:t>996 (</a:t>
            </a:r>
            <a:r>
              <a:rPr lang="ru-RU" dirty="0">
                <a:latin typeface="Cera CY" panose="00000500000000000000" pitchFamily="2" charset="-52"/>
              </a:rPr>
              <a:t>312</a:t>
            </a:r>
            <a:r>
              <a:rPr lang="ru-RU" dirty="0" smtClean="0">
                <a:latin typeface="Cera CY" panose="00000500000000000000" pitchFamily="2" charset="-52"/>
              </a:rPr>
              <a:t>) 61 00 61 (доб. 6773</a:t>
            </a:r>
            <a:r>
              <a:rPr lang="ru-RU" dirty="0">
                <a:latin typeface="Cera CY" panose="00000500000000000000" pitchFamily="2" charset="-52"/>
              </a:rPr>
              <a:t>) </a:t>
            </a:r>
          </a:p>
        </p:txBody>
      </p:sp>
      <p:pic>
        <p:nvPicPr>
          <p:cNvPr id="22" name="Рисунок 21"/>
          <p:cNvPicPr>
            <a:picLocks noChangeAspect="1"/>
          </p:cNvPicPr>
          <p:nvPr/>
        </p:nvPicPr>
        <p:blipFill>
          <a:blip r:embed="rId12"/>
          <a:stretch>
            <a:fillRect/>
          </a:stretch>
        </p:blipFill>
        <p:spPr>
          <a:xfrm>
            <a:off x="523256" y="5465288"/>
            <a:ext cx="2338986" cy="665006"/>
          </a:xfrm>
          <a:prstGeom prst="rect">
            <a:avLst/>
          </a:prstGeom>
        </p:spPr>
      </p:pic>
      <p:pic>
        <p:nvPicPr>
          <p:cNvPr id="23" name="Рисунок 22"/>
          <p:cNvPicPr>
            <a:picLocks noChangeAspect="1"/>
          </p:cNvPicPr>
          <p:nvPr/>
        </p:nvPicPr>
        <p:blipFill>
          <a:blip r:embed="rId13"/>
          <a:stretch>
            <a:fillRect/>
          </a:stretch>
        </p:blipFill>
        <p:spPr>
          <a:xfrm>
            <a:off x="469530" y="4382830"/>
            <a:ext cx="2486881" cy="777151"/>
          </a:xfrm>
          <a:prstGeom prst="rect">
            <a:avLst/>
          </a:prstGeom>
        </p:spPr>
      </p:pic>
      <p:sp>
        <p:nvSpPr>
          <p:cNvPr id="20" name="Номер слайда 2"/>
          <p:cNvSpPr>
            <a:spLocks noGrp="1"/>
          </p:cNvSpPr>
          <p:nvPr>
            <p:ph type="sldNum" sz="quarter" idx="4"/>
          </p:nvPr>
        </p:nvSpPr>
        <p:spPr>
          <a:xfrm>
            <a:off x="11310870" y="6419084"/>
            <a:ext cx="546168" cy="43891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Tree>
    <p:extLst>
      <p:ext uri="{BB962C8B-B14F-4D97-AF65-F5344CB8AC3E}">
        <p14:creationId xmlns:p14="http://schemas.microsoft.com/office/powerpoint/2010/main" val="923328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3" name="Слайд think-cell" r:id="rId4" imgW="353" imgH="318" progId="TCLayout.ActiveDocument.1">
                  <p:embed/>
                </p:oleObj>
              </mc:Choice>
              <mc:Fallback>
                <p:oleObj name="Слайд think-cell" r:id="rId4" imgW="353" imgH="31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722573574"/>
              </p:ext>
            </p:extLst>
          </p:nvPr>
        </p:nvGraphicFramePr>
        <p:xfrm>
          <a:off x="654600" y="2100642"/>
          <a:ext cx="10095778" cy="3513529"/>
        </p:xfrm>
        <a:graphic>
          <a:graphicData uri="http://schemas.openxmlformats.org/drawingml/2006/table">
            <a:tbl>
              <a:tblPr firstRow="1" bandRow="1">
                <a:tableStyleId>{5C22544A-7EE6-4342-B048-85BDC9FD1C3A}</a:tableStyleId>
              </a:tblPr>
              <a:tblGrid>
                <a:gridCol w="3194760">
                  <a:extLst>
                    <a:ext uri="{9D8B030D-6E8A-4147-A177-3AD203B41FA5}">
                      <a16:colId xmlns:a16="http://schemas.microsoft.com/office/drawing/2014/main" xmlns="" val="4285562076"/>
                    </a:ext>
                  </a:extLst>
                </a:gridCol>
                <a:gridCol w="6901018">
                  <a:extLst>
                    <a:ext uri="{9D8B030D-6E8A-4147-A177-3AD203B41FA5}">
                      <a16:colId xmlns:a16="http://schemas.microsoft.com/office/drawing/2014/main" xmlns="" val="3547297496"/>
                    </a:ext>
                  </a:extLst>
                </a:gridCol>
              </a:tblGrid>
              <a:tr h="617929">
                <a:tc>
                  <a:txBody>
                    <a:bodyPr/>
                    <a:lstStyle/>
                    <a:p>
                      <a:endParaRPr lang="ru-RU" dirty="0"/>
                    </a:p>
                  </a:txBody>
                  <a:tcPr>
                    <a:solidFill>
                      <a:schemeClr val="bg1"/>
                    </a:solidFill>
                  </a:tcPr>
                </a:tc>
                <a:tc>
                  <a:txBody>
                    <a:bodyPr/>
                    <a:lstStyle/>
                    <a:p>
                      <a:pPr>
                        <a:tabLst/>
                      </a:pPr>
                      <a:r>
                        <a:rPr lang="ru-RU" sz="1800" b="1" u="none" strike="noStrike" kern="1200" dirty="0" smtClean="0">
                          <a:solidFill>
                            <a:srgbClr val="FF0000"/>
                          </a:solidFill>
                          <a:effectLst/>
                          <a:latin typeface="+mn-lt"/>
                          <a:ea typeface="+mn-ea"/>
                          <a:cs typeface="+mn-cs"/>
                          <a:hlinkClick r:id="rId6"/>
                        </a:rPr>
                        <a:t>https://ab.kg/bankovskie-uslugi-uslugi_bsk/uslugi_bsk</a:t>
                      </a:r>
                      <a:endParaRPr lang="ru-RU" sz="1800" b="1" kern="1200" dirty="0">
                        <a:solidFill>
                          <a:srgbClr val="FF0000"/>
                        </a:solidFill>
                        <a:effectLst/>
                        <a:latin typeface="+mn-lt"/>
                        <a:ea typeface="+mn-ea"/>
                        <a:cs typeface="+mn-cs"/>
                      </a:endParaRPr>
                    </a:p>
                  </a:txBody>
                  <a:tcPr>
                    <a:noFill/>
                  </a:tcPr>
                </a:tc>
                <a:extLst>
                  <a:ext uri="{0D108BD9-81ED-4DB2-BD59-A6C34878D82A}">
                    <a16:rowId xmlns:a16="http://schemas.microsoft.com/office/drawing/2014/main" xmlns="" val="3637925465"/>
                  </a:ext>
                </a:extLst>
              </a:tr>
              <a:tr h="370840">
                <a:tc>
                  <a:txBody>
                    <a:bodyPr/>
                    <a:lstStyle/>
                    <a:p>
                      <a:endParaRPr lang="ru-RU"/>
                    </a:p>
                  </a:txBody>
                  <a:tcPr>
                    <a:solidFill>
                      <a:schemeClr val="bg1"/>
                    </a:solidFill>
                  </a:tcPr>
                </a:tc>
                <a:tc>
                  <a:txBody>
                    <a:bodyPr/>
                    <a:lstStyle/>
                    <a:p>
                      <a:pPr marL="0" algn="just" defTabSz="914400" rtl="0" eaLnBrk="1" latinLnBrk="0" hangingPunct="1"/>
                      <a:endParaRPr lang="en-US" sz="1600" b="0" kern="1200" dirty="0" smtClean="0">
                        <a:solidFill>
                          <a:srgbClr val="FF0000"/>
                        </a:solidFill>
                        <a:latin typeface="Cera CY" panose="00000500000000000000" pitchFamily="2"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kern="1200" dirty="0" smtClean="0">
                          <a:solidFill>
                            <a:srgbClr val="FF0000"/>
                          </a:solidFill>
                          <a:effectLst/>
                          <a:latin typeface="+mn-lt"/>
                          <a:ea typeface="+mn-ea"/>
                          <a:cs typeface="+mn-cs"/>
                          <a:hlinkClick r:id="rId7"/>
                        </a:rPr>
                        <a:t>https://keremetbank.kg/ru/business/bankovskoe-soprovozhdenie-kontraktov</a:t>
                      </a:r>
                      <a:endParaRPr lang="ru-RU" sz="1800" b="1" u="none" strike="noStrike" kern="1200" dirty="0" smtClean="0">
                        <a:solidFill>
                          <a:srgbClr val="FF0000"/>
                        </a:solidFill>
                        <a:effectLst/>
                        <a:latin typeface="+mn-lt"/>
                        <a:ea typeface="+mn-ea"/>
                        <a:cs typeface="+mn-cs"/>
                      </a:endParaRPr>
                    </a:p>
                    <a:p>
                      <a:pPr algn="just"/>
                      <a:endParaRPr lang="ru-RU" dirty="0">
                        <a:solidFill>
                          <a:srgbClr val="FF0000"/>
                        </a:solidFill>
                      </a:endParaRPr>
                    </a:p>
                  </a:txBody>
                  <a:tcPr>
                    <a:noFill/>
                  </a:tcPr>
                </a:tc>
                <a:extLst>
                  <a:ext uri="{0D108BD9-81ED-4DB2-BD59-A6C34878D82A}">
                    <a16:rowId xmlns:a16="http://schemas.microsoft.com/office/drawing/2014/main" xmlns="" val="3181980194"/>
                  </a:ext>
                </a:extLst>
              </a:tr>
              <a:tr h="370840">
                <a:tc>
                  <a:txBody>
                    <a:bodyPr/>
                    <a:lstStyle/>
                    <a:p>
                      <a:pPr marL="0" algn="l" defTabSz="914400" rtl="0" eaLnBrk="1" latinLnBrk="0" hangingPunct="1"/>
                      <a:endParaRPr lang="ru-RU" sz="1600" b="0" kern="1200" dirty="0">
                        <a:solidFill>
                          <a:schemeClr val="tx1"/>
                        </a:solidFill>
                        <a:latin typeface="Cera CY" panose="00000500000000000000" pitchFamily="2" charset="-52"/>
                        <a:ea typeface="+mn-ea"/>
                        <a:cs typeface="+mn-cs"/>
                      </a:endParaRPr>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800" b="1" u="none" strike="noStrike" kern="1200" dirty="0" smtClean="0">
                        <a:solidFill>
                          <a:srgbClr val="FF0000"/>
                        </a:solidFill>
                        <a:effectLst/>
                        <a:latin typeface="+mn-lt"/>
                        <a:ea typeface="+mn-ea"/>
                        <a:cs typeface="+mn-cs"/>
                        <a:hlinkClick r:id="rId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kern="1200" dirty="0" smtClean="0">
                          <a:solidFill>
                            <a:srgbClr val="FF0000"/>
                          </a:solidFill>
                          <a:effectLst/>
                          <a:latin typeface="+mn-lt"/>
                          <a:ea typeface="+mn-ea"/>
                          <a:cs typeface="+mn-cs"/>
                          <a:hlinkClick r:id="rId8"/>
                        </a:rPr>
                        <a:t>https://www.rsk.kg/ru/ur/bsoprovojdenie</a:t>
                      </a:r>
                      <a:endParaRPr lang="ru-RU" sz="1800" b="1" u="none" strike="noStrike" kern="1200" dirty="0" smtClean="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800" b="1" u="none" strike="noStrike" kern="1200" dirty="0" smtClean="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800" b="1" u="none" strike="noStrike" kern="1200" dirty="0" smtClean="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800" b="1" u="none" strike="noStrike" kern="1200" dirty="0" smtClean="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kern="1200" dirty="0" err="1" smtClean="0">
                          <a:solidFill>
                            <a:srgbClr val="006AB4"/>
                          </a:solidFill>
                          <a:effectLst/>
                          <a:latin typeface="+mn-lt"/>
                          <a:ea typeface="+mn-ea"/>
                          <a:cs typeface="+mn-cs"/>
                        </a:rPr>
                        <a:t>Бул</a:t>
                      </a:r>
                      <a:r>
                        <a:rPr lang="ru-RU" sz="1800" b="1" u="none" strike="noStrike" kern="1200" dirty="0" smtClean="0">
                          <a:solidFill>
                            <a:srgbClr val="006AB4"/>
                          </a:solidFill>
                          <a:effectLst/>
                          <a:latin typeface="+mn-lt"/>
                          <a:ea typeface="+mn-ea"/>
                          <a:cs typeface="+mn-cs"/>
                        </a:rPr>
                        <a:t> </a:t>
                      </a:r>
                      <a:r>
                        <a:rPr lang="ru-RU" sz="1800" b="1" u="none" strike="noStrike" kern="1200" dirty="0" err="1" smtClean="0">
                          <a:solidFill>
                            <a:srgbClr val="006AB4"/>
                          </a:solidFill>
                          <a:effectLst/>
                          <a:latin typeface="+mn-lt"/>
                          <a:ea typeface="+mn-ea"/>
                          <a:cs typeface="+mn-cs"/>
                        </a:rPr>
                        <a:t>бөлүк</a:t>
                      </a:r>
                      <a:r>
                        <a:rPr lang="ru-RU" sz="1800" b="1" u="none" strike="noStrike" kern="1200" dirty="0" smtClean="0">
                          <a:solidFill>
                            <a:srgbClr val="006AB4"/>
                          </a:solidFill>
                          <a:effectLst/>
                          <a:latin typeface="+mn-lt"/>
                          <a:ea typeface="+mn-ea"/>
                          <a:cs typeface="+mn-cs"/>
                        </a:rPr>
                        <a:t> </a:t>
                      </a:r>
                      <a:r>
                        <a:rPr lang="ru-RU" sz="1800" b="1" u="none" strike="noStrike" kern="1200" dirty="0" err="1" smtClean="0">
                          <a:solidFill>
                            <a:srgbClr val="006AB4"/>
                          </a:solidFill>
                          <a:effectLst/>
                          <a:latin typeface="+mn-lt"/>
                          <a:ea typeface="+mn-ea"/>
                          <a:cs typeface="+mn-cs"/>
                        </a:rPr>
                        <a:t>азырыкы</a:t>
                      </a:r>
                      <a:r>
                        <a:rPr lang="ru-RU" sz="1800" b="1" u="none" strike="noStrike" kern="1200" dirty="0" smtClean="0">
                          <a:solidFill>
                            <a:srgbClr val="006AB4"/>
                          </a:solidFill>
                          <a:effectLst/>
                          <a:latin typeface="+mn-lt"/>
                          <a:ea typeface="+mn-ea"/>
                          <a:cs typeface="+mn-cs"/>
                        </a:rPr>
                        <a:t> </a:t>
                      </a:r>
                      <a:r>
                        <a:rPr lang="ru-RU" sz="1800" b="1" u="none" strike="noStrike" kern="1200" dirty="0" err="1" smtClean="0">
                          <a:solidFill>
                            <a:srgbClr val="006AB4"/>
                          </a:solidFill>
                          <a:effectLst/>
                          <a:latin typeface="+mn-lt"/>
                          <a:ea typeface="+mn-ea"/>
                          <a:cs typeface="+mn-cs"/>
                        </a:rPr>
                        <a:t>учурда</a:t>
                      </a:r>
                      <a:r>
                        <a:rPr lang="ru-RU" sz="1800" b="1" u="none" strike="noStrike" kern="1200" dirty="0" smtClean="0">
                          <a:solidFill>
                            <a:srgbClr val="006AB4"/>
                          </a:solidFill>
                          <a:effectLst/>
                          <a:latin typeface="+mn-lt"/>
                          <a:ea typeface="+mn-ea"/>
                          <a:cs typeface="+mn-cs"/>
                        </a:rPr>
                        <a:t> </a:t>
                      </a:r>
                      <a:r>
                        <a:rPr lang="ru-RU" sz="1800" b="1" u="none" strike="noStrike" kern="1200" dirty="0" err="1" smtClean="0">
                          <a:solidFill>
                            <a:srgbClr val="006AB4"/>
                          </a:solidFill>
                          <a:effectLst/>
                          <a:latin typeface="+mn-lt"/>
                          <a:ea typeface="+mn-ea"/>
                          <a:cs typeface="+mn-cs"/>
                        </a:rPr>
                        <a:t>иштелип</a:t>
                      </a:r>
                      <a:r>
                        <a:rPr lang="ru-RU" sz="1800" b="1" u="none" strike="noStrike" kern="1200" dirty="0" smtClean="0">
                          <a:solidFill>
                            <a:srgbClr val="006AB4"/>
                          </a:solidFill>
                          <a:effectLst/>
                          <a:latin typeface="+mn-lt"/>
                          <a:ea typeface="+mn-ea"/>
                          <a:cs typeface="+mn-cs"/>
                        </a:rPr>
                        <a:t> </a:t>
                      </a:r>
                      <a:r>
                        <a:rPr lang="ru-RU" sz="1800" b="1" u="none" strike="noStrike" kern="1200" dirty="0" err="1" smtClean="0">
                          <a:solidFill>
                            <a:srgbClr val="006AB4"/>
                          </a:solidFill>
                          <a:effectLst/>
                          <a:latin typeface="+mn-lt"/>
                          <a:ea typeface="+mn-ea"/>
                          <a:cs typeface="+mn-cs"/>
                        </a:rPr>
                        <a:t>чыгууда</a:t>
                      </a:r>
                      <a:endParaRPr lang="ru-RU" sz="1800" b="1" u="none" strike="noStrike" kern="1200" dirty="0">
                        <a:solidFill>
                          <a:srgbClr val="006AB4"/>
                        </a:solidFill>
                        <a:effectLst/>
                        <a:latin typeface="+mn-lt"/>
                        <a:ea typeface="+mn-ea"/>
                        <a:cs typeface="+mn-cs"/>
                      </a:endParaRPr>
                    </a:p>
                  </a:txBody>
                  <a:tcPr>
                    <a:noFill/>
                  </a:tcPr>
                </a:tc>
                <a:extLst>
                  <a:ext uri="{0D108BD9-81ED-4DB2-BD59-A6C34878D82A}">
                    <a16:rowId xmlns:a16="http://schemas.microsoft.com/office/drawing/2014/main" xmlns="" val="2443299827"/>
                  </a:ext>
                </a:extLst>
              </a:tr>
            </a:tbl>
          </a:graphicData>
        </a:graphic>
      </p:graphicFrame>
      <p:pic>
        <p:nvPicPr>
          <p:cNvPr id="18" name="Рисунок 17"/>
          <p:cNvPicPr>
            <a:picLocks noChangeAspect="1"/>
          </p:cNvPicPr>
          <p:nvPr/>
        </p:nvPicPr>
        <p:blipFill rotWithShape="1">
          <a:blip r:embed="rId9" cstate="print">
            <a:extLst>
              <a:ext uri="{28A0092B-C50C-407E-A947-70E740481C1C}">
                <a14:useLocalDpi xmlns:a14="http://schemas.microsoft.com/office/drawing/2010/main" val="0"/>
              </a:ext>
            </a:extLst>
          </a:blip>
          <a:srcRect l="3799" t="18200" r="5600" b="19851"/>
          <a:stretch/>
        </p:blipFill>
        <p:spPr>
          <a:xfrm>
            <a:off x="1084018" y="1773520"/>
            <a:ext cx="1276350" cy="872736"/>
          </a:xfrm>
          <a:prstGeom prst="rect">
            <a:avLst/>
          </a:prstGeom>
        </p:spPr>
      </p:pic>
      <p:pic>
        <p:nvPicPr>
          <p:cNvPr id="19" name="Рисунок 18"/>
          <p:cNvPicPr>
            <a:picLocks noChangeAspect="1"/>
          </p:cNvPicPr>
          <p:nvPr/>
        </p:nvPicPr>
        <p:blipFill rotWithShape="1">
          <a:blip r:embed="rId10" cstate="print">
            <a:extLst>
              <a:ext uri="{28A0092B-C50C-407E-A947-70E740481C1C}">
                <a14:useLocalDpi xmlns:a14="http://schemas.microsoft.com/office/drawing/2010/main" val="0"/>
              </a:ext>
            </a:extLst>
          </a:blip>
          <a:srcRect l="1" t="9066" r="-1718" b="7831"/>
          <a:stretch/>
        </p:blipFill>
        <p:spPr>
          <a:xfrm>
            <a:off x="1002280" y="2768831"/>
            <a:ext cx="1650287" cy="1010309"/>
          </a:xfrm>
          <a:prstGeom prst="rect">
            <a:avLst/>
          </a:prstGeom>
        </p:spPr>
      </p:pic>
      <p:sp>
        <p:nvSpPr>
          <p:cNvPr id="14" name="Заголовок 1"/>
          <p:cNvSpPr txBox="1">
            <a:spLocks/>
          </p:cNvSpPr>
          <p:nvPr/>
        </p:nvSpPr>
        <p:spPr>
          <a:xfrm>
            <a:off x="654600" y="226890"/>
            <a:ext cx="10669038" cy="553998"/>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2296" kern="1200" baseline="0">
                <a:solidFill>
                  <a:schemeClr val="tx1"/>
                </a:solidFill>
                <a:latin typeface="Stem Medium" panose="020B0603020203020204" pitchFamily="34" charset="-52"/>
                <a:ea typeface="Stem Medium" panose="020B0603020203020204" pitchFamily="34" charset="-52"/>
                <a:cs typeface="+mj-cs"/>
              </a:defRPr>
            </a:lvl1pPr>
          </a:lstStyle>
          <a:p>
            <a:r>
              <a:rPr lang="ru-RU" sz="1959" b="1" dirty="0" smtClean="0">
                <a:solidFill>
                  <a:srgbClr val="006AB4"/>
                </a:solidFill>
                <a:latin typeface="Cera CY" panose="00000500000000000000" pitchFamily="2" charset="-52"/>
              </a:rPr>
              <a:t>ИНФОРМАЦИЯ О БАНКОВСКОМ СОПРОВОЖДЕНИИ КОНТРАКТОВ</a:t>
            </a:r>
            <a:br>
              <a:rPr lang="ru-RU" sz="1959" b="1" dirty="0" smtClean="0">
                <a:solidFill>
                  <a:srgbClr val="006AB4"/>
                </a:solidFill>
                <a:latin typeface="Cera CY" panose="00000500000000000000" pitchFamily="2" charset="-52"/>
              </a:rPr>
            </a:br>
            <a:r>
              <a:rPr lang="ru-RU" sz="1959" b="1" dirty="0" smtClean="0">
                <a:solidFill>
                  <a:srgbClr val="006AB4"/>
                </a:solidFill>
                <a:latin typeface="Cera CY" panose="00000500000000000000" pitchFamily="2" charset="-52"/>
              </a:rPr>
              <a:t>НА ИНТЕРНЕТ-САЙТАХ </a:t>
            </a:r>
            <a:r>
              <a:rPr lang="ru-RU" sz="2000" b="1" dirty="0" smtClean="0">
                <a:solidFill>
                  <a:srgbClr val="006AB4"/>
                </a:solidFill>
                <a:latin typeface="Cera CY" panose="00000500000000000000" pitchFamily="50" charset="-52"/>
              </a:rPr>
              <a:t>УПОЛНОМОЧЕННЫХ БАНКОВ</a:t>
            </a:r>
            <a:endParaRPr lang="ru-RU" sz="1959" b="1" dirty="0">
              <a:solidFill>
                <a:srgbClr val="006AB4"/>
              </a:solidFill>
              <a:latin typeface="Cera CY" panose="00000500000000000000" pitchFamily="2" charset="-52"/>
              <a:ea typeface="+mn-ea"/>
              <a:cs typeface="+mn-cs"/>
            </a:endParaRPr>
          </a:p>
        </p:txBody>
      </p:sp>
      <p:pic>
        <p:nvPicPr>
          <p:cNvPr id="9" name="Рисунок 8"/>
          <p:cNvPicPr>
            <a:picLocks noChangeAspect="1"/>
          </p:cNvPicPr>
          <p:nvPr/>
        </p:nvPicPr>
        <p:blipFill>
          <a:blip r:embed="rId11"/>
          <a:stretch>
            <a:fillRect/>
          </a:stretch>
        </p:blipFill>
        <p:spPr>
          <a:xfrm>
            <a:off x="654600" y="5126060"/>
            <a:ext cx="2338986" cy="665006"/>
          </a:xfrm>
          <a:prstGeom prst="rect">
            <a:avLst/>
          </a:prstGeom>
        </p:spPr>
      </p:pic>
      <p:pic>
        <p:nvPicPr>
          <p:cNvPr id="10" name="Рисунок 9"/>
          <p:cNvPicPr>
            <a:picLocks noChangeAspect="1"/>
          </p:cNvPicPr>
          <p:nvPr/>
        </p:nvPicPr>
        <p:blipFill>
          <a:blip r:embed="rId12"/>
          <a:stretch>
            <a:fillRect/>
          </a:stretch>
        </p:blipFill>
        <p:spPr>
          <a:xfrm>
            <a:off x="514698" y="4116029"/>
            <a:ext cx="2486881" cy="777151"/>
          </a:xfrm>
          <a:prstGeom prst="rect">
            <a:avLst/>
          </a:prstGeom>
        </p:spPr>
      </p:pic>
      <p:sp>
        <p:nvSpPr>
          <p:cNvPr id="11" name="Номер слайда 2"/>
          <p:cNvSpPr>
            <a:spLocks noGrp="1"/>
          </p:cNvSpPr>
          <p:nvPr>
            <p:ph type="sldNum" sz="quarter" idx="4"/>
          </p:nvPr>
        </p:nvSpPr>
        <p:spPr>
          <a:xfrm>
            <a:off x="11310870" y="6419084"/>
            <a:ext cx="546168" cy="43891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Tree>
    <p:extLst>
      <p:ext uri="{BB962C8B-B14F-4D97-AF65-F5344CB8AC3E}">
        <p14:creationId xmlns:p14="http://schemas.microsoft.com/office/powerpoint/2010/main" val="303178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6" name="Слайд think-cell" r:id="rId4" imgW="353" imgH="318" progId="TCLayout.ActiveDocument.1">
                  <p:embed/>
                </p:oleObj>
              </mc:Choice>
              <mc:Fallback>
                <p:oleObj name="Слайд think-cell" r:id="rId4" imgW="353" imgH="31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Заголовок 4">
            <a:extLst>
              <a:ext uri="{FF2B5EF4-FFF2-40B4-BE49-F238E27FC236}">
                <a16:creationId xmlns:a16="http://schemas.microsoft.com/office/drawing/2014/main" xmlns="" id="{37693138-26A1-7691-2CD1-B2CA83D04646}"/>
              </a:ext>
            </a:extLst>
          </p:cNvPr>
          <p:cNvSpPr txBox="1">
            <a:spLocks/>
          </p:cNvSpPr>
          <p:nvPr/>
        </p:nvSpPr>
        <p:spPr>
          <a:xfrm>
            <a:off x="448052" y="280236"/>
            <a:ext cx="9624998" cy="276999"/>
          </a:xfrm>
          <a:prstGeom prst="rect">
            <a:avLst/>
          </a:prstGeom>
          <a:noFill/>
        </p:spPr>
        <p:txBody>
          <a:bodyPr vert="horz" wrap="square" lIns="0" tIns="0" rIns="0" bIns="0" rtlCol="0" anchor="t">
            <a:spAutoFit/>
          </a:bodyPr>
          <a:lstStyle>
            <a:defPPr>
              <a:defRPr lang="ru-RU"/>
            </a:defPPr>
            <a:lvl1pPr>
              <a:lnSpc>
                <a:spcPct val="90000"/>
              </a:lnSpc>
              <a:spcBef>
                <a:spcPct val="0"/>
              </a:spcBef>
              <a:buNone/>
              <a:defRPr sz="1959" b="1" baseline="0">
                <a:solidFill>
                  <a:srgbClr val="006AB4"/>
                </a:solidFill>
                <a:latin typeface="Cera CY" panose="00000500000000000000" pitchFamily="2" charset="-52"/>
                <a:ea typeface="Stem Medium" panose="020B0603020203020204" pitchFamily="34" charset="-52"/>
                <a:cs typeface="+mj-cs"/>
              </a:defRPr>
            </a:lvl1pPr>
          </a:lstStyle>
          <a:p>
            <a:r>
              <a:rPr lang="ru-RU" dirty="0" smtClean="0"/>
              <a:t>КБК ТЕХНОЛОГИЯЛЫК КОМПАНИЯ </a:t>
            </a:r>
            <a:endParaRPr lang="ru-RU" dirty="0"/>
          </a:p>
        </p:txBody>
      </p:sp>
      <p:sp>
        <p:nvSpPr>
          <p:cNvPr id="53" name="Текст 7">
            <a:extLst>
              <a:ext uri="{FF2B5EF4-FFF2-40B4-BE49-F238E27FC236}">
                <a16:creationId xmlns:a16="http://schemas.microsoft.com/office/drawing/2014/main" xmlns="" id="{43FCBADE-273E-45DE-BAEA-BCB7C99376DE}"/>
              </a:ext>
            </a:extLst>
          </p:cNvPr>
          <p:cNvSpPr txBox="1">
            <a:spLocks/>
          </p:cNvSpPr>
          <p:nvPr/>
        </p:nvSpPr>
        <p:spPr>
          <a:xfrm>
            <a:off x="523991" y="4687422"/>
            <a:ext cx="11144018" cy="1384995"/>
          </a:xfrm>
          <a:prstGeom prst="rect">
            <a:avLst/>
          </a:prstGeom>
        </p:spPr>
        <p:txBody>
          <a:bodyPr vert="horz" wrap="square" lIns="0" tIns="0" rIns="0" bIns="0" rtlCol="0" anchor="t">
            <a:spAutoFit/>
          </a:bodyPr>
          <a:lstStyle>
            <a:defPPr>
              <a:defRPr lang="ru-RU"/>
            </a:defPPr>
            <a:lvl1pPr>
              <a:lnSpc>
                <a:spcPct val="100000"/>
              </a:lnSpc>
              <a:spcBef>
                <a:spcPct val="0"/>
              </a:spcBef>
              <a:buNone/>
              <a:defRPr sz="2000" b="0">
                <a:solidFill>
                  <a:srgbClr val="000000"/>
                </a:solidFill>
                <a:latin typeface="Cera CY"/>
                <a:ea typeface="+mj-ea"/>
                <a:cs typeface="+mj-cs"/>
              </a:defRPr>
            </a:lvl1pPr>
          </a:lstStyle>
          <a:p>
            <a:pPr algn="ctr"/>
            <a:endParaRPr lang="ru-RU" sz="1800" dirty="0"/>
          </a:p>
          <a:p>
            <a:pPr algn="just">
              <a:buClr>
                <a:srgbClr val="FF7900"/>
              </a:buClr>
            </a:pPr>
            <a:r>
              <a:rPr lang="ru-RU" sz="1800" b="1" dirty="0" smtClean="0">
                <a:solidFill>
                  <a:schemeClr val="bg2">
                    <a:lumMod val="25000"/>
                  </a:schemeClr>
                </a:solidFill>
                <a:latin typeface="Cera CY" pitchFamily="2" charset="0"/>
              </a:rPr>
              <a:t>«КБК </a:t>
            </a:r>
            <a:r>
              <a:rPr lang="ru-RU" sz="1800" b="1" dirty="0" err="1" smtClean="0">
                <a:solidFill>
                  <a:schemeClr val="bg2">
                    <a:lumMod val="25000"/>
                  </a:schemeClr>
                </a:solidFill>
                <a:latin typeface="Cera CY" pitchFamily="2" charset="0"/>
              </a:rPr>
              <a:t>технологиялык</a:t>
            </a:r>
            <a:r>
              <a:rPr lang="ru-RU" sz="1800" b="1" dirty="0" smtClean="0">
                <a:solidFill>
                  <a:schemeClr val="bg2">
                    <a:lumMod val="25000"/>
                  </a:schemeClr>
                </a:solidFill>
                <a:latin typeface="Cera CY" pitchFamily="2" charset="0"/>
              </a:rPr>
              <a:t> компания</a:t>
            </a:r>
            <a:r>
              <a:rPr lang="en-US" sz="1800" b="1" dirty="0" smtClean="0">
                <a:solidFill>
                  <a:schemeClr val="bg2">
                    <a:lumMod val="25000"/>
                  </a:schemeClr>
                </a:solidFill>
                <a:latin typeface="Cera CY" pitchFamily="2" charset="0"/>
              </a:rPr>
              <a:t>" </a:t>
            </a:r>
            <a:r>
              <a:rPr lang="ru-RU" sz="1800" b="1" dirty="0" err="1">
                <a:solidFill>
                  <a:schemeClr val="bg2">
                    <a:lumMod val="25000"/>
                  </a:schemeClr>
                </a:solidFill>
                <a:latin typeface="Cera CY" pitchFamily="2" charset="0"/>
              </a:rPr>
              <a:t>жоопкерчилиги</a:t>
            </a:r>
            <a:r>
              <a:rPr lang="ru-RU" sz="1800" b="1" dirty="0">
                <a:solidFill>
                  <a:schemeClr val="bg2">
                    <a:lumMod val="25000"/>
                  </a:schemeClr>
                </a:solidFill>
                <a:latin typeface="Cera CY" pitchFamily="2" charset="0"/>
              </a:rPr>
              <a:t> </a:t>
            </a:r>
            <a:r>
              <a:rPr lang="ru-RU" sz="1800" b="1" dirty="0" err="1">
                <a:solidFill>
                  <a:schemeClr val="bg2">
                    <a:lumMod val="25000"/>
                  </a:schemeClr>
                </a:solidFill>
                <a:latin typeface="Cera CY" pitchFamily="2" charset="0"/>
              </a:rPr>
              <a:t>чектелген</a:t>
            </a:r>
            <a:r>
              <a:rPr lang="ru-RU" sz="1800" b="1" dirty="0">
                <a:solidFill>
                  <a:schemeClr val="bg2">
                    <a:lumMod val="25000"/>
                  </a:schemeClr>
                </a:solidFill>
                <a:latin typeface="Cera CY" pitchFamily="2" charset="0"/>
              </a:rPr>
              <a:t> </a:t>
            </a:r>
            <a:r>
              <a:rPr lang="ru-RU" sz="1800" b="1" dirty="0" err="1">
                <a:solidFill>
                  <a:schemeClr val="bg2">
                    <a:lumMod val="25000"/>
                  </a:schemeClr>
                </a:solidFill>
                <a:latin typeface="Cera CY" pitchFamily="2" charset="0"/>
              </a:rPr>
              <a:t>коому</a:t>
            </a:r>
            <a:r>
              <a:rPr lang="ru-RU" sz="1800" dirty="0">
                <a:solidFill>
                  <a:schemeClr val="bg2">
                    <a:lumMod val="25000"/>
                  </a:schemeClr>
                </a:solidFill>
                <a:latin typeface="Cera CY" pitchFamily="2" charset="0"/>
              </a:rPr>
              <a:t> </a:t>
            </a:r>
            <a:r>
              <a:rPr lang="ru-RU" sz="1800" dirty="0" smtClean="0">
                <a:solidFill>
                  <a:schemeClr val="bg2">
                    <a:lumMod val="25000"/>
                  </a:schemeClr>
                </a:solidFill>
                <a:latin typeface="Cera CY" pitchFamily="2" charset="0"/>
              </a:rPr>
              <a:t>(«КБК ТК</a:t>
            </a:r>
            <a:r>
              <a:rPr lang="en-US" sz="1800" dirty="0" smtClean="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ЖЧКсы</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Кыргыз</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Республикасында</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мамлекеттик</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жана</a:t>
            </a:r>
            <a:r>
              <a:rPr lang="ru-RU" sz="1800" dirty="0">
                <a:solidFill>
                  <a:schemeClr val="bg2">
                    <a:lumMod val="25000"/>
                  </a:schemeClr>
                </a:solidFill>
                <a:latin typeface="Cera CY" pitchFamily="2" charset="0"/>
              </a:rPr>
              <a:t> башка </a:t>
            </a:r>
            <a:r>
              <a:rPr lang="ru-RU" sz="1800" dirty="0" err="1">
                <a:solidFill>
                  <a:schemeClr val="bg2">
                    <a:lumMod val="25000"/>
                  </a:schemeClr>
                </a:solidFill>
                <a:latin typeface="Cera CY" pitchFamily="2" charset="0"/>
              </a:rPr>
              <a:t>сатып</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алуулар</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жаатындагы</a:t>
            </a:r>
            <a:r>
              <a:rPr lang="ru-RU" sz="1800" dirty="0">
                <a:solidFill>
                  <a:schemeClr val="bg2">
                    <a:lumMod val="25000"/>
                  </a:schemeClr>
                </a:solidFill>
                <a:latin typeface="Cera CY" pitchFamily="2" charset="0"/>
              </a:rPr>
              <a:t> </a:t>
            </a:r>
            <a:r>
              <a:rPr lang="ru-RU" sz="1800" dirty="0" err="1" smtClean="0">
                <a:solidFill>
                  <a:schemeClr val="bg2">
                    <a:lumMod val="25000"/>
                  </a:schemeClr>
                </a:solidFill>
                <a:latin typeface="Cera CY" pitchFamily="2" charset="0"/>
              </a:rPr>
              <a:t>контракттарды</a:t>
            </a:r>
            <a:r>
              <a:rPr lang="ru-RU" sz="1800" dirty="0" smtClean="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банктык</a:t>
            </a:r>
            <a:r>
              <a:rPr lang="ru-RU" sz="1800" dirty="0">
                <a:solidFill>
                  <a:schemeClr val="bg2">
                    <a:lumMod val="25000"/>
                  </a:schemeClr>
                </a:solidFill>
                <a:latin typeface="Cera CY" pitchFamily="2" charset="0"/>
              </a:rPr>
              <a:t> </a:t>
            </a:r>
            <a:r>
              <a:rPr lang="ru-RU" sz="1800" dirty="0" err="1" smtClean="0">
                <a:solidFill>
                  <a:schemeClr val="bg2">
                    <a:lumMod val="25000"/>
                  </a:schemeClr>
                </a:solidFill>
                <a:latin typeface="Cera CY" pitchFamily="2" charset="0"/>
              </a:rPr>
              <a:t>коштоону</a:t>
            </a:r>
            <a:r>
              <a:rPr lang="ru-RU" sz="1800" dirty="0" smtClean="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ишке</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ашыруу</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колдонуу</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жана</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өнүктүрүү</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боюнча</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консультациялык</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методологиялык</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технологиялык</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жана</a:t>
            </a:r>
            <a:r>
              <a:rPr lang="ru-RU" sz="1800" dirty="0">
                <a:solidFill>
                  <a:schemeClr val="bg2">
                    <a:lumMod val="25000"/>
                  </a:schemeClr>
                </a:solidFill>
                <a:latin typeface="Cera CY" pitchFamily="2" charset="0"/>
              </a:rPr>
              <a:t> башка </a:t>
            </a:r>
            <a:r>
              <a:rPr lang="ru-RU" sz="1800" dirty="0" err="1">
                <a:solidFill>
                  <a:schemeClr val="bg2">
                    <a:lumMod val="25000"/>
                  </a:schemeClr>
                </a:solidFill>
                <a:latin typeface="Cera CY" pitchFamily="2" charset="0"/>
              </a:rPr>
              <a:t>эксперттик</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колдоо</a:t>
            </a:r>
            <a:r>
              <a:rPr lang="ru-RU" sz="1800" dirty="0">
                <a:solidFill>
                  <a:schemeClr val="bg2">
                    <a:lumMod val="25000"/>
                  </a:schemeClr>
                </a:solidFill>
                <a:latin typeface="Cera CY" pitchFamily="2" charset="0"/>
              </a:rPr>
              <a:t> </a:t>
            </a:r>
            <a:r>
              <a:rPr lang="ru-RU" sz="1800" dirty="0" err="1">
                <a:solidFill>
                  <a:schemeClr val="bg2">
                    <a:lumMod val="25000"/>
                  </a:schemeClr>
                </a:solidFill>
                <a:latin typeface="Cera CY" pitchFamily="2" charset="0"/>
              </a:rPr>
              <a:t>көрсөтөт</a:t>
            </a:r>
            <a:r>
              <a:rPr lang="ru-RU" sz="1800" dirty="0">
                <a:solidFill>
                  <a:schemeClr val="bg2">
                    <a:lumMod val="25000"/>
                  </a:schemeClr>
                </a:solidFill>
                <a:latin typeface="Cera CY" pitchFamily="2" charset="0"/>
              </a:rPr>
              <a:t>*</a:t>
            </a:r>
            <a:endParaRPr lang="ru-RU" sz="1800" dirty="0"/>
          </a:p>
        </p:txBody>
      </p:sp>
      <p:sp>
        <p:nvSpPr>
          <p:cNvPr id="39" name="Текст 7">
            <a:extLst>
              <a:ext uri="{FF2B5EF4-FFF2-40B4-BE49-F238E27FC236}">
                <a16:creationId xmlns:a16="http://schemas.microsoft.com/office/drawing/2014/main" xmlns="" id="{43FCBADE-273E-45DE-BAEA-BCB7C99376DE}"/>
              </a:ext>
            </a:extLst>
          </p:cNvPr>
          <p:cNvSpPr txBox="1">
            <a:spLocks/>
          </p:cNvSpPr>
          <p:nvPr/>
        </p:nvSpPr>
        <p:spPr>
          <a:xfrm>
            <a:off x="469287" y="6469276"/>
            <a:ext cx="10815112" cy="4308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Clr>
                <a:schemeClr val="accent6"/>
              </a:buClr>
              <a:buFont typeface="Arial" panose="020B0604020202020204" pitchFamily="34" charset="0"/>
              <a:buNone/>
              <a:defRPr lang="ru-RU" sz="3200" b="0" kern="1200">
                <a:solidFill>
                  <a:schemeClr val="tx1"/>
                </a:solidFill>
                <a:latin typeface="+mj-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7900"/>
              </a:buClr>
            </a:pPr>
            <a:r>
              <a:rPr sz="1400" dirty="0" smtClean="0">
                <a:solidFill>
                  <a:schemeClr val="bg2">
                    <a:lumMod val="25000"/>
                  </a:schemeClr>
                </a:solidFill>
                <a:latin typeface="Cera CY" pitchFamily="2" charset="0"/>
              </a:rPr>
              <a:t>*КБК </a:t>
            </a:r>
            <a:r>
              <a:rPr sz="1400" dirty="0" err="1" smtClean="0">
                <a:solidFill>
                  <a:schemeClr val="bg2">
                    <a:lumMod val="25000"/>
                  </a:schemeClr>
                </a:solidFill>
                <a:latin typeface="Cera CY" pitchFamily="2" charset="0"/>
              </a:rPr>
              <a:t>катышуучуларына</a:t>
            </a:r>
            <a:r>
              <a:rPr sz="1400" dirty="0" smtClean="0">
                <a:solidFill>
                  <a:schemeClr val="bg2">
                    <a:lumMod val="25000"/>
                  </a:schemeClr>
                </a:solidFill>
                <a:latin typeface="Cera CY" pitchFamily="2" charset="0"/>
              </a:rPr>
              <a:t> </a:t>
            </a:r>
            <a:r>
              <a:rPr sz="1400" dirty="0" err="1" smtClean="0">
                <a:solidFill>
                  <a:schemeClr val="bg2">
                    <a:lumMod val="25000"/>
                  </a:schemeClr>
                </a:solidFill>
                <a:latin typeface="Cera CY" pitchFamily="2" charset="0"/>
              </a:rPr>
              <a:t>к</a:t>
            </a:r>
            <a:r>
              <a:rPr lang="ru-RU" sz="1400" dirty="0" err="1" smtClean="0">
                <a:solidFill>
                  <a:schemeClr val="bg2">
                    <a:lumMod val="25000"/>
                  </a:schemeClr>
                </a:solidFill>
                <a:latin typeface="Cera CY" pitchFamily="2" charset="0"/>
              </a:rPr>
              <a:t>онсультациялар</a:t>
            </a:r>
            <a:r>
              <a:rPr lang="ru-RU" sz="1400" dirty="0" smtClean="0">
                <a:solidFill>
                  <a:schemeClr val="bg2">
                    <a:lumMod val="25000"/>
                  </a:schemeClr>
                </a:solidFill>
                <a:latin typeface="Cera CY" pitchFamily="2" charset="0"/>
              </a:rPr>
              <a:t> Финансы </a:t>
            </a:r>
            <a:r>
              <a:rPr lang="ru-RU" sz="1400" dirty="0" err="1">
                <a:solidFill>
                  <a:schemeClr val="bg2">
                    <a:lumMod val="25000"/>
                  </a:schemeClr>
                </a:solidFill>
                <a:latin typeface="Cera CY" pitchFamily="2" charset="0"/>
              </a:rPr>
              <a:t>министрлигинин</a:t>
            </a:r>
            <a:r>
              <a:rPr lang="ru-RU" sz="1400" dirty="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жана</a:t>
            </a:r>
            <a:r>
              <a:rPr lang="ru-RU" sz="1400" dirty="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ыйгарым</a:t>
            </a:r>
            <a:r>
              <a:rPr lang="ru-RU" sz="1400" dirty="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укуктуу</a:t>
            </a:r>
            <a:r>
              <a:rPr lang="ru-RU" sz="1400" dirty="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банктардын</a:t>
            </a:r>
            <a:r>
              <a:rPr lang="ru-RU" sz="1400" dirty="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суроо-талабы</a:t>
            </a:r>
            <a:r>
              <a:rPr lang="ru-RU" sz="1400" dirty="0">
                <a:solidFill>
                  <a:schemeClr val="bg2">
                    <a:lumMod val="25000"/>
                  </a:schemeClr>
                </a:solidFill>
                <a:latin typeface="Cera CY" pitchFamily="2" charset="0"/>
              </a:rPr>
              <a:t> </a:t>
            </a:r>
            <a:r>
              <a:rPr lang="ru-RU" sz="1400" dirty="0" err="1" smtClean="0">
                <a:solidFill>
                  <a:schemeClr val="bg2">
                    <a:lumMod val="25000"/>
                  </a:schemeClr>
                </a:solidFill>
                <a:latin typeface="Cera CY" pitchFamily="2" charset="0"/>
              </a:rPr>
              <a:t>боюнчакатышуучуларына</a:t>
            </a:r>
            <a:r>
              <a:rPr lang="ru-RU" sz="1400" dirty="0" smtClean="0">
                <a:solidFill>
                  <a:schemeClr val="bg2">
                    <a:lumMod val="25000"/>
                  </a:schemeClr>
                </a:solidFill>
                <a:latin typeface="Cera CY" pitchFamily="2" charset="0"/>
              </a:rPr>
              <a:t> </a:t>
            </a:r>
            <a:r>
              <a:rPr lang="ru-RU" sz="1400" dirty="0" err="1">
                <a:solidFill>
                  <a:schemeClr val="bg2">
                    <a:lumMod val="25000"/>
                  </a:schemeClr>
                </a:solidFill>
                <a:latin typeface="Cera CY" pitchFamily="2" charset="0"/>
              </a:rPr>
              <a:t>берилет</a:t>
            </a:r>
            <a:r>
              <a:rPr lang="ru-RU" sz="1400" dirty="0">
                <a:solidFill>
                  <a:schemeClr val="bg2">
                    <a:lumMod val="25000"/>
                  </a:schemeClr>
                </a:solidFill>
                <a:latin typeface="Cera CY" pitchFamily="2" charset="0"/>
              </a:rPr>
              <a:t>.</a:t>
            </a:r>
            <a:endParaRPr lang="ru-RU" sz="1400" b="1" dirty="0" smtClean="0">
              <a:solidFill>
                <a:schemeClr val="bg2">
                  <a:lumMod val="25000"/>
                </a:schemeClr>
              </a:solidFill>
              <a:latin typeface="Cera CY" pitchFamily="2" charset="0"/>
            </a:endParaRPr>
          </a:p>
        </p:txBody>
      </p:sp>
      <p:pic>
        <p:nvPicPr>
          <p:cNvPr id="40" name="Рисунок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7550" y="721479"/>
            <a:ext cx="2217501" cy="707826"/>
          </a:xfrm>
          <a:prstGeom prst="rect">
            <a:avLst/>
          </a:prstGeom>
        </p:spPr>
      </p:pic>
      <p:sp>
        <p:nvSpPr>
          <p:cNvPr id="41" name="Rechteck 1"/>
          <p:cNvSpPr/>
          <p:nvPr/>
        </p:nvSpPr>
        <p:spPr bwMode="gray">
          <a:xfrm>
            <a:off x="2254725" y="3204461"/>
            <a:ext cx="1751299" cy="1448790"/>
          </a:xfrm>
          <a:prstGeom prst="rect">
            <a:avLst/>
          </a:prstGeom>
          <a:solidFill>
            <a:srgbClr val="3D80F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2570FD"/>
              </a:solidFill>
            </a:endParaRPr>
          </a:p>
        </p:txBody>
      </p:sp>
      <p:sp>
        <p:nvSpPr>
          <p:cNvPr id="42" name="Rechteck 20"/>
          <p:cNvSpPr/>
          <p:nvPr/>
        </p:nvSpPr>
        <p:spPr bwMode="gray">
          <a:xfrm>
            <a:off x="4258260" y="3194598"/>
            <a:ext cx="1751299" cy="1448790"/>
          </a:xfrm>
          <a:prstGeom prst="rect">
            <a:avLst/>
          </a:prstGeom>
          <a:solidFill>
            <a:srgbClr val="BDD7E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2570FD"/>
              </a:solidFill>
            </a:endParaRPr>
          </a:p>
        </p:txBody>
      </p:sp>
      <p:sp>
        <p:nvSpPr>
          <p:cNvPr id="44" name="Rechteck 23"/>
          <p:cNvSpPr/>
          <p:nvPr/>
        </p:nvSpPr>
        <p:spPr bwMode="gray">
          <a:xfrm>
            <a:off x="6291607" y="3230456"/>
            <a:ext cx="1751299" cy="1448790"/>
          </a:xfrm>
          <a:prstGeom prst="rect">
            <a:avLst/>
          </a:prstGeom>
          <a:solidFill>
            <a:srgbClr val="2E75B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2570FD"/>
              </a:solidFill>
            </a:endParaRPr>
          </a:p>
        </p:txBody>
      </p:sp>
      <p:sp>
        <p:nvSpPr>
          <p:cNvPr id="46" name="Rechteck 23"/>
          <p:cNvSpPr/>
          <p:nvPr/>
        </p:nvSpPr>
        <p:spPr bwMode="gray">
          <a:xfrm>
            <a:off x="8216921" y="3194598"/>
            <a:ext cx="1751299" cy="1448790"/>
          </a:xfrm>
          <a:prstGeom prst="rect">
            <a:avLst/>
          </a:prstGeom>
          <a:solidFill>
            <a:srgbClr val="7671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rgbClr val="2570FD"/>
              </a:solidFill>
            </a:endParaRPr>
          </a:p>
        </p:txBody>
      </p:sp>
      <p:pic>
        <p:nvPicPr>
          <p:cNvPr id="47" name="Рисунок 46"/>
          <p:cNvPicPr>
            <a:picLocks noChangeAspect="1"/>
          </p:cNvPicPr>
          <p:nvPr/>
        </p:nvPicPr>
        <p:blipFill>
          <a:blip r:embed="rId7" cstate="print">
            <a:biLevel thresh="75000"/>
            <a:extLst>
              <a:ext uri="{BEBA8EAE-BF5A-486C-A8C5-ECC9F3942E4B}">
                <a14:imgProps xmlns:a14="http://schemas.microsoft.com/office/drawing/2010/main">
                  <a14:imgLayer r:embed="rId8">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77428" y="1789817"/>
            <a:ext cx="1044000" cy="1044000"/>
          </a:xfrm>
          <a:prstGeom prst="rect">
            <a:avLst/>
          </a:prstGeom>
          <a:noFill/>
        </p:spPr>
      </p:pic>
      <p:pic>
        <p:nvPicPr>
          <p:cNvPr id="48" name="Рисунок 47"/>
          <p:cNvPicPr>
            <a:picLocks noChangeAspect="1"/>
          </p:cNvPicPr>
          <p:nvPr/>
        </p:nvPicPr>
        <p:blipFill>
          <a:blip r:embed="rId9" cstate="print">
            <a:clrChange>
              <a:clrFrom>
                <a:srgbClr val="000000">
                  <a:alpha val="0"/>
                </a:srgbClr>
              </a:clrFrom>
              <a:clrTo>
                <a:srgbClr val="000000">
                  <a:alpha val="0"/>
                </a:srgbClr>
              </a:clrTo>
            </a:clrChange>
            <a:duotone>
              <a:prstClr val="black"/>
              <a:schemeClr val="tx1">
                <a:lumMod val="95000"/>
                <a:lumOff val="5000"/>
                <a:tint val="45000"/>
                <a:satMod val="400000"/>
              </a:schemeClr>
            </a:duotone>
            <a:extLst>
              <a:ext uri="{BEBA8EAE-BF5A-486C-A8C5-ECC9F3942E4B}">
                <a14:imgProps xmlns:a14="http://schemas.microsoft.com/office/drawing/2010/main">
                  <a14:imgLayer r:embed="rId10">
                    <a14:imgEffect>
                      <a14:artisticGlowEdges/>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4574950" y="1845119"/>
            <a:ext cx="1044000" cy="1044000"/>
          </a:xfrm>
          <a:prstGeom prst="rect">
            <a:avLst/>
          </a:prstGeom>
        </p:spPr>
      </p:pic>
      <p:sp>
        <p:nvSpPr>
          <p:cNvPr id="50" name="Rechteck 27"/>
          <p:cNvSpPr/>
          <p:nvPr/>
        </p:nvSpPr>
        <p:spPr bwMode="gray">
          <a:xfrm>
            <a:off x="2266360" y="3501974"/>
            <a:ext cx="1991900" cy="873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108000" rtlCol="0" anchor="t" anchorCtr="0"/>
          <a:lstStyle/>
          <a:p>
            <a:pPr algn="ctr">
              <a:lnSpc>
                <a:spcPts val="1800"/>
              </a:lnSpc>
            </a:pPr>
            <a:r>
              <a:rPr lang="ru-RU" sz="1400" b="1" dirty="0" smtClean="0">
                <a:solidFill>
                  <a:srgbClr val="000000"/>
                </a:solidFill>
                <a:latin typeface="Cera CY"/>
              </a:rPr>
              <a:t>КБК </a:t>
            </a:r>
            <a:r>
              <a:rPr lang="ru-RU" sz="1400" b="1" dirty="0" err="1" smtClean="0">
                <a:solidFill>
                  <a:srgbClr val="000000"/>
                </a:solidFill>
                <a:latin typeface="Cera CY"/>
              </a:rPr>
              <a:t>технологиясын</a:t>
            </a:r>
            <a:r>
              <a:rPr lang="ru-RU" sz="1400" b="1" dirty="0" smtClean="0">
                <a:solidFill>
                  <a:srgbClr val="000000"/>
                </a:solidFill>
                <a:latin typeface="Cera CY"/>
              </a:rPr>
              <a:t> </a:t>
            </a:r>
            <a:r>
              <a:rPr lang="ru-RU" sz="1400" b="1" dirty="0" err="1" smtClean="0">
                <a:solidFill>
                  <a:srgbClr val="000000"/>
                </a:solidFill>
                <a:latin typeface="Cera CY"/>
              </a:rPr>
              <a:t>камсыз</a:t>
            </a:r>
            <a:r>
              <a:rPr lang="ru-RU" sz="1400" b="1" dirty="0" err="1" smtClean="0">
                <a:solidFill>
                  <a:srgbClr val="000000"/>
                </a:solidFill>
                <a:latin typeface="Cera CY"/>
              </a:rPr>
              <a:t>доо</a:t>
            </a:r>
            <a:r>
              <a:rPr lang="ru-RU" sz="1400" b="1" dirty="0" smtClean="0">
                <a:solidFill>
                  <a:srgbClr val="000000"/>
                </a:solidFill>
                <a:latin typeface="Cera CY"/>
              </a:rPr>
              <a:t> </a:t>
            </a:r>
            <a:r>
              <a:rPr lang="ru-RU" sz="1400" b="1" dirty="0" err="1">
                <a:solidFill>
                  <a:srgbClr val="000000"/>
                </a:solidFill>
                <a:latin typeface="Cera CY"/>
              </a:rPr>
              <a:t>жана</a:t>
            </a:r>
            <a:r>
              <a:rPr lang="ru-RU" sz="1400" b="1" dirty="0">
                <a:solidFill>
                  <a:srgbClr val="000000"/>
                </a:solidFill>
                <a:latin typeface="Cera CY"/>
              </a:rPr>
              <a:t> </a:t>
            </a:r>
            <a:r>
              <a:rPr lang="ru-RU" sz="1400" b="1" dirty="0" err="1">
                <a:solidFill>
                  <a:srgbClr val="000000"/>
                </a:solidFill>
                <a:latin typeface="Cera CY"/>
              </a:rPr>
              <a:t>өнүктүрүү</a:t>
            </a:r>
            <a:endParaRPr lang="ru-RU" sz="1400" b="1" dirty="0">
              <a:solidFill>
                <a:srgbClr val="000000"/>
              </a:solidFill>
              <a:latin typeface="Cera CY"/>
            </a:endParaRPr>
          </a:p>
        </p:txBody>
      </p:sp>
      <p:sp>
        <p:nvSpPr>
          <p:cNvPr id="51" name="Rechteck 31"/>
          <p:cNvSpPr/>
          <p:nvPr/>
        </p:nvSpPr>
        <p:spPr bwMode="gray">
          <a:xfrm>
            <a:off x="4400672" y="3190355"/>
            <a:ext cx="1719759" cy="873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108000" rtlCol="0" anchor="t" anchorCtr="0"/>
          <a:lstStyle/>
          <a:p>
            <a:pPr algn="ctr">
              <a:lnSpc>
                <a:spcPts val="1800"/>
              </a:lnSpc>
            </a:pPr>
            <a:r>
              <a:rPr lang="ru-RU" sz="1400" b="1" dirty="0" err="1">
                <a:solidFill>
                  <a:srgbClr val="000000"/>
                </a:solidFill>
                <a:latin typeface="Cera CY"/>
                <a:ea typeface="+mj-ea"/>
                <a:cs typeface="+mj-cs"/>
              </a:rPr>
              <a:t>Сатып</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алуу</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иш-аракеттерин</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уюштуруу</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үчүн</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санариптик</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чечимдерди</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иштеп</a:t>
            </a:r>
            <a:r>
              <a:rPr lang="ru-RU" sz="1400" b="1" dirty="0">
                <a:solidFill>
                  <a:srgbClr val="000000"/>
                </a:solidFill>
                <a:latin typeface="Cera CY"/>
                <a:ea typeface="+mj-ea"/>
                <a:cs typeface="+mj-cs"/>
              </a:rPr>
              <a:t> </a:t>
            </a:r>
            <a:r>
              <a:rPr lang="ru-RU" sz="1400" b="1" dirty="0" err="1">
                <a:solidFill>
                  <a:srgbClr val="000000"/>
                </a:solidFill>
                <a:latin typeface="Cera CY"/>
                <a:ea typeface="+mj-ea"/>
                <a:cs typeface="+mj-cs"/>
              </a:rPr>
              <a:t>чыгуу</a:t>
            </a:r>
            <a:endParaRPr lang="en-US" sz="1400" b="1" dirty="0">
              <a:solidFill>
                <a:srgbClr val="000000"/>
              </a:solidFill>
              <a:latin typeface="Cera CY"/>
              <a:ea typeface="+mj-ea"/>
              <a:cs typeface="+mj-cs"/>
            </a:endParaRPr>
          </a:p>
        </p:txBody>
      </p:sp>
      <p:pic>
        <p:nvPicPr>
          <p:cNvPr id="52" name="Рисунок 51"/>
          <p:cNvPicPr>
            <a:picLocks noChangeAspect="1"/>
          </p:cNvPicPr>
          <p:nvPr/>
        </p:nvPicPr>
        <p:blipFill>
          <a:blip r:embed="rId11" cstate="print">
            <a:duotone>
              <a:prstClr val="black"/>
              <a:schemeClr val="tx1">
                <a:lumMod val="95000"/>
                <a:lumOff val="5000"/>
                <a:tint val="45000"/>
                <a:satMod val="400000"/>
              </a:schemeClr>
            </a:duotone>
            <a:extLst>
              <a:ext uri="{BEBA8EAE-BF5A-486C-A8C5-ECC9F3942E4B}">
                <a14:imgProps xmlns:a14="http://schemas.microsoft.com/office/drawing/2010/main">
                  <a14:imgLayer r:embed="rId12">
                    <a14:imgEffect>
                      <a14:artisticGlowEdges/>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570570" y="1789817"/>
            <a:ext cx="1044000" cy="1044000"/>
          </a:xfrm>
          <a:prstGeom prst="rect">
            <a:avLst/>
          </a:prstGeom>
        </p:spPr>
      </p:pic>
      <p:pic>
        <p:nvPicPr>
          <p:cNvPr id="54" name="Рисунок 53"/>
          <p:cNvPicPr>
            <a:picLocks noChangeAspect="1"/>
          </p:cNvPicPr>
          <p:nvPr/>
        </p:nvPicPr>
        <p:blipFill>
          <a:blip r:embed="rId13" cstate="print">
            <a:duotone>
              <a:prstClr val="black"/>
              <a:schemeClr val="tx1">
                <a:lumMod val="95000"/>
                <a:lumOff val="5000"/>
                <a:tint val="45000"/>
                <a:satMod val="400000"/>
              </a:schemeClr>
            </a:duotone>
            <a:extLst>
              <a:ext uri="{BEBA8EAE-BF5A-486C-A8C5-ECC9F3942E4B}">
                <a14:imgProps xmlns:a14="http://schemas.microsoft.com/office/drawing/2010/main">
                  <a14:imgLayer r:embed="rId14">
                    <a14:imgEffect>
                      <a14:artisticGlowEdges/>
                    </a14:imgEffect>
                  </a14:imgLayer>
                </a14:imgProps>
              </a:ext>
              <a:ext uri="{28A0092B-C50C-407E-A947-70E740481C1C}">
                <a14:useLocalDpi xmlns:a14="http://schemas.microsoft.com/office/drawing/2010/main" val="0"/>
              </a:ext>
            </a:extLst>
          </a:blip>
          <a:stretch>
            <a:fillRect/>
          </a:stretch>
        </p:blipFill>
        <p:spPr>
          <a:xfrm>
            <a:off x="6573517" y="1853317"/>
            <a:ext cx="1044000" cy="1044000"/>
          </a:xfrm>
          <a:prstGeom prst="rect">
            <a:avLst/>
          </a:prstGeom>
        </p:spPr>
      </p:pic>
      <p:sp>
        <p:nvSpPr>
          <p:cNvPr id="58" name="Rechteck 31"/>
          <p:cNvSpPr/>
          <p:nvPr/>
        </p:nvSpPr>
        <p:spPr bwMode="gray">
          <a:xfrm>
            <a:off x="6209589" y="3543916"/>
            <a:ext cx="2010451" cy="873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108000" rtlCol="0" anchor="t" anchorCtr="0"/>
          <a:lstStyle/>
          <a:p>
            <a:pPr algn="ctr">
              <a:lnSpc>
                <a:spcPct val="110000"/>
              </a:lnSpc>
              <a:buClr>
                <a:schemeClr val="accent6"/>
              </a:buClr>
            </a:pPr>
            <a:r>
              <a:rPr lang="ru-RU" sz="1400" b="1" dirty="0" err="1">
                <a:solidFill>
                  <a:srgbClr val="000000"/>
                </a:solidFill>
                <a:latin typeface="Cera CY"/>
              </a:rPr>
              <a:t>Сатып</a:t>
            </a:r>
            <a:r>
              <a:rPr lang="ru-RU" sz="1400" b="1" dirty="0">
                <a:solidFill>
                  <a:srgbClr val="000000"/>
                </a:solidFill>
                <a:latin typeface="Cera CY"/>
              </a:rPr>
              <a:t> </a:t>
            </a:r>
            <a:r>
              <a:rPr lang="ru-RU" sz="1400" b="1" dirty="0" err="1">
                <a:solidFill>
                  <a:srgbClr val="000000"/>
                </a:solidFill>
                <a:latin typeface="Cera CY"/>
              </a:rPr>
              <a:t>алуу</a:t>
            </a:r>
            <a:r>
              <a:rPr lang="ru-RU" sz="1400" b="1" dirty="0">
                <a:solidFill>
                  <a:srgbClr val="000000"/>
                </a:solidFill>
                <a:latin typeface="Cera CY"/>
              </a:rPr>
              <a:t> </a:t>
            </a:r>
            <a:r>
              <a:rPr lang="ru-RU" sz="1400" b="1" dirty="0" err="1">
                <a:solidFill>
                  <a:srgbClr val="000000"/>
                </a:solidFill>
                <a:latin typeface="Cera CY"/>
              </a:rPr>
              <a:t>иш-чараларын</a:t>
            </a:r>
            <a:r>
              <a:rPr lang="ru-RU" sz="1400" b="1" dirty="0">
                <a:solidFill>
                  <a:srgbClr val="000000"/>
                </a:solidFill>
                <a:latin typeface="Cera CY"/>
              </a:rPr>
              <a:t> </a:t>
            </a:r>
            <a:r>
              <a:rPr lang="ru-RU" sz="1400" b="1" dirty="0" err="1">
                <a:solidFill>
                  <a:srgbClr val="000000"/>
                </a:solidFill>
                <a:latin typeface="Cera CY"/>
              </a:rPr>
              <a:t>уюштурууга</a:t>
            </a:r>
            <a:r>
              <a:rPr lang="ru-RU" sz="1400" b="1" dirty="0">
                <a:solidFill>
                  <a:srgbClr val="000000"/>
                </a:solidFill>
                <a:latin typeface="Cera CY"/>
              </a:rPr>
              <a:t> </a:t>
            </a:r>
            <a:r>
              <a:rPr lang="ru-RU" sz="1400" b="1" dirty="0" err="1">
                <a:solidFill>
                  <a:srgbClr val="000000"/>
                </a:solidFill>
                <a:latin typeface="Cera CY"/>
              </a:rPr>
              <a:t>көмөктөшүү</a:t>
            </a:r>
            <a:endParaRPr lang="ru-RU" sz="1400" b="1" dirty="0">
              <a:solidFill>
                <a:srgbClr val="000000"/>
              </a:solidFill>
              <a:latin typeface="Cera CY"/>
            </a:endParaRPr>
          </a:p>
        </p:txBody>
      </p:sp>
      <p:sp>
        <p:nvSpPr>
          <p:cNvPr id="60" name="Rechteck 31"/>
          <p:cNvSpPr/>
          <p:nvPr/>
        </p:nvSpPr>
        <p:spPr bwMode="gray">
          <a:xfrm>
            <a:off x="8391216" y="3649424"/>
            <a:ext cx="1751297" cy="873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52000" bIns="108000" rtlCol="0" anchor="t" anchorCtr="0"/>
          <a:lstStyle/>
          <a:p>
            <a:pPr algn="ctr">
              <a:lnSpc>
                <a:spcPts val="1800"/>
              </a:lnSpc>
            </a:pPr>
            <a:r>
              <a:rPr lang="ru-RU" sz="1400" b="1" dirty="0" smtClean="0">
                <a:solidFill>
                  <a:srgbClr val="000000"/>
                </a:solidFill>
                <a:latin typeface="Cera CY"/>
                <a:ea typeface="+mj-ea"/>
                <a:cs typeface="+mj-cs"/>
              </a:rPr>
              <a:t>Консалтинг</a:t>
            </a:r>
          </a:p>
          <a:p>
            <a:pPr algn="ctr">
              <a:lnSpc>
                <a:spcPts val="1800"/>
              </a:lnSpc>
            </a:pPr>
            <a:r>
              <a:rPr lang="ru-RU" sz="1400" b="1" dirty="0" smtClean="0">
                <a:solidFill>
                  <a:srgbClr val="000000"/>
                </a:solidFill>
                <a:latin typeface="Cera CY"/>
                <a:ea typeface="+mj-ea"/>
                <a:cs typeface="+mj-cs"/>
              </a:rPr>
              <a:t> </a:t>
            </a:r>
            <a:r>
              <a:rPr lang="ru-RU" sz="1400" b="1" dirty="0" err="1" smtClean="0">
                <a:solidFill>
                  <a:srgbClr val="000000"/>
                </a:solidFill>
                <a:latin typeface="Cera CY"/>
                <a:ea typeface="+mj-ea"/>
                <a:cs typeface="+mj-cs"/>
              </a:rPr>
              <a:t>жанга</a:t>
            </a:r>
            <a:r>
              <a:rPr lang="ru-RU" sz="1400" b="1" dirty="0" smtClean="0">
                <a:solidFill>
                  <a:srgbClr val="000000"/>
                </a:solidFill>
                <a:latin typeface="Cera CY"/>
                <a:ea typeface="+mj-ea"/>
                <a:cs typeface="+mj-cs"/>
              </a:rPr>
              <a:t> </a:t>
            </a:r>
            <a:r>
              <a:rPr lang="ru-RU" sz="1400" b="1" dirty="0" err="1" smtClean="0">
                <a:solidFill>
                  <a:srgbClr val="000000"/>
                </a:solidFill>
                <a:latin typeface="Cera CY"/>
                <a:ea typeface="+mj-ea"/>
                <a:cs typeface="+mj-cs"/>
              </a:rPr>
              <a:t>окутуу</a:t>
            </a:r>
            <a:endParaRPr lang="en-US" sz="1400" b="1" dirty="0">
              <a:solidFill>
                <a:srgbClr val="000000"/>
              </a:solidFill>
              <a:latin typeface="Cera CY"/>
              <a:ea typeface="+mj-ea"/>
              <a:cs typeface="+mj-cs"/>
            </a:endParaRPr>
          </a:p>
        </p:txBody>
      </p:sp>
      <p:sp>
        <p:nvSpPr>
          <p:cNvPr id="61" name="Ellipse 123"/>
          <p:cNvSpPr/>
          <p:nvPr/>
        </p:nvSpPr>
        <p:spPr bwMode="gray">
          <a:xfrm>
            <a:off x="4377655" y="1625600"/>
            <a:ext cx="1399202" cy="1422400"/>
          </a:xfrm>
          <a:prstGeom prst="ellipse">
            <a:avLst/>
          </a:prstGeom>
          <a:noFill/>
          <a:ln>
            <a:solidFill>
              <a:srgbClr val="1A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llipse 123"/>
          <p:cNvSpPr/>
          <p:nvPr/>
        </p:nvSpPr>
        <p:spPr bwMode="gray">
          <a:xfrm>
            <a:off x="6340651" y="1638300"/>
            <a:ext cx="1402708" cy="1346200"/>
          </a:xfrm>
          <a:prstGeom prst="ellipse">
            <a:avLst/>
          </a:prstGeom>
          <a:noFill/>
          <a:ln>
            <a:solidFill>
              <a:srgbClr val="1A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Ellipse 123"/>
          <p:cNvSpPr/>
          <p:nvPr/>
        </p:nvSpPr>
        <p:spPr bwMode="gray">
          <a:xfrm>
            <a:off x="8391216" y="1638300"/>
            <a:ext cx="1402708" cy="1346200"/>
          </a:xfrm>
          <a:prstGeom prst="ellipse">
            <a:avLst/>
          </a:prstGeom>
          <a:noFill/>
          <a:ln>
            <a:solidFill>
              <a:srgbClr val="1A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Ellipse 123"/>
          <p:cNvSpPr/>
          <p:nvPr/>
        </p:nvSpPr>
        <p:spPr bwMode="gray">
          <a:xfrm>
            <a:off x="2399827" y="1600200"/>
            <a:ext cx="1399202" cy="1422400"/>
          </a:xfrm>
          <a:prstGeom prst="ellipse">
            <a:avLst/>
          </a:prstGeom>
          <a:noFill/>
          <a:ln>
            <a:solidFill>
              <a:srgbClr val="1A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Номер слайда 2"/>
          <p:cNvSpPr>
            <a:spLocks noGrp="1"/>
          </p:cNvSpPr>
          <p:nvPr>
            <p:ph type="sldNum" sz="quarter" idx="4294967295"/>
          </p:nvPr>
        </p:nvSpPr>
        <p:spPr>
          <a:xfrm>
            <a:off x="11310870" y="6419084"/>
            <a:ext cx="546168" cy="43891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Tree>
    <p:extLst>
      <p:ext uri="{BB962C8B-B14F-4D97-AF65-F5344CB8AC3E}">
        <p14:creationId xmlns:p14="http://schemas.microsoft.com/office/powerpoint/2010/main" val="328166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ChangeAspect="1"/>
          </p:cNvPicPr>
          <p:nvPr/>
        </p:nvPicPr>
        <p:blipFill>
          <a:blip r:embed="rId4" cstate="print"/>
          <a:stretch>
            <a:fillRect/>
          </a:stretch>
        </p:blipFill>
        <p:spPr>
          <a:xfrm>
            <a:off x="1588" y="1588"/>
            <a:ext cx="1588" cy="1588"/>
          </a:xfrm>
          <a:prstGeom prst="rect">
            <a:avLst/>
          </a:prstGeom>
        </p:spPr>
      </p:pic>
      <p:sp>
        <p:nvSpPr>
          <p:cNvPr id="11" name="Прямоугольник 10"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prstClr val="white"/>
              </a:solidFill>
              <a:effectLst/>
              <a:uLnTx/>
              <a:uFillTx/>
              <a:latin typeface="Cera CY" panose="00000500000000000000" pitchFamily="2" charset="-52"/>
              <a:ea typeface="Stem Medium" panose="020B0603020203020204" pitchFamily="34" charset="-52"/>
              <a:cs typeface="+mn-cs"/>
              <a:sym typeface="Cera CY" panose="00000500000000000000" pitchFamily="2" charset="-52"/>
            </a:endParaRPr>
          </a:p>
        </p:txBody>
      </p:sp>
      <p:sp>
        <p:nvSpPr>
          <p:cNvPr id="10" name="Заголовок 4"/>
          <p:cNvSpPr>
            <a:spLocks noGrp="1"/>
          </p:cNvSpPr>
          <p:nvPr>
            <p:ph type="title"/>
          </p:nvPr>
        </p:nvSpPr>
        <p:spPr>
          <a:xfrm>
            <a:off x="1055152" y="381339"/>
            <a:ext cx="10801885" cy="609262"/>
          </a:xfrm>
        </p:spPr>
        <p:txBody>
          <a:bodyPr vert="horz" lIns="0" tIns="0" rIns="91440" bIns="45720" rtlCol="0" anchor="t">
            <a:noAutofit/>
          </a:bodyPr>
          <a:lstStyle/>
          <a:p>
            <a:pPr algn="l"/>
            <a:r>
              <a:rPr lang="ru-RU" sz="2000" b="1" cap="all" dirty="0" err="1" smtClean="0">
                <a:solidFill>
                  <a:srgbClr val="006AB4"/>
                </a:solidFill>
                <a:latin typeface="Times New Roman" panose="02020603050405020304" pitchFamily="18" charset="0"/>
                <a:cs typeface="Times New Roman" panose="02020603050405020304" pitchFamily="18" charset="0"/>
              </a:rPr>
              <a:t>Мамлекеттик</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сатып</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алуулар</a:t>
            </a:r>
            <a:r>
              <a:rPr lang="ru-RU" sz="2000" b="1" cap="all" dirty="0" smtClean="0">
                <a:solidFill>
                  <a:srgbClr val="006AB4"/>
                </a:solidFill>
                <a:latin typeface="Times New Roman" panose="02020603050405020304" pitchFamily="18" charset="0"/>
                <a:cs typeface="Times New Roman" panose="02020603050405020304" pitchFamily="18" charset="0"/>
              </a:rPr>
              <a:t> ЧӨЙРӨСҮНДӨ </a:t>
            </a:r>
            <a:r>
              <a:rPr lang="ru-RU" sz="2000" b="1" cap="all" dirty="0" err="1" smtClean="0">
                <a:solidFill>
                  <a:srgbClr val="006AB4"/>
                </a:solidFill>
                <a:latin typeface="Times New Roman" panose="02020603050405020304" pitchFamily="18" charset="0"/>
                <a:cs typeface="Times New Roman" panose="02020603050405020304" pitchFamily="18" charset="0"/>
              </a:rPr>
              <a:t>контракттарды</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банктык</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коштоо</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тарТИБИН</a:t>
            </a:r>
            <a:r>
              <a:rPr lang="ru-RU" sz="2000" b="1" cap="all" dirty="0" smtClean="0">
                <a:solidFill>
                  <a:srgbClr val="006AB4"/>
                </a:solidFill>
                <a:latin typeface="Times New Roman" panose="02020603050405020304" pitchFamily="18" charset="0"/>
                <a:cs typeface="Times New Roman" panose="02020603050405020304" pitchFamily="18" charset="0"/>
              </a:rPr>
              <a:t> АНЫКТАГАН </a:t>
            </a:r>
            <a:r>
              <a:rPr lang="ru-RU" sz="2000" b="1" cap="all" dirty="0" err="1" smtClean="0">
                <a:solidFill>
                  <a:srgbClr val="006AB4"/>
                </a:solidFill>
                <a:latin typeface="Times New Roman" panose="02020603050405020304" pitchFamily="18" charset="0"/>
                <a:cs typeface="Times New Roman" panose="02020603050405020304" pitchFamily="18" charset="0"/>
              </a:rPr>
              <a:t>ченемдик</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укуктук</a:t>
            </a:r>
            <a:r>
              <a:rPr lang="ru-RU" sz="2000" b="1" cap="all" dirty="0" smtClean="0">
                <a:solidFill>
                  <a:srgbClr val="006AB4"/>
                </a:solidFill>
                <a:latin typeface="Times New Roman" panose="02020603050405020304" pitchFamily="18" charset="0"/>
                <a:cs typeface="Times New Roman" panose="02020603050405020304" pitchFamily="18" charset="0"/>
              </a:rPr>
              <a:t> </a:t>
            </a:r>
            <a:r>
              <a:rPr lang="ru-RU" sz="2000" b="1" cap="all" dirty="0" err="1" smtClean="0">
                <a:solidFill>
                  <a:srgbClr val="006AB4"/>
                </a:solidFill>
                <a:latin typeface="Times New Roman" panose="02020603050405020304" pitchFamily="18" charset="0"/>
                <a:cs typeface="Times New Roman" panose="02020603050405020304" pitchFamily="18" charset="0"/>
              </a:rPr>
              <a:t>актылар</a:t>
            </a:r>
            <a:endParaRPr lang="ru-RU" sz="2000" b="1" cap="all" dirty="0">
              <a:solidFill>
                <a:srgbClr val="006AB4"/>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vert="horz" lIns="0" tIns="0" rIns="0" bIns="0" rtlCol="0" anchor="t"/>
          <a:lstStyle/>
          <a:p>
            <a:fld id="{B6F15528-21DE-4FAA-801E-634DDDAF4B2B}" type="slidenum">
              <a:rPr lang="ru-RU">
                <a:solidFill>
                  <a:srgbClr val="5B9BD5">
                    <a:lumMod val="75000"/>
                  </a:srgbClr>
                </a:solidFill>
                <a:latin typeface="Times New Roman" panose="02020603050405020304" pitchFamily="18" charset="0"/>
                <a:cs typeface="Times New Roman" panose="02020603050405020304" pitchFamily="18" charset="0"/>
              </a:rPr>
              <a:pPr/>
              <a:t>2</a:t>
            </a:fld>
            <a:endParaRPr lang="ru-RU"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327530" y="2399094"/>
            <a:ext cx="5357446" cy="307777"/>
          </a:xfrm>
          <a:prstGeom prst="rect">
            <a:avLst/>
          </a:prstGeom>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ru-RU" sz="1400" b="0" i="0" u="none" strike="noStrike" kern="1200" cap="none" spc="0" normalizeH="0" baseline="0" noProof="0" dirty="0" smtClean="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 xmlns:a16="http://schemas.microsoft.com/office/drawing/2014/main" id="{D71AB16B-1475-4407-8697-2073E9C80421}"/>
              </a:ext>
            </a:extLst>
          </p:cNvPr>
          <p:cNvSpPr/>
          <p:nvPr/>
        </p:nvSpPr>
        <p:spPr>
          <a:xfrm>
            <a:off x="-447675" y="4524393"/>
            <a:ext cx="5891242" cy="1434418"/>
          </a:xfrm>
          <a:prstGeom prst="rect">
            <a:avLst/>
          </a:prstGeom>
          <a:solidFill>
            <a:schemeClr val="accent1">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 xmlns:a16="http://schemas.microsoft.com/office/drawing/2014/main" id="{D71AB16B-1475-4407-8697-2073E9C80421}"/>
              </a:ext>
            </a:extLst>
          </p:cNvPr>
          <p:cNvSpPr/>
          <p:nvPr/>
        </p:nvSpPr>
        <p:spPr>
          <a:xfrm>
            <a:off x="-276225" y="1465427"/>
            <a:ext cx="5702882" cy="1434418"/>
          </a:xfrm>
          <a:prstGeom prst="rect">
            <a:avLst/>
          </a:prstGeom>
          <a:solidFill>
            <a:schemeClr val="accent1">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 xmlns:a16="http://schemas.microsoft.com/office/drawing/2014/main" id="{D71AB16B-1475-4407-8697-2073E9C80421}"/>
              </a:ext>
            </a:extLst>
          </p:cNvPr>
          <p:cNvSpPr/>
          <p:nvPr/>
        </p:nvSpPr>
        <p:spPr>
          <a:xfrm>
            <a:off x="-342900" y="2994910"/>
            <a:ext cx="5769557" cy="1434418"/>
          </a:xfrm>
          <a:prstGeom prst="rect">
            <a:avLst/>
          </a:prstGeom>
          <a:solidFill>
            <a:schemeClr val="accent1">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43C90038-2B74-4E32-B1B5-82F94F732989}"/>
              </a:ext>
            </a:extLst>
          </p:cNvPr>
          <p:cNvSpPr txBox="1"/>
          <p:nvPr/>
        </p:nvSpPr>
        <p:spPr>
          <a:xfrm>
            <a:off x="1055151" y="1791990"/>
            <a:ext cx="4371505" cy="861774"/>
          </a:xfrm>
          <a:prstGeom prst="rect">
            <a:avLst/>
          </a:prstGeom>
          <a:noFill/>
        </p:spPr>
        <p:txBody>
          <a:bodyPr wrap="square" lIns="0" tIns="0" rIns="0" bIns="0" rtlCol="0">
            <a:spAutoFit/>
          </a:bodyPr>
          <a:lstStyle/>
          <a:p>
            <a:r>
              <a:rPr lang="ru-RU" sz="1400" b="1" dirty="0" err="1" smtClean="0">
                <a:solidFill>
                  <a:srgbClr val="0057B5"/>
                </a:solidFill>
                <a:latin typeface="Times New Roman" panose="02020603050405020304" pitchFamily="18" charset="0"/>
                <a:cs typeface="Times New Roman" panose="02020603050405020304" pitchFamily="18" charset="0"/>
              </a:rPr>
              <a:t>Кыргыз</a:t>
            </a:r>
            <a:r>
              <a:rPr lang="ru-RU" sz="1400" b="1" dirty="0" smtClean="0">
                <a:solidFill>
                  <a:srgbClr val="0057B5"/>
                </a:solidFill>
                <a:latin typeface="Times New Roman" panose="02020603050405020304" pitchFamily="18" charset="0"/>
                <a:cs typeface="Times New Roman" panose="02020603050405020304" pitchFamily="18" charset="0"/>
              </a:rPr>
              <a:t> </a:t>
            </a:r>
            <a:r>
              <a:rPr lang="ru-RU" sz="1400" b="1" dirty="0" err="1" smtClean="0">
                <a:solidFill>
                  <a:srgbClr val="0057B5"/>
                </a:solidFill>
                <a:latin typeface="Times New Roman" panose="02020603050405020304" pitchFamily="18" charset="0"/>
                <a:cs typeface="Times New Roman" panose="02020603050405020304" pitchFamily="18" charset="0"/>
              </a:rPr>
              <a:t>Республикасынын</a:t>
            </a:r>
            <a:r>
              <a:rPr lang="ru-RU" sz="1400" b="1" dirty="0" smtClean="0">
                <a:solidFill>
                  <a:srgbClr val="0057B5"/>
                </a:solidFill>
                <a:latin typeface="Times New Roman" panose="02020603050405020304" pitchFamily="18" charset="0"/>
                <a:cs typeface="Times New Roman" panose="02020603050405020304" pitchFamily="18" charset="0"/>
              </a:rPr>
              <a:t> 2022-</a:t>
            </a:r>
            <a:r>
              <a:rPr lang="ru-RU" sz="1400" b="1" dirty="0" err="1" smtClean="0">
                <a:solidFill>
                  <a:srgbClr val="0057B5"/>
                </a:solidFill>
                <a:latin typeface="Times New Roman" panose="02020603050405020304" pitchFamily="18" charset="0"/>
                <a:cs typeface="Times New Roman" panose="02020603050405020304" pitchFamily="18" charset="0"/>
              </a:rPr>
              <a:t>жылдын</a:t>
            </a:r>
            <a:r>
              <a:rPr lang="ru-RU" sz="1400" b="1" dirty="0" smtClean="0">
                <a:solidFill>
                  <a:srgbClr val="0057B5"/>
                </a:solidFill>
                <a:latin typeface="Times New Roman" panose="02020603050405020304" pitchFamily="18" charset="0"/>
                <a:cs typeface="Times New Roman" panose="02020603050405020304" pitchFamily="18" charset="0"/>
              </a:rPr>
              <a:t> 14-</a:t>
            </a:r>
            <a:r>
              <a:rPr lang="ru-RU" sz="1400" b="1" dirty="0" err="1" smtClean="0">
                <a:solidFill>
                  <a:srgbClr val="0057B5"/>
                </a:solidFill>
                <a:latin typeface="Times New Roman" panose="02020603050405020304" pitchFamily="18" charset="0"/>
                <a:cs typeface="Times New Roman" panose="02020603050405020304" pitchFamily="18" charset="0"/>
              </a:rPr>
              <a:t>апрелинде</a:t>
            </a:r>
            <a:r>
              <a:rPr lang="ru-RU" sz="1400" b="1" dirty="0" smtClean="0">
                <a:solidFill>
                  <a:srgbClr val="0057B5"/>
                </a:solidFill>
                <a:latin typeface="Times New Roman" panose="02020603050405020304" pitchFamily="18" charset="0"/>
                <a:cs typeface="Times New Roman" panose="02020603050405020304" pitchFamily="18" charset="0"/>
              </a:rPr>
              <a:t> </a:t>
            </a:r>
            <a:r>
              <a:rPr lang="ru-RU" sz="1400" b="1" dirty="0" err="1" smtClean="0">
                <a:solidFill>
                  <a:srgbClr val="0057B5"/>
                </a:solidFill>
                <a:latin typeface="Times New Roman" panose="02020603050405020304" pitchFamily="18" charset="0"/>
                <a:cs typeface="Times New Roman" panose="02020603050405020304" pitchFamily="18" charset="0"/>
              </a:rPr>
              <a:t>кабыл</a:t>
            </a:r>
            <a:r>
              <a:rPr lang="ru-RU" sz="1400" b="1" dirty="0" smtClean="0">
                <a:solidFill>
                  <a:srgbClr val="0057B5"/>
                </a:solidFill>
                <a:latin typeface="Times New Roman" panose="02020603050405020304" pitchFamily="18" charset="0"/>
                <a:cs typeface="Times New Roman" panose="02020603050405020304" pitchFamily="18" charset="0"/>
              </a:rPr>
              <a:t> </a:t>
            </a:r>
            <a:r>
              <a:rPr lang="ru-RU" sz="1400" b="1" dirty="0" err="1" smtClean="0">
                <a:solidFill>
                  <a:srgbClr val="0057B5"/>
                </a:solidFill>
                <a:latin typeface="Times New Roman" panose="02020603050405020304" pitchFamily="18" charset="0"/>
                <a:cs typeface="Times New Roman" panose="02020603050405020304" pitchFamily="18" charset="0"/>
              </a:rPr>
              <a:t>алынган</a:t>
            </a:r>
            <a:r>
              <a:rPr lang="ru-RU" sz="1400" b="1" dirty="0" smtClean="0">
                <a:solidFill>
                  <a:srgbClr val="0057B5"/>
                </a:solidFill>
                <a:latin typeface="Times New Roman" panose="02020603050405020304" pitchFamily="18" charset="0"/>
                <a:cs typeface="Times New Roman" panose="02020603050405020304" pitchFamily="18" charset="0"/>
              </a:rPr>
              <a:t> </a:t>
            </a:r>
            <a:r>
              <a:rPr lang="ru-RU" sz="1400" dirty="0" smtClean="0">
                <a:solidFill>
                  <a:srgbClr val="0057B5"/>
                </a:solidFill>
                <a:latin typeface="Times New Roman" panose="02020603050405020304" pitchFamily="18" charset="0"/>
                <a:cs typeface="Times New Roman" panose="02020603050405020304" pitchFamily="18" charset="0"/>
              </a:rPr>
              <a:t>«</a:t>
            </a:r>
            <a:r>
              <a:rPr lang="ru-RU" sz="1400" dirty="0" err="1" smtClean="0">
                <a:solidFill>
                  <a:srgbClr val="0057B5"/>
                </a:solidFill>
                <a:latin typeface="Times New Roman" panose="02020603050405020304" pitchFamily="18" charset="0"/>
                <a:cs typeface="Times New Roman" panose="02020603050405020304" pitchFamily="18" charset="0"/>
              </a:rPr>
              <a:t>Мамлекеттик</a:t>
            </a:r>
            <a:r>
              <a:rPr lang="ru-RU" sz="1400" dirty="0" smtClean="0">
                <a:solidFill>
                  <a:srgbClr val="0057B5"/>
                </a:solidFill>
                <a:latin typeface="Times New Roman" panose="02020603050405020304" pitchFamily="18" charset="0"/>
                <a:cs typeface="Times New Roman" panose="02020603050405020304" pitchFamily="18" charset="0"/>
              </a:rPr>
              <a:t> </a:t>
            </a:r>
            <a:r>
              <a:rPr lang="ru-RU" sz="1400" dirty="0" err="1" smtClean="0">
                <a:solidFill>
                  <a:srgbClr val="0057B5"/>
                </a:solidFill>
                <a:latin typeface="Times New Roman" panose="02020603050405020304" pitchFamily="18" charset="0"/>
                <a:cs typeface="Times New Roman" panose="02020603050405020304" pitchFamily="18" charset="0"/>
              </a:rPr>
              <a:t>сатып</a:t>
            </a:r>
            <a:r>
              <a:rPr lang="ru-RU" sz="1400" dirty="0" smtClean="0">
                <a:solidFill>
                  <a:srgbClr val="0057B5"/>
                </a:solidFill>
                <a:latin typeface="Times New Roman" panose="02020603050405020304" pitchFamily="18" charset="0"/>
                <a:cs typeface="Times New Roman" panose="02020603050405020304" pitchFamily="18" charset="0"/>
              </a:rPr>
              <a:t> </a:t>
            </a:r>
            <a:r>
              <a:rPr lang="ru-RU" sz="1400" dirty="0" err="1" smtClean="0">
                <a:solidFill>
                  <a:srgbClr val="0057B5"/>
                </a:solidFill>
                <a:latin typeface="Times New Roman" panose="02020603050405020304" pitchFamily="18" charset="0"/>
                <a:cs typeface="Times New Roman" panose="02020603050405020304" pitchFamily="18" charset="0"/>
              </a:rPr>
              <a:t>алуулар</a:t>
            </a:r>
            <a:r>
              <a:rPr lang="ru-RU" sz="1400" dirty="0" smtClean="0">
                <a:solidFill>
                  <a:srgbClr val="0057B5"/>
                </a:solidFill>
                <a:latin typeface="Times New Roman" panose="02020603050405020304" pitchFamily="18" charset="0"/>
                <a:cs typeface="Times New Roman" panose="02020603050405020304" pitchFamily="18" charset="0"/>
              </a:rPr>
              <a:t> ж</a:t>
            </a:r>
            <a:r>
              <a:rPr lang="ky-KG" sz="1400" dirty="0" smtClean="0">
                <a:solidFill>
                  <a:srgbClr val="0057B5"/>
                </a:solidFill>
                <a:latin typeface="Times New Roman" panose="02020603050405020304" pitchFamily="18" charset="0"/>
                <a:cs typeface="Times New Roman" panose="02020603050405020304" pitchFamily="18" charset="0"/>
              </a:rPr>
              <a:t>өнүндө» </a:t>
            </a:r>
            <a:r>
              <a:rPr lang="ru-RU" sz="1400" b="1" dirty="0">
                <a:solidFill>
                  <a:srgbClr val="0057B5"/>
                </a:solidFill>
                <a:latin typeface="Times New Roman" panose="02020603050405020304" pitchFamily="18" charset="0"/>
                <a:cs typeface="Times New Roman" panose="02020603050405020304" pitchFamily="18" charset="0"/>
              </a:rPr>
              <a:t>№27 </a:t>
            </a:r>
            <a:r>
              <a:rPr lang="ky-KG" sz="1400" dirty="0" smtClean="0">
                <a:solidFill>
                  <a:srgbClr val="0057B5"/>
                </a:solidFill>
                <a:latin typeface="Times New Roman" panose="02020603050405020304" pitchFamily="18" charset="0"/>
                <a:cs typeface="Times New Roman" panose="02020603050405020304" pitchFamily="18" charset="0"/>
              </a:rPr>
              <a:t>мыйзамы</a:t>
            </a:r>
            <a:r>
              <a:rPr lang="ru-RU" sz="1400" b="1" dirty="0" smtClean="0">
                <a:solidFill>
                  <a:srgbClr val="0057B5"/>
                </a:solidFill>
                <a:latin typeface="Times New Roman" panose="02020603050405020304" pitchFamily="18" charset="0"/>
                <a:cs typeface="Times New Roman" panose="02020603050405020304" pitchFamily="18" charset="0"/>
              </a:rPr>
              <a:t> </a:t>
            </a:r>
            <a:r>
              <a:rPr lang="ru-RU" sz="1400" dirty="0" smtClean="0">
                <a:solidFill>
                  <a:srgbClr val="0057B5"/>
                </a:solidFill>
                <a:latin typeface="Times New Roman" panose="02020603050405020304" pitchFamily="18" charset="0"/>
                <a:cs typeface="Times New Roman" panose="02020603050405020304" pitchFamily="18" charset="0"/>
              </a:rPr>
              <a:t>(</a:t>
            </a:r>
            <a:r>
              <a:rPr lang="ru-RU" sz="1400" dirty="0" err="1" smtClean="0">
                <a:solidFill>
                  <a:srgbClr val="0057B5"/>
                </a:solidFill>
                <a:latin typeface="Times New Roman" panose="02020603050405020304" pitchFamily="18" charset="0"/>
                <a:cs typeface="Times New Roman" panose="02020603050405020304" pitchFamily="18" charset="0"/>
              </a:rPr>
              <a:t>мындан</a:t>
            </a:r>
            <a:r>
              <a:rPr lang="ru-RU" sz="1400" dirty="0" smtClean="0">
                <a:solidFill>
                  <a:srgbClr val="0057B5"/>
                </a:solidFill>
                <a:latin typeface="Times New Roman" panose="02020603050405020304" pitchFamily="18" charset="0"/>
                <a:cs typeface="Times New Roman" panose="02020603050405020304" pitchFamily="18" charset="0"/>
              </a:rPr>
              <a:t> ары – </a:t>
            </a:r>
            <a:r>
              <a:rPr lang="ru-RU" sz="1400" dirty="0" err="1">
                <a:solidFill>
                  <a:srgbClr val="0057B5"/>
                </a:solidFill>
                <a:latin typeface="Times New Roman" panose="02020603050405020304" pitchFamily="18" charset="0"/>
                <a:cs typeface="Times New Roman" panose="02020603050405020304" pitchFamily="18" charset="0"/>
              </a:rPr>
              <a:t>М</a:t>
            </a:r>
            <a:r>
              <a:rPr lang="ru-RU" sz="1400" dirty="0" err="1" smtClean="0">
                <a:solidFill>
                  <a:srgbClr val="0057B5"/>
                </a:solidFill>
                <a:latin typeface="Times New Roman" panose="02020603050405020304" pitchFamily="18" charset="0"/>
                <a:cs typeface="Times New Roman" panose="02020603050405020304" pitchFamily="18" charset="0"/>
              </a:rPr>
              <a:t>ыйзам</a:t>
            </a:r>
            <a:r>
              <a:rPr lang="ru-RU" sz="1400" dirty="0" smtClean="0">
                <a:solidFill>
                  <a:srgbClr val="0057B5"/>
                </a:solidFill>
                <a:latin typeface="Times New Roman" panose="02020603050405020304" pitchFamily="18" charset="0"/>
                <a:cs typeface="Times New Roman" panose="02020603050405020304" pitchFamily="18" charset="0"/>
              </a:rPr>
              <a:t>)</a:t>
            </a:r>
            <a:endParaRPr lang="ru-RU" sz="2000" b="1" dirty="0">
              <a:solidFill>
                <a:srgbClr val="0057B5"/>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347671" y="1774719"/>
            <a:ext cx="5078985" cy="2029627"/>
            <a:chOff x="1055152" y="1895350"/>
            <a:chExt cx="5078985" cy="2029627"/>
          </a:xfrm>
        </p:grpSpPr>
        <p:sp>
          <p:nvSpPr>
            <p:cNvPr id="19" name="TextBox 18">
              <a:extLst>
                <a:ext uri="{FF2B5EF4-FFF2-40B4-BE49-F238E27FC236}">
                  <a16:creationId xmlns="" xmlns:a16="http://schemas.microsoft.com/office/drawing/2014/main" id="{43C90038-2B74-4E32-B1B5-82F94F732989}"/>
                </a:ext>
              </a:extLst>
            </p:cNvPr>
            <p:cNvSpPr txBox="1"/>
            <p:nvPr/>
          </p:nvSpPr>
          <p:spPr>
            <a:xfrm>
              <a:off x="1710126" y="3278646"/>
              <a:ext cx="4424011" cy="646331"/>
            </a:xfrm>
            <a:prstGeom prst="rect">
              <a:avLst/>
            </a:prstGeom>
            <a:noFill/>
          </p:spPr>
          <p:txBody>
            <a:bodyPr wrap="square" lIns="0" tIns="0" rIns="0" bIns="0" rtlCol="0">
              <a:spAutoFit/>
            </a:bodyPr>
            <a:lstStyle/>
            <a:p>
              <a:r>
                <a:rPr lang="ky-KG" sz="1400" b="1" spc="-5" dirty="0">
                  <a:solidFill>
                    <a:srgbClr val="006AB4"/>
                  </a:solidFill>
                  <a:latin typeface="Times New Roman" panose="02020603050405020304" pitchFamily="18" charset="0"/>
                  <a:cs typeface="Times New Roman" panose="02020603050405020304" pitchFamily="18" charset="0"/>
                </a:rPr>
                <a:t>Кыргыз Республикасынын Министрлер к</a:t>
              </a:r>
              <a:r>
                <a:rPr lang="ky-KG" sz="1400" b="1" spc="-5" dirty="0" smtClean="0">
                  <a:solidFill>
                    <a:srgbClr val="006AB4"/>
                  </a:solidFill>
                  <a:latin typeface="Times New Roman" panose="02020603050405020304" pitchFamily="18" charset="0"/>
                  <a:cs typeface="Times New Roman" panose="02020603050405020304" pitchFamily="18" charset="0"/>
                </a:rPr>
                <a:t>абинетинин 2025-жылдын 21-майындагы </a:t>
              </a:r>
              <a:r>
                <a:rPr lang="ky-KG" sz="1400" spc="-5" dirty="0" smtClean="0">
                  <a:solidFill>
                    <a:srgbClr val="006AB4"/>
                  </a:solidFill>
                  <a:latin typeface="Times New Roman" panose="02020603050405020304" pitchFamily="18" charset="0"/>
                  <a:cs typeface="Times New Roman" panose="02020603050405020304" pitchFamily="18" charset="0"/>
                </a:rPr>
                <a:t>«Контракты банктык коштоо тууралуу</a:t>
              </a:r>
              <a:r>
                <a:rPr lang="ky-KG" sz="1400" spc="-5" dirty="0">
                  <a:solidFill>
                    <a:srgbClr val="006AB4"/>
                  </a:solidFill>
                  <a:latin typeface="Times New Roman" panose="02020603050405020304" pitchFamily="18" charset="0"/>
                  <a:cs typeface="Times New Roman" panose="02020603050405020304" pitchFamily="18" charset="0"/>
                </a:rPr>
                <a:t>» </a:t>
              </a:r>
              <a:r>
                <a:rPr lang="ky-KG" sz="1400" b="1" spc="-5" dirty="0" smtClean="0">
                  <a:solidFill>
                    <a:srgbClr val="006AB4"/>
                  </a:solidFill>
                  <a:latin typeface="Times New Roman" panose="02020603050405020304" pitchFamily="18" charset="0"/>
                  <a:cs typeface="Times New Roman" panose="02020603050405020304" pitchFamily="18" charset="0"/>
                </a:rPr>
                <a:t>№273-</a:t>
              </a:r>
              <a:r>
                <a:rPr lang="ky-KG" sz="1400" spc="-5" dirty="0" smtClean="0">
                  <a:solidFill>
                    <a:srgbClr val="006AB4"/>
                  </a:solidFill>
                  <a:latin typeface="Times New Roman" panose="02020603050405020304" pitchFamily="18" charset="0"/>
                  <a:cs typeface="Times New Roman" panose="02020603050405020304" pitchFamily="18" charset="0"/>
                </a:rPr>
                <a:t>токтому</a:t>
              </a:r>
              <a:r>
                <a:rPr lang="ru-RU" sz="1400" spc="-5" dirty="0" smtClean="0">
                  <a:solidFill>
                    <a:srgbClr val="006AB4"/>
                  </a:solidFill>
                  <a:latin typeface="Times New Roman" panose="02020603050405020304" pitchFamily="18" charset="0"/>
                  <a:cs typeface="Times New Roman" panose="02020603050405020304" pitchFamily="18" charset="0"/>
                </a:rPr>
                <a:t> </a:t>
              </a:r>
              <a:r>
                <a:rPr lang="ru-RU" sz="1400" dirty="0" smtClean="0">
                  <a:solidFill>
                    <a:srgbClr val="006AB4"/>
                  </a:solidFill>
                  <a:latin typeface="Times New Roman" panose="02020603050405020304" pitchFamily="18" charset="0"/>
                  <a:cs typeface="Times New Roman" panose="02020603050405020304" pitchFamily="18" charset="0"/>
                </a:rPr>
                <a:t>(</a:t>
              </a:r>
              <a:r>
                <a:rPr lang="ru-RU" sz="1400" dirty="0" err="1" smtClean="0">
                  <a:solidFill>
                    <a:srgbClr val="006AB4"/>
                  </a:solidFill>
                  <a:latin typeface="Times New Roman" panose="02020603050405020304" pitchFamily="18" charset="0"/>
                  <a:cs typeface="Times New Roman" panose="02020603050405020304" pitchFamily="18" charset="0"/>
                </a:rPr>
                <a:t>мындан</a:t>
              </a:r>
              <a:r>
                <a:rPr lang="ru-RU" sz="1400" dirty="0" smtClean="0">
                  <a:solidFill>
                    <a:srgbClr val="006AB4"/>
                  </a:solidFill>
                  <a:latin typeface="Times New Roman" panose="02020603050405020304" pitchFamily="18" charset="0"/>
                  <a:cs typeface="Times New Roman" panose="02020603050405020304" pitchFamily="18" charset="0"/>
                </a:rPr>
                <a:t> ары – </a:t>
              </a:r>
              <a:r>
                <a:rPr lang="ru-RU" sz="1400" dirty="0" err="1">
                  <a:solidFill>
                    <a:srgbClr val="006AB4"/>
                  </a:solidFill>
                  <a:latin typeface="Times New Roman" panose="02020603050405020304" pitchFamily="18" charset="0"/>
                  <a:cs typeface="Times New Roman" panose="02020603050405020304" pitchFamily="18" charset="0"/>
                </a:rPr>
                <a:t>Т</a:t>
              </a:r>
              <a:r>
                <a:rPr lang="ru-RU" sz="1400" dirty="0" err="1" smtClean="0">
                  <a:solidFill>
                    <a:srgbClr val="006AB4"/>
                  </a:solidFill>
                  <a:latin typeface="Times New Roman" panose="02020603050405020304" pitchFamily="18" charset="0"/>
                  <a:cs typeface="Times New Roman" panose="02020603050405020304" pitchFamily="18" charset="0"/>
                </a:rPr>
                <a:t>октом</a:t>
              </a:r>
              <a:r>
                <a:rPr lang="ru-RU" sz="1400" dirty="0" smtClean="0">
                  <a:solidFill>
                    <a:srgbClr val="006AB4"/>
                  </a:solidFill>
                  <a:latin typeface="Times New Roman" panose="02020603050405020304" pitchFamily="18" charset="0"/>
                  <a:cs typeface="Times New Roman" panose="02020603050405020304" pitchFamily="18" charset="0"/>
                </a:rPr>
                <a:t>)</a:t>
              </a:r>
              <a:endParaRPr lang="ru-RU" sz="2000" dirty="0">
                <a:solidFill>
                  <a:srgbClr val="006AB4"/>
                </a:solidFill>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5152" y="3329768"/>
              <a:ext cx="654974" cy="563326"/>
            </a:xfrm>
            <a:prstGeom prst="rect">
              <a:avLst/>
            </a:prstGeom>
          </p:spPr>
        </p:pic>
        <p:pic>
          <p:nvPicPr>
            <p:cNvPr id="30" name="Рисунок 29"/>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5152" y="1895350"/>
              <a:ext cx="654974" cy="563326"/>
            </a:xfrm>
            <a:prstGeom prst="rect">
              <a:avLst/>
            </a:prstGeom>
          </p:spPr>
        </p:pic>
      </p:grpSp>
      <p:sp>
        <p:nvSpPr>
          <p:cNvPr id="22" name="TextBox 21">
            <a:extLst>
              <a:ext uri="{FF2B5EF4-FFF2-40B4-BE49-F238E27FC236}">
                <a16:creationId xmlns="" xmlns:a16="http://schemas.microsoft.com/office/drawing/2014/main" id="{43C90038-2B74-4E32-B1B5-82F94F732989}"/>
              </a:ext>
            </a:extLst>
          </p:cNvPr>
          <p:cNvSpPr txBox="1"/>
          <p:nvPr/>
        </p:nvSpPr>
        <p:spPr>
          <a:xfrm>
            <a:off x="975024" y="4623452"/>
            <a:ext cx="4434724" cy="1938992"/>
          </a:xfrm>
          <a:prstGeom prst="rect">
            <a:avLst/>
          </a:prstGeom>
          <a:noFill/>
        </p:spPr>
        <p:txBody>
          <a:bodyPr wrap="square" lIns="0" tIns="0" rIns="0" bIns="0" rtlCol="0">
            <a:spAutoFit/>
          </a:bodyPr>
          <a:lstStyle/>
          <a:p>
            <a:r>
              <a:rPr lang="ky-KG" sz="1400" b="1" dirty="0" smtClean="0">
                <a:solidFill>
                  <a:srgbClr val="006AB4"/>
                </a:solidFill>
                <a:latin typeface="Times New Roman" panose="02020603050405020304" pitchFamily="18" charset="0"/>
                <a:cs typeface="Times New Roman" panose="02020603050405020304" pitchFamily="18" charset="0"/>
              </a:rPr>
              <a:t>Кыргыз Республикасынын Финансы министрлигинин 2025-жылдын 8-июлундагы </a:t>
            </a:r>
            <a:r>
              <a:rPr lang="ky-KG" sz="1400" dirty="0" smtClean="0">
                <a:solidFill>
                  <a:srgbClr val="006AB4"/>
                </a:solidFill>
                <a:latin typeface="Times New Roman" panose="02020603050405020304" pitchFamily="18" charset="0"/>
                <a:cs typeface="Times New Roman" panose="02020603050405020304" pitchFamily="18" charset="0"/>
              </a:rPr>
              <a:t>“Контракты банктык коштоону жайылтуу боюнча иш-чаралар жөнүндө” </a:t>
            </a:r>
            <a:r>
              <a:rPr lang="ky-KG" sz="1400" b="1" dirty="0">
                <a:solidFill>
                  <a:srgbClr val="006AB4"/>
                </a:solidFill>
                <a:latin typeface="Times New Roman" panose="02020603050405020304" pitchFamily="18" charset="0"/>
                <a:cs typeface="Times New Roman" panose="02020603050405020304" pitchFamily="18" charset="0"/>
              </a:rPr>
              <a:t>№</a:t>
            </a:r>
            <a:r>
              <a:rPr lang="ky-KG" sz="1400" b="1" dirty="0" smtClean="0">
                <a:solidFill>
                  <a:srgbClr val="006AB4"/>
                </a:solidFill>
                <a:latin typeface="Times New Roman" panose="02020603050405020304" pitchFamily="18" charset="0"/>
                <a:cs typeface="Times New Roman" panose="02020603050405020304" pitchFamily="18" charset="0"/>
              </a:rPr>
              <a:t>120-П </a:t>
            </a:r>
            <a:r>
              <a:rPr lang="ky-KG" sz="1400" dirty="0" smtClean="0">
                <a:solidFill>
                  <a:srgbClr val="006AB4"/>
                </a:solidFill>
                <a:latin typeface="Times New Roman" panose="02020603050405020304" pitchFamily="18" charset="0"/>
                <a:cs typeface="Times New Roman" panose="02020603050405020304" pitchFamily="18" charset="0"/>
              </a:rPr>
              <a:t>буйругу</a:t>
            </a:r>
            <a:r>
              <a:rPr lang="ru-RU" sz="1400" spc="-5" dirty="0" smtClean="0">
                <a:solidFill>
                  <a:srgbClr val="006AB4"/>
                </a:solidFill>
                <a:latin typeface="Times New Roman" panose="02020603050405020304" pitchFamily="18" charset="0"/>
                <a:cs typeface="Times New Roman" panose="02020603050405020304" pitchFamily="18" charset="0"/>
              </a:rPr>
              <a:t> </a:t>
            </a:r>
            <a:r>
              <a:rPr lang="ru-RU" sz="1400" dirty="0" smtClean="0">
                <a:solidFill>
                  <a:srgbClr val="006AB4"/>
                </a:solidFill>
                <a:latin typeface="Times New Roman" panose="02020603050405020304" pitchFamily="18" charset="0"/>
                <a:cs typeface="Times New Roman" panose="02020603050405020304" pitchFamily="18" charset="0"/>
              </a:rPr>
              <a:t>(</a:t>
            </a:r>
            <a:r>
              <a:rPr lang="ru-RU" sz="1400" dirty="0" err="1" smtClean="0">
                <a:solidFill>
                  <a:srgbClr val="006AB4"/>
                </a:solidFill>
                <a:latin typeface="Times New Roman" panose="02020603050405020304" pitchFamily="18" charset="0"/>
                <a:cs typeface="Times New Roman" panose="02020603050405020304" pitchFamily="18" charset="0"/>
              </a:rPr>
              <a:t>мындан</a:t>
            </a:r>
            <a:r>
              <a:rPr lang="ru-RU" sz="1400" dirty="0" smtClean="0">
                <a:solidFill>
                  <a:srgbClr val="006AB4"/>
                </a:solidFill>
                <a:latin typeface="Times New Roman" panose="02020603050405020304" pitchFamily="18" charset="0"/>
                <a:cs typeface="Times New Roman" panose="02020603050405020304" pitchFamily="18" charset="0"/>
              </a:rPr>
              <a:t> ары – </a:t>
            </a:r>
            <a:r>
              <a:rPr lang="ru-RU" sz="1400" dirty="0" err="1">
                <a:solidFill>
                  <a:srgbClr val="006AB4"/>
                </a:solidFill>
                <a:latin typeface="Times New Roman" panose="02020603050405020304" pitchFamily="18" charset="0"/>
                <a:cs typeface="Times New Roman" panose="02020603050405020304" pitchFamily="18" charset="0"/>
              </a:rPr>
              <a:t>Б</a:t>
            </a:r>
            <a:r>
              <a:rPr lang="ru-RU" sz="1400" dirty="0" err="1" smtClean="0">
                <a:solidFill>
                  <a:srgbClr val="006AB4"/>
                </a:solidFill>
                <a:latin typeface="Times New Roman" panose="02020603050405020304" pitchFamily="18" charset="0"/>
                <a:cs typeface="Times New Roman" panose="02020603050405020304" pitchFamily="18" charset="0"/>
              </a:rPr>
              <a:t>уйрук</a:t>
            </a:r>
            <a:r>
              <a:rPr lang="ru-RU" sz="1400" dirty="0" smtClean="0">
                <a:solidFill>
                  <a:srgbClr val="006AB4"/>
                </a:solidFill>
                <a:latin typeface="Times New Roman" panose="02020603050405020304" pitchFamily="18" charset="0"/>
                <a:cs typeface="Times New Roman" panose="02020603050405020304" pitchFamily="18" charset="0"/>
              </a:rPr>
              <a:t>) *</a:t>
            </a:r>
          </a:p>
          <a:p>
            <a:endParaRPr lang="ky-KG" sz="1400" dirty="0">
              <a:solidFill>
                <a:srgbClr val="006AB4"/>
              </a:solidFill>
              <a:latin typeface="Times New Roman" panose="02020603050405020304" pitchFamily="18" charset="0"/>
              <a:cs typeface="Times New Roman" panose="02020603050405020304" pitchFamily="18" charset="0"/>
            </a:endParaRPr>
          </a:p>
          <a:p>
            <a:r>
              <a:rPr lang="en-US" sz="1400" dirty="0">
                <a:solidFill>
                  <a:srgbClr val="00B050"/>
                </a:solidFill>
                <a:latin typeface="Times New Roman" panose="02020603050405020304" pitchFamily="18" charset="0"/>
                <a:cs typeface="Times New Roman" panose="02020603050405020304" pitchFamily="18" charset="0"/>
              </a:rPr>
              <a:t>*https://www.minfin.kg/pages/bankovskoe-soprovozhdenie-kontraktov-1/documents</a:t>
            </a:r>
          </a:p>
          <a:p>
            <a:endParaRPr lang="ru-RU" sz="1400" dirty="0">
              <a:solidFill>
                <a:srgbClr val="006AB4"/>
              </a:solidFill>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4868" y="4623452"/>
            <a:ext cx="563326" cy="563326"/>
          </a:xfrm>
          <a:prstGeom prst="rect">
            <a:avLst/>
          </a:prstGeom>
        </p:spPr>
      </p:pic>
      <p:sp>
        <p:nvSpPr>
          <p:cNvPr id="24" name="Скругленный прямоугольник 23"/>
          <p:cNvSpPr/>
          <p:nvPr/>
        </p:nvSpPr>
        <p:spPr>
          <a:xfrm>
            <a:off x="5513049" y="1465426"/>
            <a:ext cx="6644895" cy="1434419"/>
          </a:xfrm>
          <a:prstGeom prst="roundRect">
            <a:avLst>
              <a:gd name="adj" fmla="val 1693"/>
            </a:avLst>
          </a:prstGeom>
          <a:solidFill>
            <a:schemeClr val="bg1"/>
          </a:solidFill>
          <a:ln>
            <a:noFill/>
          </a:ln>
          <a:effectLst>
            <a:outerShdw blurRad="63500" sx="102000" sy="102000" algn="ctr" rotWithShape="0">
              <a:srgbClr val="2D65A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1">
                    <a:lumMod val="20000"/>
                    <a:lumOff val="80000"/>
                  </a:schemeClr>
                </a:solidFill>
              </a:ln>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5513051" y="3001410"/>
            <a:ext cx="6644893" cy="1428318"/>
          </a:xfrm>
          <a:prstGeom prst="roundRect">
            <a:avLst>
              <a:gd name="adj" fmla="val 1693"/>
            </a:avLst>
          </a:prstGeom>
          <a:solidFill>
            <a:schemeClr val="bg1"/>
          </a:solidFill>
          <a:ln>
            <a:noFill/>
          </a:ln>
          <a:effectLst>
            <a:outerShdw blurRad="63500" sx="102000" sy="102000" algn="ctr" rotWithShape="0">
              <a:srgbClr val="2D65A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1">
                    <a:lumMod val="20000"/>
                    <a:lumOff val="80000"/>
                  </a:schemeClr>
                </a:solidFill>
              </a:ln>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5513050" y="4552541"/>
            <a:ext cx="6644895" cy="1428709"/>
          </a:xfrm>
          <a:prstGeom prst="roundRect">
            <a:avLst>
              <a:gd name="adj" fmla="val 1693"/>
            </a:avLst>
          </a:prstGeom>
          <a:solidFill>
            <a:schemeClr val="bg1"/>
          </a:solidFill>
          <a:ln>
            <a:noFill/>
          </a:ln>
          <a:effectLst>
            <a:outerShdw blurRad="63500" sx="102000" sy="102000" algn="ctr" rotWithShape="0">
              <a:srgbClr val="2D65A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1">
                    <a:lumMod val="20000"/>
                    <a:lumOff val="80000"/>
                  </a:schemeClr>
                </a:solidFill>
              </a:ln>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5513052" y="1635740"/>
            <a:ext cx="6564924" cy="997966"/>
          </a:xfrm>
          <a:prstGeom prst="rect">
            <a:avLst/>
          </a:prstGeom>
        </p:spPr>
        <p:txBody>
          <a:bodyPr wrap="square">
            <a:spAutoFit/>
          </a:bodyPr>
          <a:lstStyle/>
          <a:p>
            <a:pPr defTabSz="444500">
              <a:spcBef>
                <a:spcPct val="0"/>
              </a:spcBef>
              <a:spcAft>
                <a:spcPct val="35000"/>
              </a:spcAft>
              <a:buClr>
                <a:schemeClr val="bg1"/>
              </a:buClr>
            </a:pPr>
            <a:r>
              <a:rPr lang="ru-RU" sz="1100" b="1" dirty="0" err="1" smtClean="0">
                <a:solidFill>
                  <a:srgbClr val="4F4F4F"/>
                </a:solidFill>
                <a:latin typeface="Times New Roman" panose="02020603050405020304" pitchFamily="18" charset="0"/>
                <a:cs typeface="Times New Roman" panose="02020603050405020304" pitchFamily="18" charset="0"/>
              </a:rPr>
              <a:t>Мыйзамдын</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контракттарды</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банктык</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коштоо</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боюнча</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беренелери</a:t>
            </a:r>
            <a:r>
              <a:rPr lang="ru-RU" sz="1100" b="1" dirty="0" smtClean="0">
                <a:solidFill>
                  <a:srgbClr val="4F4F4F"/>
                </a:solidFill>
                <a:latin typeface="Times New Roman" panose="02020603050405020304" pitchFamily="18" charset="0"/>
                <a:cs typeface="Times New Roman" panose="02020603050405020304" pitchFamily="18" charset="0"/>
              </a:rPr>
              <a:t> :</a:t>
            </a:r>
          </a:p>
          <a:p>
            <a:pPr marL="171450" indent="-171450" defTabSz="444500">
              <a:spcBef>
                <a:spcPct val="0"/>
              </a:spcBef>
              <a:buClr>
                <a:srgbClr val="006AB4"/>
              </a:buClr>
              <a:buFont typeface="Courier New" panose="02070309020205020404" pitchFamily="49" charset="0"/>
              <a:buChar char="o"/>
            </a:pPr>
            <a:r>
              <a:rPr lang="ru-RU" sz="1100" b="1" dirty="0" smtClean="0">
                <a:solidFill>
                  <a:srgbClr val="4F4F4F"/>
                </a:solidFill>
                <a:latin typeface="Times New Roman" panose="02020603050405020304" pitchFamily="18" charset="0"/>
                <a:cs typeface="Times New Roman" panose="02020603050405020304" pitchFamily="18" charset="0"/>
              </a:rPr>
              <a:t>3- </a:t>
            </a:r>
            <a:r>
              <a:rPr lang="ru-RU" sz="1100" b="1" dirty="0" err="1" smtClean="0">
                <a:solidFill>
                  <a:srgbClr val="4F4F4F"/>
                </a:solidFill>
                <a:latin typeface="Times New Roman" panose="02020603050405020304" pitchFamily="18" charset="0"/>
                <a:cs typeface="Times New Roman" panose="02020603050405020304" pitchFamily="18" charset="0"/>
              </a:rPr>
              <a:t>берене</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dirty="0" smtClean="0">
                <a:solidFill>
                  <a:srgbClr val="4F4F4F"/>
                </a:solidFill>
                <a:latin typeface="Times New Roman" panose="02020603050405020304" pitchFamily="18" charset="0"/>
                <a:cs typeface="Times New Roman" panose="02020603050405020304" pitchFamily="18" charset="0"/>
              </a:rPr>
              <a:t>«</a:t>
            </a:r>
            <a:r>
              <a:rPr lang="ru-RU" sz="1100" dirty="0" smtClean="0">
                <a:solidFill>
                  <a:srgbClr val="4F4F4F"/>
                </a:solidFill>
                <a:latin typeface="Times New Roman" panose="02020603050405020304" pitchFamily="18" charset="0"/>
                <a:cs typeface="Times New Roman" panose="02020603050405020304" pitchFamily="18" charset="0"/>
              </a:rPr>
              <a:t>Контракты </a:t>
            </a:r>
            <a:r>
              <a:rPr lang="ru-RU" sz="1100" dirty="0" err="1" smtClean="0">
                <a:solidFill>
                  <a:srgbClr val="4F4F4F"/>
                </a:solidFill>
                <a:latin typeface="Times New Roman" panose="02020603050405020304" pitchFamily="18" charset="0"/>
                <a:cs typeface="Times New Roman" panose="02020603050405020304" pitchFamily="18" charset="0"/>
              </a:rPr>
              <a:t>банктык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коштоо</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Ыйгарым</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укуктуу</a:t>
            </a:r>
            <a:r>
              <a:rPr lang="ru-RU" sz="1100" dirty="0" smtClean="0">
                <a:solidFill>
                  <a:srgbClr val="4F4F4F"/>
                </a:solidFill>
                <a:latin typeface="Times New Roman" panose="02020603050405020304" pitchFamily="18" charset="0"/>
                <a:cs typeface="Times New Roman" panose="02020603050405020304" pitchFamily="18" charset="0"/>
              </a:rPr>
              <a:t> банк» </a:t>
            </a:r>
            <a:r>
              <a:rPr lang="ru-RU" sz="1100" dirty="0" err="1" smtClean="0">
                <a:solidFill>
                  <a:srgbClr val="4F4F4F"/>
                </a:solidFill>
                <a:latin typeface="Times New Roman" panose="02020603050405020304" pitchFamily="18" charset="0"/>
                <a:cs typeface="Times New Roman" panose="02020603050405020304" pitchFamily="18" charset="0"/>
              </a:rPr>
              <a:t>аныктамалары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берилген</a:t>
            </a:r>
            <a:r>
              <a:rPr lang="ru-RU" sz="1100" dirty="0" smtClean="0">
                <a:solidFill>
                  <a:srgbClr val="4F4F4F"/>
                </a:solidFill>
                <a:latin typeface="Times New Roman" panose="02020603050405020304" pitchFamily="18" charset="0"/>
                <a:cs typeface="Times New Roman" panose="02020603050405020304" pitchFamily="18" charset="0"/>
              </a:rPr>
              <a:t>.</a:t>
            </a:r>
            <a:endParaRPr lang="ru-RU" sz="400" dirty="0" smtClean="0">
              <a:solidFill>
                <a:srgbClr val="4F4F4F"/>
              </a:solidFill>
              <a:latin typeface="Times New Roman" panose="02020603050405020304" pitchFamily="18" charset="0"/>
              <a:cs typeface="Times New Roman" panose="02020603050405020304" pitchFamily="18" charset="0"/>
            </a:endParaRPr>
          </a:p>
          <a:p>
            <a:pPr marL="171450" indent="-171450" defTabSz="444500">
              <a:spcBef>
                <a:spcPct val="0"/>
              </a:spcBef>
              <a:buClr>
                <a:srgbClr val="006AB4"/>
              </a:buClr>
              <a:buFont typeface="Courier New" panose="02070309020205020404" pitchFamily="49" charset="0"/>
              <a:buChar char="o"/>
            </a:pPr>
            <a:r>
              <a:rPr lang="ru-RU" sz="1100" b="1" dirty="0" smtClean="0">
                <a:solidFill>
                  <a:srgbClr val="4F4F4F"/>
                </a:solidFill>
                <a:latin typeface="Times New Roman" panose="02020603050405020304" pitchFamily="18" charset="0"/>
                <a:cs typeface="Times New Roman" panose="02020603050405020304" pitchFamily="18" charset="0"/>
              </a:rPr>
              <a:t>49-берене. «</a:t>
            </a:r>
            <a:r>
              <a:rPr lang="ru-RU" sz="1100" b="1" dirty="0" smtClean="0">
                <a:solidFill>
                  <a:srgbClr val="4F4F4F"/>
                </a:solidFill>
                <a:latin typeface="Times New Roman" panose="02020603050405020304" pitchFamily="18" charset="0"/>
                <a:cs typeface="Times New Roman" panose="02020603050405020304" pitchFamily="18" charset="0"/>
              </a:rPr>
              <a:t>Контракты </a:t>
            </a:r>
            <a:r>
              <a:rPr lang="ru-RU" sz="1100" b="1" dirty="0" err="1" smtClean="0">
                <a:solidFill>
                  <a:srgbClr val="4F4F4F"/>
                </a:solidFill>
                <a:latin typeface="Times New Roman" panose="02020603050405020304" pitchFamily="18" charset="0"/>
                <a:cs typeface="Times New Roman" panose="02020603050405020304" pitchFamily="18" charset="0"/>
              </a:rPr>
              <a:t>банктык</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коштоо</a:t>
            </a:r>
            <a:r>
              <a:rPr lang="ru-RU" sz="1100" b="1" dirty="0" smtClean="0">
                <a:solidFill>
                  <a:srgbClr val="4F4F4F"/>
                </a:solidFill>
                <a:latin typeface="Times New Roman" panose="02020603050405020304" pitchFamily="18" charset="0"/>
                <a:cs typeface="Times New Roman" panose="02020603050405020304" pitchFamily="18" charset="0"/>
              </a:rPr>
              <a:t>»: </a:t>
            </a:r>
          </a:p>
          <a:p>
            <a:pPr defTabSz="444500">
              <a:spcBef>
                <a:spcPct val="0"/>
              </a:spcBef>
              <a:buClr>
                <a:srgbClr val="006AB4"/>
              </a:buClr>
            </a:pPr>
            <a:r>
              <a:rPr lang="ru-RU" sz="1100" b="1" dirty="0">
                <a:solidFill>
                  <a:srgbClr val="4F4F4F"/>
                </a:solidFill>
                <a:latin typeface="Times New Roman" panose="02020603050405020304" pitchFamily="18" charset="0"/>
                <a:cs typeface="Times New Roman" panose="02020603050405020304" pitchFamily="18" charset="0"/>
              </a:rPr>
              <a:t> </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dirty="0" smtClean="0">
                <a:solidFill>
                  <a:srgbClr val="4F4F4F"/>
                </a:solidFill>
                <a:latin typeface="Times New Roman" panose="02020603050405020304" pitchFamily="18" charset="0"/>
                <a:cs typeface="Times New Roman" panose="02020603050405020304" pitchFamily="18" charset="0"/>
              </a:rPr>
              <a:t>«</a:t>
            </a:r>
            <a:r>
              <a:rPr lang="ru-RU" sz="1100" dirty="0" err="1" smtClean="0">
                <a:solidFill>
                  <a:srgbClr val="4F4F4F"/>
                </a:solidFill>
                <a:latin typeface="Times New Roman" panose="02020603050405020304" pitchFamily="18" charset="0"/>
                <a:cs typeface="Times New Roman" panose="02020603050405020304" pitchFamily="18" charset="0"/>
              </a:rPr>
              <a:t>Мамлекеттик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сатып</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алуулар</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боюнча </a:t>
            </a:r>
            <a:r>
              <a:rPr lang="ru-RU" sz="1100" dirty="0" err="1" smtClean="0">
                <a:solidFill>
                  <a:srgbClr val="4F4F4F"/>
                </a:solidFill>
                <a:latin typeface="Times New Roman" panose="02020603050405020304" pitchFamily="18" charset="0"/>
                <a:cs typeface="Times New Roman" panose="02020603050405020304" pitchFamily="18" charset="0"/>
              </a:rPr>
              <a:t>контракттарды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банктык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коштоону</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камсыз кылуу шарттары жана тартиби Министрлер кабинетинин чечими менен белгиленет</a:t>
            </a:r>
            <a:r>
              <a:rPr lang="ru-RU" sz="1100" dirty="0" smtClean="0">
                <a:solidFill>
                  <a:srgbClr val="4F4F4F"/>
                </a:solidFill>
                <a:latin typeface="Times New Roman" panose="02020603050405020304" pitchFamily="18" charset="0"/>
                <a:cs typeface="Times New Roman" panose="02020603050405020304" pitchFamily="18" charset="0"/>
              </a:rPr>
              <a:t>.»</a:t>
            </a:r>
          </a:p>
        </p:txBody>
      </p:sp>
      <p:sp>
        <p:nvSpPr>
          <p:cNvPr id="28" name="Прямоугольник 27"/>
          <p:cNvSpPr/>
          <p:nvPr/>
        </p:nvSpPr>
        <p:spPr>
          <a:xfrm>
            <a:off x="5485148" y="3131948"/>
            <a:ext cx="5494583" cy="1167243"/>
          </a:xfrm>
          <a:prstGeom prst="rect">
            <a:avLst/>
          </a:prstGeom>
        </p:spPr>
        <p:txBody>
          <a:bodyPr wrap="square">
            <a:spAutoFit/>
          </a:bodyPr>
          <a:lstStyle/>
          <a:p>
            <a:pPr defTabSz="444500">
              <a:spcBef>
                <a:spcPct val="0"/>
              </a:spcBef>
              <a:spcAft>
                <a:spcPct val="35000"/>
              </a:spcAft>
              <a:buClr>
                <a:schemeClr val="bg1"/>
              </a:buClr>
            </a:pPr>
            <a:r>
              <a:rPr lang="ru-RU" sz="1100" b="1" dirty="0" err="1" smtClean="0">
                <a:solidFill>
                  <a:srgbClr val="4F4F4F"/>
                </a:solidFill>
                <a:latin typeface="Times New Roman" panose="02020603050405020304" pitchFamily="18" charset="0"/>
                <a:cs typeface="Times New Roman" panose="02020603050405020304" pitchFamily="18" charset="0"/>
              </a:rPr>
              <a:t>Токтом</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аркылуу</a:t>
            </a:r>
            <a:r>
              <a:rPr lang="ru-RU" sz="1100" b="1" dirty="0" smtClean="0">
                <a:solidFill>
                  <a:srgbClr val="4F4F4F"/>
                </a:solidFill>
                <a:latin typeface="Times New Roman" panose="02020603050405020304" pitchFamily="18" charset="0"/>
                <a:cs typeface="Times New Roman" panose="02020603050405020304" pitchFamily="18" charset="0"/>
              </a:rPr>
              <a:t> </a:t>
            </a:r>
            <a:r>
              <a:rPr lang="ky-KG" sz="1100" b="1" dirty="0" smtClean="0">
                <a:solidFill>
                  <a:srgbClr val="4F4F4F"/>
                </a:solidFill>
                <a:latin typeface="Times New Roman" panose="02020603050405020304" pitchFamily="18" charset="0"/>
                <a:cs typeface="Times New Roman" panose="02020603050405020304" pitchFamily="18" charset="0"/>
              </a:rPr>
              <a:t>төмөнкүлөр бекитилген </a:t>
            </a:r>
            <a:r>
              <a:rPr lang="ru-RU" sz="1100" b="1" dirty="0" smtClean="0">
                <a:solidFill>
                  <a:srgbClr val="4F4F4F"/>
                </a:solidFill>
                <a:latin typeface="Times New Roman" panose="02020603050405020304" pitchFamily="18" charset="0"/>
                <a:cs typeface="Times New Roman" panose="02020603050405020304" pitchFamily="18" charset="0"/>
              </a:rPr>
              <a:t>:</a:t>
            </a:r>
          </a:p>
          <a:p>
            <a:pPr marL="171450" indent="-171450" algn="just"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Мамлекеттик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сатып</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алуулар</a:t>
            </a:r>
            <a:r>
              <a:rPr lang="ru-RU" sz="1100" dirty="0" smtClean="0">
                <a:solidFill>
                  <a:srgbClr val="4F4F4F"/>
                </a:solidFill>
                <a:latin typeface="Times New Roman" panose="02020603050405020304" pitchFamily="18" charset="0"/>
                <a:cs typeface="Times New Roman" panose="02020603050405020304" pitchFamily="18" charset="0"/>
              </a:rPr>
              <a:t> ч</a:t>
            </a:r>
            <a:r>
              <a:rPr lang="ky-KG" sz="1100" dirty="0" smtClean="0">
                <a:solidFill>
                  <a:srgbClr val="4F4F4F"/>
                </a:solidFill>
                <a:latin typeface="Times New Roman" panose="02020603050405020304" pitchFamily="18" charset="0"/>
                <a:cs typeface="Times New Roman" panose="02020603050405020304" pitchFamily="18" charset="0"/>
              </a:rPr>
              <a:t>өйрөсүндө </a:t>
            </a:r>
            <a:r>
              <a:rPr lang="ru-RU" sz="1100" dirty="0" err="1" smtClean="0">
                <a:solidFill>
                  <a:srgbClr val="4F4F4F"/>
                </a:solidFill>
                <a:latin typeface="Times New Roman" panose="02020603050405020304" pitchFamily="18" charset="0"/>
                <a:cs typeface="Times New Roman" panose="02020603050405020304" pitchFamily="18" charset="0"/>
              </a:rPr>
              <a:t>контракттарды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банктык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коштоону</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ишке</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ашыруу </a:t>
            </a:r>
            <a:r>
              <a:rPr lang="ru-RU" sz="1100" dirty="0" err="1" smtClean="0">
                <a:solidFill>
                  <a:srgbClr val="4F4F4F"/>
                </a:solidFill>
                <a:latin typeface="Times New Roman" panose="02020603050405020304" pitchFamily="18" charset="0"/>
                <a:cs typeface="Times New Roman" panose="02020603050405020304" pitchFamily="18" charset="0"/>
              </a:rPr>
              <a:t>тартиби</a:t>
            </a:r>
            <a:r>
              <a:rPr lang="ru-RU" sz="1100" dirty="0" smtClean="0">
                <a:solidFill>
                  <a:srgbClr val="4F4F4F"/>
                </a:solidFill>
                <a:latin typeface="Times New Roman" panose="02020603050405020304" pitchFamily="18" charset="0"/>
                <a:cs typeface="Times New Roman" panose="02020603050405020304" pitchFamily="18" charset="0"/>
              </a:rPr>
              <a:t>.</a:t>
            </a:r>
            <a:endParaRPr lang="ru-RU" sz="1100" dirty="0">
              <a:solidFill>
                <a:srgbClr val="4F4F4F"/>
              </a:solidFill>
              <a:latin typeface="Times New Roman" panose="02020603050405020304" pitchFamily="18" charset="0"/>
              <a:cs typeface="Times New Roman" panose="02020603050405020304" pitchFamily="18" charset="0"/>
            </a:endParaRPr>
          </a:p>
          <a:p>
            <a:pPr marL="171450" indent="-171450" algn="just"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Ыйгарым</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укуктуу</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банктардын</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тизмеги</a:t>
            </a:r>
            <a:r>
              <a:rPr lang="ru-RU" sz="1100" dirty="0" smtClean="0">
                <a:solidFill>
                  <a:srgbClr val="4F4F4F"/>
                </a:solidFill>
                <a:latin typeface="Times New Roman" panose="02020603050405020304" pitchFamily="18" charset="0"/>
                <a:cs typeface="Times New Roman" panose="02020603050405020304" pitchFamily="18" charset="0"/>
              </a:rPr>
              <a:t>.</a:t>
            </a:r>
            <a:endParaRPr lang="ru-RU" sz="1100" dirty="0">
              <a:solidFill>
                <a:srgbClr val="4F4F4F"/>
              </a:solidFill>
              <a:latin typeface="Times New Roman" panose="02020603050405020304" pitchFamily="18" charset="0"/>
              <a:cs typeface="Times New Roman" panose="02020603050405020304" pitchFamily="18" charset="0"/>
            </a:endParaRPr>
          </a:p>
          <a:p>
            <a:pPr marL="171450" indent="-171450" algn="just"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Мамлекеттик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сатып</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алуулар</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чөйрөсүндөгү </a:t>
            </a:r>
            <a:r>
              <a:rPr lang="ru-RU" sz="1100" dirty="0" err="1" smtClean="0">
                <a:solidFill>
                  <a:srgbClr val="4F4F4F"/>
                </a:solidFill>
                <a:latin typeface="Times New Roman" panose="02020603050405020304" pitchFamily="18" charset="0"/>
                <a:cs typeface="Times New Roman" panose="02020603050405020304" pitchFamily="18" charset="0"/>
              </a:rPr>
              <a:t>контракттарга</a:t>
            </a:r>
            <a:r>
              <a:rPr lang="ru-RU" sz="1100" dirty="0" smtClean="0">
                <a:solidFill>
                  <a:srgbClr val="4F4F4F"/>
                </a:solidFill>
                <a:latin typeface="Times New Roman" panose="02020603050405020304" pitchFamily="18" charset="0"/>
                <a:cs typeface="Times New Roman" panose="02020603050405020304" pitchFamily="18" charset="0"/>
              </a:rPr>
              <a:t> карата </a:t>
            </a:r>
            <a:r>
              <a:rPr lang="ru-RU" sz="1100" dirty="0" err="1" smtClean="0">
                <a:solidFill>
                  <a:srgbClr val="4F4F4F"/>
                </a:solidFill>
                <a:latin typeface="Times New Roman" panose="02020603050405020304" pitchFamily="18" charset="0"/>
                <a:cs typeface="Times New Roman" panose="02020603050405020304" pitchFamily="18" charset="0"/>
              </a:rPr>
              <a:t>банктык</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коштоону</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колдонуу</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критерийлери</a:t>
            </a:r>
            <a:r>
              <a:rPr lang="ru-RU" sz="1100" dirty="0" smtClean="0">
                <a:solidFill>
                  <a:srgbClr val="4F4F4F"/>
                </a:solidFill>
                <a:latin typeface="Times New Roman" panose="02020603050405020304" pitchFamily="18" charset="0"/>
                <a:cs typeface="Times New Roman" panose="02020603050405020304" pitchFamily="18" charset="0"/>
              </a:rPr>
              <a:t>.</a:t>
            </a:r>
          </a:p>
        </p:txBody>
      </p:sp>
      <p:sp>
        <p:nvSpPr>
          <p:cNvPr id="29" name="Прямоугольник 28"/>
          <p:cNvSpPr/>
          <p:nvPr/>
        </p:nvSpPr>
        <p:spPr>
          <a:xfrm>
            <a:off x="5513051" y="4511560"/>
            <a:ext cx="6545600" cy="1510670"/>
          </a:xfrm>
          <a:prstGeom prst="rect">
            <a:avLst/>
          </a:prstGeom>
        </p:spPr>
        <p:txBody>
          <a:bodyPr wrap="square">
            <a:spAutoFit/>
          </a:bodyPr>
          <a:lstStyle/>
          <a:p>
            <a:pPr defTabSz="444500">
              <a:spcBef>
                <a:spcPct val="0"/>
              </a:spcBef>
              <a:spcAft>
                <a:spcPts val="462"/>
              </a:spcAft>
              <a:buClr>
                <a:schemeClr val="bg1"/>
              </a:buClr>
            </a:pPr>
            <a:r>
              <a:rPr lang="ru-RU" sz="1100" b="1" dirty="0" err="1" smtClean="0">
                <a:solidFill>
                  <a:srgbClr val="4F4F4F"/>
                </a:solidFill>
                <a:latin typeface="Times New Roman" panose="02020603050405020304" pitchFamily="18" charset="0"/>
                <a:cs typeface="Times New Roman" panose="02020603050405020304" pitchFamily="18" charset="0"/>
              </a:rPr>
              <a:t>Буйрукта</a:t>
            </a:r>
            <a:r>
              <a:rPr lang="ru-RU" sz="1100" b="1" dirty="0" smtClean="0">
                <a:solidFill>
                  <a:srgbClr val="4F4F4F"/>
                </a:solidFill>
                <a:latin typeface="Times New Roman" panose="02020603050405020304" pitchFamily="18" charset="0"/>
                <a:cs typeface="Times New Roman" panose="02020603050405020304" pitchFamily="18" charset="0"/>
              </a:rPr>
              <a:t> т</a:t>
            </a:r>
            <a:r>
              <a:rPr lang="ky-KG" sz="1100" b="1" dirty="0" smtClean="0">
                <a:solidFill>
                  <a:srgbClr val="4F4F4F"/>
                </a:solidFill>
                <a:latin typeface="Times New Roman" panose="02020603050405020304" pitchFamily="18" charset="0"/>
                <a:cs typeface="Times New Roman" panose="02020603050405020304" pitchFamily="18" charset="0"/>
              </a:rPr>
              <a:t>өмөнкүлөр </a:t>
            </a:r>
            <a:r>
              <a:rPr lang="ru-RU" sz="1100" b="1" dirty="0" err="1" smtClean="0">
                <a:solidFill>
                  <a:srgbClr val="4F4F4F"/>
                </a:solidFill>
                <a:latin typeface="Times New Roman" panose="02020603050405020304" pitchFamily="18" charset="0"/>
                <a:cs typeface="Times New Roman" panose="02020603050405020304" pitchFamily="18" charset="0"/>
              </a:rPr>
              <a:t>бекитилген</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жана</a:t>
            </a:r>
            <a:r>
              <a:rPr lang="ru-RU" sz="1100" b="1" dirty="0" smtClean="0">
                <a:solidFill>
                  <a:srgbClr val="4F4F4F"/>
                </a:solidFill>
                <a:latin typeface="Times New Roman" panose="02020603050405020304" pitchFamily="18" charset="0"/>
                <a:cs typeface="Times New Roman" panose="02020603050405020304" pitchFamily="18" charset="0"/>
              </a:rPr>
              <a:t> </a:t>
            </a:r>
            <a:r>
              <a:rPr lang="ru-RU" sz="1100" b="1" dirty="0" err="1" smtClean="0">
                <a:solidFill>
                  <a:srgbClr val="4F4F4F"/>
                </a:solidFill>
                <a:latin typeface="Times New Roman" panose="02020603050405020304" pitchFamily="18" charset="0"/>
                <a:cs typeface="Times New Roman" panose="02020603050405020304" pitchFamily="18" charset="0"/>
              </a:rPr>
              <a:t>аныкталган</a:t>
            </a:r>
            <a:r>
              <a:rPr lang="ru-RU" sz="1100" b="1" dirty="0" smtClean="0">
                <a:solidFill>
                  <a:srgbClr val="4F4F4F"/>
                </a:solidFill>
                <a:latin typeface="Times New Roman" panose="02020603050405020304" pitchFamily="18" charset="0"/>
                <a:cs typeface="Times New Roman" panose="02020603050405020304" pitchFamily="18" charset="0"/>
              </a:rPr>
              <a:t>:</a:t>
            </a:r>
          </a:p>
          <a:p>
            <a:pPr marL="171450" indent="-171450"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Сатып</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алуулар</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боюнча</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документтерде камтылышы үчүн контракты банктык коштоого карата талаптар</a:t>
            </a:r>
            <a:r>
              <a:rPr lang="ru-RU" sz="1100" dirty="0" smtClean="0">
                <a:solidFill>
                  <a:srgbClr val="4F4F4F"/>
                </a:solidFill>
                <a:latin typeface="Times New Roman" panose="02020603050405020304" pitchFamily="18" charset="0"/>
                <a:cs typeface="Times New Roman" panose="02020603050405020304" pitchFamily="18" charset="0"/>
              </a:rPr>
              <a:t>.</a:t>
            </a:r>
            <a:endParaRPr lang="en-US" sz="1100" dirty="0" smtClean="0">
              <a:solidFill>
                <a:srgbClr val="4F4F4F"/>
              </a:solidFill>
              <a:latin typeface="Times New Roman" panose="02020603050405020304" pitchFamily="18" charset="0"/>
              <a:cs typeface="Times New Roman" panose="02020603050405020304" pitchFamily="18" charset="0"/>
            </a:endParaRPr>
          </a:p>
          <a:p>
            <a:pPr marL="171450" indent="-171450"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Товарларды</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берүүгө, иштерди аткарууга, кызмат көрсөтүүлөргө контаркттардын типтүү формалары</a:t>
            </a:r>
            <a:r>
              <a:rPr lang="ru-RU" sz="1100" dirty="0" smtClean="0">
                <a:solidFill>
                  <a:srgbClr val="4F4F4F"/>
                </a:solidFill>
                <a:latin typeface="Times New Roman" panose="02020603050405020304" pitchFamily="18" charset="0"/>
                <a:cs typeface="Times New Roman" panose="02020603050405020304" pitchFamily="18" charset="0"/>
              </a:rPr>
              <a:t>.</a:t>
            </a:r>
            <a:endParaRPr lang="ru-RU" sz="1100" dirty="0">
              <a:solidFill>
                <a:srgbClr val="4F4F4F"/>
              </a:solidFill>
              <a:latin typeface="Times New Roman" panose="02020603050405020304" pitchFamily="18" charset="0"/>
              <a:cs typeface="Times New Roman" panose="02020603050405020304" pitchFamily="18" charset="0"/>
            </a:endParaRPr>
          </a:p>
          <a:p>
            <a:pPr marL="171450" indent="-171450" defTabSz="444500">
              <a:spcBef>
                <a:spcPct val="0"/>
              </a:spcBef>
              <a:buClr>
                <a:srgbClr val="006AB4"/>
              </a:buClr>
              <a:buFont typeface="Courier New" panose="02070309020205020404" pitchFamily="49" charset="0"/>
              <a:buChar char="o"/>
            </a:pPr>
            <a:r>
              <a:rPr lang="ru-RU" sz="1100" dirty="0" err="1" smtClean="0">
                <a:solidFill>
                  <a:srgbClr val="4F4F4F"/>
                </a:solidFill>
                <a:latin typeface="Times New Roman" panose="02020603050405020304" pitchFamily="18" charset="0"/>
                <a:cs typeface="Times New Roman" panose="02020603050405020304" pitchFamily="18" charset="0"/>
              </a:rPr>
              <a:t>Контракттарды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банктык</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коштоо келишимдеринин типтүү формалары</a:t>
            </a:r>
            <a:r>
              <a:rPr lang="ru-RU" sz="1100" dirty="0" smtClean="0">
                <a:solidFill>
                  <a:srgbClr val="4F4F4F"/>
                </a:solidFill>
                <a:latin typeface="Times New Roman" panose="02020603050405020304" pitchFamily="18" charset="0"/>
                <a:cs typeface="Times New Roman" panose="02020603050405020304" pitchFamily="18" charset="0"/>
              </a:rPr>
              <a:t>.</a:t>
            </a:r>
            <a:endParaRPr lang="ru-RU" sz="1100" dirty="0">
              <a:solidFill>
                <a:srgbClr val="4F4F4F"/>
              </a:solidFill>
              <a:latin typeface="Times New Roman" panose="02020603050405020304" pitchFamily="18" charset="0"/>
              <a:cs typeface="Times New Roman" panose="02020603050405020304" pitchFamily="18" charset="0"/>
            </a:endParaRPr>
          </a:p>
          <a:p>
            <a:pPr marL="171450" indent="-171450" defTabSz="444500">
              <a:spcBef>
                <a:spcPct val="0"/>
              </a:spcBef>
              <a:buClr>
                <a:srgbClr val="006AB4"/>
              </a:buClr>
              <a:buFont typeface="Courier New" panose="02070309020205020404" pitchFamily="49" charset="0"/>
              <a:buChar char="o"/>
            </a:pPr>
            <a:r>
              <a:rPr lang="ky-KG" sz="1100" dirty="0" smtClean="0">
                <a:solidFill>
                  <a:srgbClr val="4F4F4F"/>
                </a:solidFill>
                <a:latin typeface="Times New Roman" panose="02020603050405020304" pitchFamily="18" charset="0"/>
                <a:cs typeface="Times New Roman" panose="02020603050405020304" pitchFamily="18" charset="0"/>
              </a:rPr>
              <a:t>Кыргыз Республикасынын Финансы министрлигинин түзүмдүк бөлүмдөрүнүн </a:t>
            </a:r>
            <a:r>
              <a:rPr lang="ru-RU" sz="1100" dirty="0" err="1" smtClean="0">
                <a:solidFill>
                  <a:srgbClr val="4F4F4F"/>
                </a:solidFill>
                <a:latin typeface="Times New Roman" panose="02020603050405020304" pitchFamily="18" charset="0"/>
                <a:cs typeface="Times New Roman" panose="02020603050405020304" pitchFamily="18" charset="0"/>
              </a:rPr>
              <a:t>контракттарды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a:solidFill>
                  <a:srgbClr val="4F4F4F"/>
                </a:solidFill>
                <a:latin typeface="Times New Roman" panose="02020603050405020304" pitchFamily="18" charset="0"/>
                <a:cs typeface="Times New Roman" panose="02020603050405020304" pitchFamily="18" charset="0"/>
              </a:rPr>
              <a:t>банктык</a:t>
            </a:r>
            <a:r>
              <a:rPr lang="ru-RU" sz="1100" dirty="0">
                <a:solidFill>
                  <a:srgbClr val="4F4F4F"/>
                </a:solidFill>
                <a:latin typeface="Times New Roman" panose="02020603050405020304" pitchFamily="18" charset="0"/>
                <a:cs typeface="Times New Roman" panose="02020603050405020304" pitchFamily="18" charset="0"/>
              </a:rPr>
              <a:t> </a:t>
            </a:r>
            <a:r>
              <a:rPr lang="ru-RU" sz="1100" dirty="0" err="1">
                <a:solidFill>
                  <a:srgbClr val="4F4F4F"/>
                </a:solidFill>
                <a:latin typeface="Times New Roman" panose="02020603050405020304" pitchFamily="18" charset="0"/>
                <a:cs typeface="Times New Roman" panose="02020603050405020304" pitchFamily="18" charset="0"/>
              </a:rPr>
              <a:t>коштоону</a:t>
            </a:r>
            <a:r>
              <a:rPr lang="ru-RU" sz="1100" dirty="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уюштуруу</a:t>
            </a:r>
            <a:r>
              <a:rPr lang="ru-RU" sz="1100" dirty="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жагындагы</a:t>
            </a:r>
            <a:r>
              <a:rPr lang="ru-RU" sz="1100" dirty="0" smtClean="0">
                <a:solidFill>
                  <a:srgbClr val="4F4F4F"/>
                </a:solidFill>
                <a:latin typeface="Times New Roman" panose="02020603050405020304" pitchFamily="18" charset="0"/>
                <a:cs typeface="Times New Roman" panose="02020603050405020304" pitchFamily="18" charset="0"/>
              </a:rPr>
              <a:t> </a:t>
            </a:r>
            <a:r>
              <a:rPr lang="ru-RU" sz="1100" dirty="0" err="1" smtClean="0">
                <a:solidFill>
                  <a:srgbClr val="4F4F4F"/>
                </a:solidFill>
                <a:latin typeface="Times New Roman" panose="02020603050405020304" pitchFamily="18" charset="0"/>
                <a:cs typeface="Times New Roman" panose="02020603050405020304" pitchFamily="18" charset="0"/>
              </a:rPr>
              <a:t>аткаруучу</a:t>
            </a:r>
            <a:r>
              <a:rPr lang="ru-RU" sz="1100" dirty="0" smtClean="0">
                <a:solidFill>
                  <a:srgbClr val="4F4F4F"/>
                </a:solidFill>
                <a:latin typeface="Times New Roman" panose="02020603050405020304" pitchFamily="18" charset="0"/>
                <a:cs typeface="Times New Roman" panose="02020603050405020304" pitchFamily="18" charset="0"/>
              </a:rPr>
              <a:t> </a:t>
            </a:r>
            <a:r>
              <a:rPr lang="ky-KG" sz="1100" dirty="0" smtClean="0">
                <a:solidFill>
                  <a:srgbClr val="4F4F4F"/>
                </a:solidFill>
                <a:latin typeface="Times New Roman" panose="02020603050405020304" pitchFamily="18" charset="0"/>
                <a:cs typeface="Times New Roman" panose="02020603050405020304" pitchFamily="18" charset="0"/>
              </a:rPr>
              <a:t>милдеттери</a:t>
            </a:r>
            <a:r>
              <a:rPr lang="ru-RU" sz="1100" dirty="0" smtClean="0">
                <a:solidFill>
                  <a:srgbClr val="4F4F4F"/>
                </a:solidFill>
                <a:latin typeface="Times New Roman" panose="02020603050405020304" pitchFamily="18" charset="0"/>
                <a:cs typeface="Times New Roman" panose="02020603050405020304" pitchFamily="18" charset="0"/>
              </a:rPr>
              <a:t>. </a:t>
            </a:r>
            <a:endParaRPr lang="ru-RU" sz="1100" dirty="0">
              <a:solidFill>
                <a:srgbClr val="4F4F4F"/>
              </a:solidFill>
              <a:latin typeface="Times New Roman" panose="02020603050405020304" pitchFamily="18" charset="0"/>
              <a:cs typeface="Times New Roman" panose="02020603050405020304" pitchFamily="18" charset="0"/>
            </a:endParaRPr>
          </a:p>
          <a:p>
            <a:pPr defTabSz="444500">
              <a:spcBef>
                <a:spcPct val="0"/>
              </a:spcBef>
              <a:spcAft>
                <a:spcPts val="462"/>
              </a:spcAft>
              <a:buClr>
                <a:schemeClr val="bg1"/>
              </a:buClr>
            </a:pPr>
            <a:endParaRPr lang="ru-RU" sz="1100" b="1" dirty="0" smtClean="0">
              <a:solidFill>
                <a:srgbClr val="4F4F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97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ChangeAspect="1"/>
          </p:cNvPicPr>
          <p:nvPr/>
        </p:nvPicPr>
        <p:blipFill>
          <a:blip r:embed="rId3" cstate="print"/>
          <a:stretch>
            <a:fillRect/>
          </a:stretch>
        </p:blipFill>
        <p:spPr>
          <a:xfrm>
            <a:off x="1588" y="1588"/>
            <a:ext cx="1588" cy="1588"/>
          </a:xfrm>
          <a:prstGeom prst="rect">
            <a:avLst/>
          </a:prstGeom>
        </p:spPr>
      </p:pic>
      <p:sp>
        <p:nvSpPr>
          <p:cNvPr id="2" name="Номер слайда 1"/>
          <p:cNvSpPr>
            <a:spLocks noGrp="1"/>
          </p:cNvSpPr>
          <p:nvPr>
            <p:ph type="sldNum" sz="quarter" idx="4"/>
          </p:nvPr>
        </p:nvSpPr>
        <p:spPr/>
        <p:txBody>
          <a:bodyPr vert="horz" lIns="0" tIns="0" rIns="0" bIns="0" rtlCol="0" anchor="t"/>
          <a:lstStyle/>
          <a:p>
            <a:fld id="{B6F15528-21DE-4FAA-801E-634DDDAF4B2B}" type="slidenum">
              <a:rPr lang="ru-RU">
                <a:solidFill>
                  <a:srgbClr val="5B9BD5">
                    <a:lumMod val="75000"/>
                  </a:srgbClr>
                </a:solidFill>
                <a:latin typeface="Cera CY" panose="00000500000000000000" pitchFamily="2" charset="-52"/>
              </a:rPr>
              <a:pPr/>
              <a:t>3</a:t>
            </a:fld>
            <a:endParaRPr lang="ru-RU" dirty="0">
              <a:solidFill>
                <a:srgbClr val="5B9BD5">
                  <a:lumMod val="75000"/>
                </a:srgbClr>
              </a:solidFill>
              <a:latin typeface="Cera CY" panose="00000500000000000000" pitchFamily="2" charset="-52"/>
            </a:endParaRPr>
          </a:p>
        </p:txBody>
      </p:sp>
      <p:sp>
        <p:nvSpPr>
          <p:cNvPr id="141" name="Текст 2"/>
          <p:cNvSpPr>
            <a:spLocks noGrp="1"/>
          </p:cNvSpPr>
          <p:nvPr>
            <p:ph type="body" sz="quarter" idx="11"/>
          </p:nvPr>
        </p:nvSpPr>
        <p:spPr>
          <a:xfrm>
            <a:off x="875894" y="311553"/>
            <a:ext cx="11134398" cy="672662"/>
          </a:xfrm>
          <a:prstGeom prst="rect">
            <a:avLst/>
          </a:prstGeom>
        </p:spPr>
        <p:txBody>
          <a:bodyPr/>
          <a:lstStyle/>
          <a:p>
            <a:pPr marL="0" indent="0" algn="ctr">
              <a:buNone/>
            </a:pPr>
            <a:r>
              <a:rPr lang="ru-RU" sz="1959" b="1" dirty="0" smtClean="0">
                <a:solidFill>
                  <a:srgbClr val="006AB4"/>
                </a:solidFill>
                <a:latin typeface="Times New Roman" panose="02020603050405020304" pitchFamily="18" charset="0"/>
                <a:cs typeface="Times New Roman" panose="02020603050405020304" pitchFamily="18" charset="0"/>
              </a:rPr>
              <a:t>МАМЛЕКЕТТИК САТЫП АЛУУЛАР ЧӨЙРӨСҮНДӨ КОНТРАКТАРДЫ БАНКТЫК </a:t>
            </a:r>
            <a:r>
              <a:rPr lang="ru-RU" sz="1959" b="1" dirty="0" smtClean="0">
                <a:solidFill>
                  <a:srgbClr val="006AB4"/>
                </a:solidFill>
                <a:latin typeface="Times New Roman" panose="02020603050405020304" pitchFamily="18" charset="0"/>
                <a:cs typeface="Times New Roman" panose="02020603050405020304" pitchFamily="18" charset="0"/>
              </a:rPr>
              <a:t>КОШТОО</a:t>
            </a:r>
            <a:r>
              <a:rPr lang="ky-KG" sz="1959" b="1" dirty="0" smtClean="0">
                <a:solidFill>
                  <a:srgbClr val="006AB4"/>
                </a:solidFill>
                <a:latin typeface="Times New Roman" panose="02020603050405020304" pitchFamily="18" charset="0"/>
                <a:cs typeface="Times New Roman" panose="02020603050405020304" pitchFamily="18" charset="0"/>
              </a:rPr>
              <a:t>ГО</a:t>
            </a:r>
            <a:r>
              <a:rPr lang="ru-RU" sz="1959" b="1" dirty="0" smtClean="0">
                <a:solidFill>
                  <a:srgbClr val="006AB4"/>
                </a:solidFill>
                <a:latin typeface="Times New Roman" panose="02020603050405020304" pitchFamily="18" charset="0"/>
                <a:cs typeface="Times New Roman" panose="02020603050405020304" pitchFamily="18" charset="0"/>
              </a:rPr>
              <a:t> </a:t>
            </a:r>
            <a:r>
              <a:rPr lang="ru-RU" sz="1959" b="1" dirty="0" smtClean="0">
                <a:solidFill>
                  <a:srgbClr val="006AB4"/>
                </a:solidFill>
                <a:latin typeface="Times New Roman" panose="02020603050405020304" pitchFamily="18" charset="0"/>
                <a:cs typeface="Times New Roman" panose="02020603050405020304" pitchFamily="18" charset="0"/>
              </a:rPr>
              <a:t>КАТЫШУУЧУЛАР</a:t>
            </a:r>
            <a:endParaRPr lang="ru-RU" sz="1959" b="1" dirty="0">
              <a:solidFill>
                <a:srgbClr val="006AB4"/>
              </a:solidFill>
              <a:latin typeface="Times New Roman" panose="02020603050405020304" pitchFamily="18" charset="0"/>
              <a:cs typeface="Times New Roman" panose="02020603050405020304" pitchFamily="18" charset="0"/>
            </a:endParaRPr>
          </a:p>
        </p:txBody>
      </p:sp>
      <p:sp>
        <p:nvSpPr>
          <p:cNvPr id="62" name="Rectangle 31">
            <a:extLst>
              <a:ext uri="{FF2B5EF4-FFF2-40B4-BE49-F238E27FC236}">
                <a16:creationId xmlns="" xmlns:a16="http://schemas.microsoft.com/office/drawing/2014/main" id="{5B1F85D1-8938-4BE8-B6A1-219416EC01ED}"/>
              </a:ext>
            </a:extLst>
          </p:cNvPr>
          <p:cNvSpPr/>
          <p:nvPr/>
        </p:nvSpPr>
        <p:spPr>
          <a:xfrm>
            <a:off x="-239486" y="1363717"/>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64" name="Rectangle 31">
            <a:extLst>
              <a:ext uri="{FF2B5EF4-FFF2-40B4-BE49-F238E27FC236}">
                <a16:creationId xmlns="" xmlns:a16="http://schemas.microsoft.com/office/drawing/2014/main" id="{5B1F85D1-8938-4BE8-B6A1-219416EC01ED}"/>
              </a:ext>
            </a:extLst>
          </p:cNvPr>
          <p:cNvSpPr/>
          <p:nvPr/>
        </p:nvSpPr>
        <p:spPr>
          <a:xfrm>
            <a:off x="-239486" y="3465123"/>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66" name="TextBox 65">
            <a:extLst>
              <a:ext uri="{FF2B5EF4-FFF2-40B4-BE49-F238E27FC236}">
                <a16:creationId xmlns="" xmlns:a16="http://schemas.microsoft.com/office/drawing/2014/main" id="{43C90038-2B74-4E32-B1B5-82F94F732989}"/>
              </a:ext>
            </a:extLst>
          </p:cNvPr>
          <p:cNvSpPr txBox="1"/>
          <p:nvPr/>
        </p:nvSpPr>
        <p:spPr>
          <a:xfrm>
            <a:off x="672547" y="1509298"/>
            <a:ext cx="4791075" cy="430887"/>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itchFamily="18" charset="0"/>
                <a:cs typeface="Times New Roman" pitchFamily="18" charset="0"/>
              </a:rPr>
              <a:t>Мамлекеттик</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сатып</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алуулар</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боюнча</a:t>
            </a:r>
            <a:r>
              <a:rPr lang="ru-RU" sz="1400" b="1" dirty="0" smtClean="0">
                <a:solidFill>
                  <a:schemeClr val="bg1"/>
                </a:solidFill>
                <a:latin typeface="Times New Roman" pitchFamily="18" charset="0"/>
                <a:cs typeface="Times New Roman" pitchFamily="18" charset="0"/>
              </a:rPr>
              <a:t> </a:t>
            </a:r>
          </a:p>
          <a:p>
            <a:pPr algn="ctr"/>
            <a:r>
              <a:rPr lang="ru-RU" sz="1400" b="1" dirty="0" err="1" smtClean="0">
                <a:solidFill>
                  <a:schemeClr val="bg1"/>
                </a:solidFill>
                <a:latin typeface="Times New Roman" pitchFamily="18" charset="0"/>
                <a:cs typeface="Times New Roman" pitchFamily="18" charset="0"/>
              </a:rPr>
              <a:t>ыйгарым</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укуктуу</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мамлекеттик</a:t>
            </a:r>
            <a:r>
              <a:rPr lang="ru-RU" sz="1400" b="1" dirty="0" smtClean="0">
                <a:solidFill>
                  <a:schemeClr val="bg1"/>
                </a:solidFill>
                <a:latin typeface="Times New Roman" pitchFamily="18" charset="0"/>
                <a:cs typeface="Times New Roman" pitchFamily="18" charset="0"/>
              </a:rPr>
              <a:t> </a:t>
            </a:r>
            <a:r>
              <a:rPr lang="ru-RU" sz="1400" b="1" dirty="0" smtClean="0">
                <a:solidFill>
                  <a:schemeClr val="bg1"/>
                </a:solidFill>
                <a:latin typeface="Cera CY" panose="00000500000000000000" pitchFamily="2" charset="-52"/>
              </a:rPr>
              <a:t>орган</a:t>
            </a:r>
            <a:endParaRPr lang="ru-RU" sz="2000" b="1" dirty="0">
              <a:solidFill>
                <a:schemeClr val="bg1"/>
              </a:solidFill>
              <a:latin typeface="Cera CY" panose="00000500000000000000" pitchFamily="2" charset="-52"/>
            </a:endParaRPr>
          </a:p>
        </p:txBody>
      </p:sp>
      <p:sp>
        <p:nvSpPr>
          <p:cNvPr id="68" name="TextBox 67">
            <a:extLst>
              <a:ext uri="{FF2B5EF4-FFF2-40B4-BE49-F238E27FC236}">
                <a16:creationId xmlns="" xmlns:a16="http://schemas.microsoft.com/office/drawing/2014/main" id="{43C90038-2B74-4E32-B1B5-82F94F732989}"/>
              </a:ext>
            </a:extLst>
          </p:cNvPr>
          <p:cNvSpPr txBox="1"/>
          <p:nvPr/>
        </p:nvSpPr>
        <p:spPr>
          <a:xfrm>
            <a:off x="672547" y="3695429"/>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itchFamily="18" charset="0"/>
                <a:cs typeface="Times New Roman" pitchFamily="18" charset="0"/>
              </a:rPr>
              <a:t>Сатып</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алуучу</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уюм</a:t>
            </a:r>
            <a:endParaRPr lang="ru-RU" sz="2000" b="1" dirty="0">
              <a:solidFill>
                <a:schemeClr val="bg1"/>
              </a:solidFill>
              <a:latin typeface="Times New Roman" pitchFamily="18" charset="0"/>
              <a:cs typeface="Times New Roman" pitchFamily="18" charset="0"/>
            </a:endParaRPr>
          </a:p>
        </p:txBody>
      </p:sp>
      <p:sp>
        <p:nvSpPr>
          <p:cNvPr id="73" name="Rectangle 31">
            <a:extLst>
              <a:ext uri="{FF2B5EF4-FFF2-40B4-BE49-F238E27FC236}">
                <a16:creationId xmlns="" xmlns:a16="http://schemas.microsoft.com/office/drawing/2014/main" id="{5B1F85D1-8938-4BE8-B6A1-219416EC01ED}"/>
              </a:ext>
            </a:extLst>
          </p:cNvPr>
          <p:cNvSpPr/>
          <p:nvPr/>
        </p:nvSpPr>
        <p:spPr>
          <a:xfrm>
            <a:off x="-239486" y="5555253"/>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74" name="TextBox 73">
            <a:extLst>
              <a:ext uri="{FF2B5EF4-FFF2-40B4-BE49-F238E27FC236}">
                <a16:creationId xmlns="" xmlns:a16="http://schemas.microsoft.com/office/drawing/2014/main" id="{43C90038-2B74-4E32-B1B5-82F94F732989}"/>
              </a:ext>
            </a:extLst>
          </p:cNvPr>
          <p:cNvSpPr txBox="1"/>
          <p:nvPr/>
        </p:nvSpPr>
        <p:spPr>
          <a:xfrm>
            <a:off x="672547" y="5785559"/>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Cera CY" panose="00000500000000000000" pitchFamily="2" charset="-52"/>
              </a:rPr>
              <a:t>Кошо</a:t>
            </a:r>
            <a:r>
              <a:rPr lang="ru-RU" sz="1400" b="1" dirty="0" smtClean="0">
                <a:solidFill>
                  <a:schemeClr val="bg1"/>
                </a:solidFill>
                <a:latin typeface="Cera CY" panose="00000500000000000000" pitchFamily="2" charset="-52"/>
              </a:rPr>
              <a:t> </a:t>
            </a:r>
            <a:r>
              <a:rPr lang="ru-RU" sz="1400" b="1" dirty="0" err="1" smtClean="0">
                <a:solidFill>
                  <a:schemeClr val="bg1"/>
                </a:solidFill>
                <a:latin typeface="Cera CY" panose="00000500000000000000" pitchFamily="2" charset="-52"/>
              </a:rPr>
              <a:t>аткаруучулар</a:t>
            </a:r>
            <a:endParaRPr lang="ru-RU" sz="2000" b="1" dirty="0">
              <a:solidFill>
                <a:schemeClr val="bg1"/>
              </a:solidFill>
              <a:latin typeface="Cera CY" panose="00000500000000000000" pitchFamily="2" charset="-52"/>
            </a:endParaRPr>
          </a:p>
        </p:txBody>
      </p:sp>
      <p:pic>
        <p:nvPicPr>
          <p:cNvPr id="75" name="Рисунок 74"/>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729600" y="3605447"/>
            <a:ext cx="400050" cy="400050"/>
          </a:xfrm>
          <a:prstGeom prst="rect">
            <a:avLst/>
          </a:prstGeom>
        </p:spPr>
      </p:pic>
      <p:pic>
        <p:nvPicPr>
          <p:cNvPr id="76" name="Рисунок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108" y="1513521"/>
            <a:ext cx="421034" cy="418938"/>
          </a:xfrm>
          <a:prstGeom prst="rect">
            <a:avLst/>
          </a:prstGeom>
        </p:spPr>
      </p:pic>
      <p:grpSp>
        <p:nvGrpSpPr>
          <p:cNvPr id="5" name="Группа 4"/>
          <p:cNvGrpSpPr/>
          <p:nvPr/>
        </p:nvGrpSpPr>
        <p:grpSpPr>
          <a:xfrm>
            <a:off x="-239486" y="2420058"/>
            <a:ext cx="5703108" cy="718547"/>
            <a:chOff x="-239486" y="2420058"/>
            <a:chExt cx="5703108" cy="718547"/>
          </a:xfrm>
        </p:grpSpPr>
        <p:sp>
          <p:nvSpPr>
            <p:cNvPr id="63" name="Rectangle 31">
              <a:extLst>
                <a:ext uri="{FF2B5EF4-FFF2-40B4-BE49-F238E27FC236}">
                  <a16:creationId xmlns="" xmlns:a16="http://schemas.microsoft.com/office/drawing/2014/main" id="{5B1F85D1-8938-4BE8-B6A1-219416EC01ED}"/>
                </a:ext>
              </a:extLst>
            </p:cNvPr>
            <p:cNvSpPr/>
            <p:nvPr/>
          </p:nvSpPr>
          <p:spPr>
            <a:xfrm>
              <a:off x="-239486" y="2420058"/>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67" name="TextBox 66">
              <a:extLst>
                <a:ext uri="{FF2B5EF4-FFF2-40B4-BE49-F238E27FC236}">
                  <a16:creationId xmlns="" xmlns:a16="http://schemas.microsoft.com/office/drawing/2014/main" id="{43C90038-2B74-4E32-B1B5-82F94F732989}"/>
                </a:ext>
              </a:extLst>
            </p:cNvPr>
            <p:cNvSpPr txBox="1"/>
            <p:nvPr/>
          </p:nvSpPr>
          <p:spPr>
            <a:xfrm>
              <a:off x="672547" y="2650364"/>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itchFamily="18" charset="0"/>
                  <a:cs typeface="Times New Roman" pitchFamily="18" charset="0"/>
                </a:rPr>
                <a:t>Ыйгарым</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укуктуу</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банктар</a:t>
              </a:r>
              <a:endParaRPr lang="ru-RU" sz="2000" b="1" dirty="0">
                <a:solidFill>
                  <a:schemeClr val="bg1"/>
                </a:solidFill>
                <a:latin typeface="Times New Roman" pitchFamily="18" charset="0"/>
                <a:cs typeface="Times New Roman" pitchFamily="18" charset="0"/>
              </a:endParaRPr>
            </a:p>
          </p:txBody>
        </p:sp>
        <p:pic>
          <p:nvPicPr>
            <p:cNvPr id="80" name="Рисунок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681" y="2578009"/>
              <a:ext cx="381888" cy="381888"/>
            </a:xfrm>
            <a:prstGeom prst="rect">
              <a:avLst/>
            </a:prstGeom>
          </p:spPr>
        </p:pic>
      </p:grpSp>
      <p:grpSp>
        <p:nvGrpSpPr>
          <p:cNvPr id="4" name="Группа 3"/>
          <p:cNvGrpSpPr/>
          <p:nvPr/>
        </p:nvGrpSpPr>
        <p:grpSpPr>
          <a:xfrm>
            <a:off x="-239486" y="4510188"/>
            <a:ext cx="6082670" cy="718547"/>
            <a:chOff x="-239486" y="4510188"/>
            <a:chExt cx="6082670" cy="718547"/>
          </a:xfrm>
        </p:grpSpPr>
        <p:sp>
          <p:nvSpPr>
            <p:cNvPr id="65" name="Rectangle 31">
              <a:extLst>
                <a:ext uri="{FF2B5EF4-FFF2-40B4-BE49-F238E27FC236}">
                  <a16:creationId xmlns="" xmlns:a16="http://schemas.microsoft.com/office/drawing/2014/main" id="{5B1F85D1-8938-4BE8-B6A1-219416EC01ED}"/>
                </a:ext>
              </a:extLst>
            </p:cNvPr>
            <p:cNvSpPr/>
            <p:nvPr/>
          </p:nvSpPr>
          <p:spPr>
            <a:xfrm>
              <a:off x="-239486" y="4510188"/>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70" name="TextBox 69">
              <a:extLst>
                <a:ext uri="{FF2B5EF4-FFF2-40B4-BE49-F238E27FC236}">
                  <a16:creationId xmlns="" xmlns:a16="http://schemas.microsoft.com/office/drawing/2014/main" id="{43C90038-2B74-4E32-B1B5-82F94F732989}"/>
                </a:ext>
              </a:extLst>
            </p:cNvPr>
            <p:cNvSpPr txBox="1"/>
            <p:nvPr/>
          </p:nvSpPr>
          <p:spPr>
            <a:xfrm>
              <a:off x="1052109" y="4777658"/>
              <a:ext cx="4791075" cy="215444"/>
            </a:xfrm>
            <a:prstGeom prst="rect">
              <a:avLst/>
            </a:prstGeom>
            <a:noFill/>
          </p:spPr>
          <p:txBody>
            <a:bodyPr wrap="square" lIns="0" tIns="0" rIns="0" bIns="0" rtlCol="0">
              <a:spAutoFit/>
            </a:bodyPr>
            <a:lstStyle/>
            <a:p>
              <a:pPr algn="ctr"/>
              <a:r>
                <a:rPr lang="ky-KG" sz="1400" b="1" dirty="0" smtClean="0">
                  <a:solidFill>
                    <a:schemeClr val="bg1"/>
                  </a:solidFill>
                  <a:latin typeface="Times New Roman" pitchFamily="18" charset="0"/>
                  <a:cs typeface="Times New Roman" pitchFamily="18" charset="0"/>
                </a:rPr>
                <a:t>Берүүчү</a:t>
              </a:r>
              <a:endParaRPr lang="ru-RU" sz="2000" b="1" dirty="0">
                <a:solidFill>
                  <a:schemeClr val="bg1"/>
                </a:solidFill>
                <a:latin typeface="Times New Roman" pitchFamily="18" charset="0"/>
                <a:cs typeface="Times New Roman" pitchFamily="18" charset="0"/>
              </a:endParaRPr>
            </a:p>
          </p:txBody>
        </p:sp>
        <p:pic>
          <p:nvPicPr>
            <p:cNvPr id="81" name="Рисунок 80"/>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16265" y="4651047"/>
              <a:ext cx="426720" cy="426720"/>
            </a:xfrm>
            <a:prstGeom prst="rect">
              <a:avLst/>
            </a:prstGeom>
          </p:spPr>
        </p:pic>
      </p:grpSp>
      <p:pic>
        <p:nvPicPr>
          <p:cNvPr id="83" name="Рисунок 82"/>
          <p:cNvPicPr>
            <a:picLocks noChangeAspect="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8415" y="5723316"/>
            <a:ext cx="382420" cy="382420"/>
          </a:xfrm>
          <a:prstGeom prst="rect">
            <a:avLst/>
          </a:prstGeom>
        </p:spPr>
      </p:pic>
      <p:sp>
        <p:nvSpPr>
          <p:cNvPr id="90" name="Скругленный прямоугольник 89"/>
          <p:cNvSpPr/>
          <p:nvPr/>
        </p:nvSpPr>
        <p:spPr>
          <a:xfrm>
            <a:off x="5592082" y="1363717"/>
            <a:ext cx="628241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Cera CY" panose="00000500000000000000" pitchFamily="50" charset="-52"/>
            </a:endParaRPr>
          </a:p>
        </p:txBody>
      </p:sp>
      <p:sp>
        <p:nvSpPr>
          <p:cNvPr id="96" name="Скругленный прямоугольник 95"/>
          <p:cNvSpPr/>
          <p:nvPr/>
        </p:nvSpPr>
        <p:spPr>
          <a:xfrm>
            <a:off x="5592082" y="2417100"/>
            <a:ext cx="628241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Cera CY" panose="00000500000000000000" pitchFamily="50" charset="-52"/>
            </a:endParaRPr>
          </a:p>
        </p:txBody>
      </p:sp>
      <p:sp>
        <p:nvSpPr>
          <p:cNvPr id="107" name="Скругленный прямоугольник 106"/>
          <p:cNvSpPr/>
          <p:nvPr/>
        </p:nvSpPr>
        <p:spPr>
          <a:xfrm>
            <a:off x="5592082" y="3458612"/>
            <a:ext cx="6282418" cy="918264"/>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ky-KG" sz="1100" dirty="0">
                <a:solidFill>
                  <a:schemeClr val="accent3">
                    <a:lumMod val="75000"/>
                  </a:schemeClr>
                </a:solidFill>
                <a:latin typeface="Times New Roman" panose="02020603050405020304" pitchFamily="18" charset="0"/>
                <a:cs typeface="Times New Roman" panose="02020603050405020304" pitchFamily="18" charset="0"/>
              </a:rPr>
              <a:t>М</a:t>
            </a:r>
            <a:r>
              <a:rPr lang="ky-KG" sz="1100" dirty="0" smtClean="0">
                <a:solidFill>
                  <a:schemeClr val="accent3">
                    <a:lumMod val="75000"/>
                  </a:schemeClr>
                </a:solidFill>
                <a:latin typeface="Times New Roman" panose="02020603050405020304" pitchFamily="18" charset="0"/>
                <a:cs typeface="Times New Roman" panose="02020603050405020304" pitchFamily="18" charset="0"/>
              </a:rPr>
              <a:t>амлекеттик каражаттардын, мамлекеттик органдардын же жергиликтүү өз алдынча башкаруу органдарынын каражат эсебинен түзүлгөн </a:t>
            </a:r>
            <a:r>
              <a:rPr lang="ky-KG" sz="1100" b="1" dirty="0" smtClean="0">
                <a:solidFill>
                  <a:schemeClr val="accent3">
                    <a:lumMod val="75000"/>
                  </a:schemeClr>
                </a:solidFill>
                <a:latin typeface="Times New Roman" panose="02020603050405020304" pitchFamily="18" charset="0"/>
                <a:cs typeface="Times New Roman" panose="02020603050405020304" pitchFamily="18" charset="0"/>
              </a:rPr>
              <a:t>мамлекеттик </a:t>
            </a:r>
            <a:r>
              <a:rPr lang="ky-KG" sz="1100" b="1" dirty="0">
                <a:solidFill>
                  <a:schemeClr val="accent3">
                    <a:lumMod val="75000"/>
                  </a:schemeClr>
                </a:solidFill>
                <a:latin typeface="Times New Roman" panose="02020603050405020304" pitchFamily="18" charset="0"/>
                <a:cs typeface="Times New Roman" panose="02020603050405020304" pitchFamily="18" charset="0"/>
              </a:rPr>
              <a:t>орган, жергиликтүү өз алдынча башкаруу органы, мамлекеттик жана муниципалдык мекемелер, фонддор жана </a:t>
            </a:r>
            <a:r>
              <a:rPr lang="ru-RU" sz="1100" b="1" dirty="0" smtClean="0">
                <a:solidFill>
                  <a:schemeClr val="accent3">
                    <a:lumMod val="75000"/>
                  </a:schemeClr>
                </a:solidFill>
                <a:latin typeface="Times New Roman" panose="02020603050405020304" pitchFamily="18" charset="0"/>
                <a:cs typeface="Times New Roman" panose="02020603050405020304" pitchFamily="18" charset="0"/>
              </a:rPr>
              <a:t>башка </a:t>
            </a:r>
            <a:r>
              <a:rPr lang="ru-RU" sz="1100" b="1" dirty="0" err="1" smtClean="0">
                <a:solidFill>
                  <a:schemeClr val="accent3">
                    <a:lumMod val="75000"/>
                  </a:schemeClr>
                </a:solidFill>
                <a:latin typeface="Times New Roman" panose="02020603050405020304" pitchFamily="18" charset="0"/>
                <a:cs typeface="Times New Roman" panose="02020603050405020304" pitchFamily="18" charset="0"/>
              </a:rPr>
              <a:t>юридикалык</a:t>
            </a:r>
            <a:r>
              <a:rPr lang="ru-RU" sz="11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100" b="1" dirty="0" err="1" smtClean="0">
                <a:solidFill>
                  <a:schemeClr val="accent3">
                    <a:lumMod val="75000"/>
                  </a:schemeClr>
                </a:solidFill>
                <a:latin typeface="Times New Roman" panose="02020603050405020304" pitchFamily="18" charset="0"/>
                <a:cs typeface="Times New Roman" panose="02020603050405020304" pitchFamily="18" charset="0"/>
              </a:rPr>
              <a:t>жактар</a:t>
            </a:r>
            <a:r>
              <a:rPr lang="ru-RU" sz="11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100" b="1" dirty="0" smtClean="0">
                <a:solidFill>
                  <a:schemeClr val="accent3">
                    <a:lumMod val="75000"/>
                  </a:schemeClr>
                </a:solidFill>
                <a:latin typeface="Times New Roman" panose="02020603050405020304" pitchFamily="18" charset="0"/>
                <a:cs typeface="Times New Roman" panose="02020603050405020304" pitchFamily="18" charset="0"/>
              </a:rPr>
              <a:t>(</a:t>
            </a:r>
            <a:r>
              <a:rPr lang="ru-RU" sz="1100" b="1" dirty="0" err="1" smtClean="0">
                <a:solidFill>
                  <a:schemeClr val="accent3">
                    <a:lumMod val="75000"/>
                  </a:schemeClr>
                </a:solidFill>
                <a:latin typeface="Times New Roman" panose="02020603050405020304" pitchFamily="18" charset="0"/>
                <a:cs typeface="Times New Roman" panose="02020603050405020304" pitchFamily="18" charset="0"/>
              </a:rPr>
              <a:t>Мыйзамдын</a:t>
            </a:r>
            <a:r>
              <a:rPr lang="ru-RU" sz="1100" b="1" dirty="0" smtClean="0">
                <a:solidFill>
                  <a:schemeClr val="accent3">
                    <a:lumMod val="75000"/>
                  </a:schemeClr>
                </a:solidFill>
                <a:latin typeface="Times New Roman" panose="02020603050405020304" pitchFamily="18" charset="0"/>
                <a:cs typeface="Times New Roman" panose="02020603050405020304" pitchFamily="18" charset="0"/>
              </a:rPr>
              <a:t> 3-беренесинин 18-пункту</a:t>
            </a:r>
            <a:r>
              <a:rPr lang="ru-RU" sz="11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100" dirty="0">
                <a:solidFill>
                  <a:schemeClr val="accent3">
                    <a:lumMod val="75000"/>
                  </a:schemeClr>
                </a:solidFill>
                <a:latin typeface="Times New Roman" panose="02020603050405020304" pitchFamily="18" charset="0"/>
                <a:cs typeface="Times New Roman" panose="02020603050405020304" pitchFamily="18" charset="0"/>
              </a:rPr>
              <a:t> </a:t>
            </a:r>
            <a:r>
              <a:rPr lang="ky-KG" sz="1100" dirty="0" smtClean="0">
                <a:solidFill>
                  <a:schemeClr val="accent3">
                    <a:lumMod val="75000"/>
                  </a:schemeClr>
                </a:solidFill>
                <a:latin typeface="Times New Roman" panose="02020603050405020304" pitchFamily="18" charset="0"/>
                <a:cs typeface="Times New Roman" panose="02020603050405020304" pitchFamily="18" charset="0"/>
              </a:rPr>
              <a:t>ошондой эле, </a:t>
            </a:r>
            <a:r>
              <a:rPr lang="ky-KG" sz="1100" b="1" dirty="0" smtClean="0">
                <a:solidFill>
                  <a:schemeClr val="accent3">
                    <a:lumMod val="75000"/>
                  </a:schemeClr>
                </a:solidFill>
                <a:latin typeface="Times New Roman" panose="02020603050405020304" pitchFamily="18" charset="0"/>
                <a:cs typeface="Times New Roman" panose="02020603050405020304" pitchFamily="18" charset="0"/>
              </a:rPr>
              <a:t>Агент сатып алуу жөнүндө контракт </a:t>
            </a:r>
            <a:r>
              <a:rPr lang="ky-KG" sz="1100" dirty="0" smtClean="0">
                <a:solidFill>
                  <a:schemeClr val="accent3">
                    <a:lumMod val="75000"/>
                  </a:schemeClr>
                </a:solidFill>
                <a:latin typeface="Times New Roman" panose="02020603050405020304" pitchFamily="18" charset="0"/>
                <a:cs typeface="Times New Roman" panose="02020603050405020304" pitchFamily="18" charset="0"/>
              </a:rPr>
              <a:t>түзгөн болсо, </a:t>
            </a:r>
            <a:r>
              <a:rPr lang="ky-KG" sz="1100" b="1" dirty="0">
                <a:solidFill>
                  <a:schemeClr val="accent3">
                    <a:lumMod val="75000"/>
                  </a:schemeClr>
                </a:solidFill>
                <a:latin typeface="Times New Roman" panose="02020603050405020304" pitchFamily="18" charset="0"/>
                <a:cs typeface="Times New Roman" panose="02020603050405020304" pitchFamily="18" charset="0"/>
              </a:rPr>
              <a:t>Сатып алуулар Борбору (Агент</a:t>
            </a:r>
            <a:r>
              <a:rPr lang="ky-KG" sz="1100" b="1" dirty="0" smtClean="0">
                <a:solidFill>
                  <a:schemeClr val="accent3">
                    <a:lumMod val="75000"/>
                  </a:schemeClr>
                </a:solidFill>
                <a:latin typeface="Times New Roman" panose="02020603050405020304" pitchFamily="18" charset="0"/>
                <a:cs typeface="Times New Roman" panose="02020603050405020304" pitchFamily="18" charset="0"/>
              </a:rPr>
              <a:t>)</a:t>
            </a:r>
            <a:r>
              <a:rPr lang="ru-RU" sz="1100" dirty="0" smtClean="0">
                <a:solidFill>
                  <a:schemeClr val="accent3">
                    <a:lumMod val="75000"/>
                  </a:schemeClr>
                </a:solidFill>
                <a:latin typeface="Times New Roman" panose="02020603050405020304" pitchFamily="18" charset="0"/>
                <a:cs typeface="Times New Roman" panose="02020603050405020304" pitchFamily="18" charset="0"/>
              </a:rPr>
              <a:t>.</a:t>
            </a:r>
            <a:endParaRPr lang="ru-RU" sz="11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08" name="Рисунок 107"/>
          <p:cNvPicPr>
            <a:picLocks noChangeAspect="1"/>
          </p:cNvPicPr>
          <p:nvPr/>
        </p:nvPicPr>
        <p:blipFill>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52848" y="1517862"/>
            <a:ext cx="418130" cy="418130"/>
          </a:xfrm>
          <a:prstGeom prst="rect">
            <a:avLst/>
          </a:prstGeom>
        </p:spPr>
      </p:pic>
      <p:pic>
        <p:nvPicPr>
          <p:cNvPr id="109" name="Рисунок 108"/>
          <p:cNvPicPr>
            <a:picLocks noChangeAspect="1"/>
          </p:cNvPicPr>
          <p:nvPr/>
        </p:nvPicPr>
        <p:blipFill>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34913" y="2581400"/>
            <a:ext cx="418130" cy="418130"/>
          </a:xfrm>
          <a:prstGeom prst="rect">
            <a:avLst/>
          </a:prstGeom>
        </p:spPr>
      </p:pic>
      <p:pic>
        <p:nvPicPr>
          <p:cNvPr id="110" name="Рисунок 109"/>
          <p:cNvPicPr>
            <a:picLocks noChangeAspect="1"/>
          </p:cNvPicPr>
          <p:nvPr/>
        </p:nvPicPr>
        <p:blipFill>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37718" y="3612076"/>
            <a:ext cx="418130" cy="418130"/>
          </a:xfrm>
          <a:prstGeom prst="rect">
            <a:avLst/>
          </a:prstGeom>
        </p:spPr>
      </p:pic>
      <p:sp>
        <p:nvSpPr>
          <p:cNvPr id="111" name="Скругленный прямоугольник 110"/>
          <p:cNvSpPr/>
          <p:nvPr/>
        </p:nvSpPr>
        <p:spPr>
          <a:xfrm>
            <a:off x="5592082" y="4522851"/>
            <a:ext cx="628241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ky-KG" sz="1000" dirty="0" smtClean="0">
                <a:solidFill>
                  <a:schemeClr val="accent3">
                    <a:lumMod val="75000"/>
                  </a:schemeClr>
                </a:solidFill>
                <a:latin typeface="Times New Roman" panose="02020603050405020304" pitchFamily="18" charset="0"/>
                <a:cs typeface="Times New Roman" panose="02020603050405020304" pitchFamily="18" charset="0"/>
              </a:rPr>
              <a:t>Сатып алуучу уюм менен  коштоочу келишимди</a:t>
            </a:r>
            <a:r>
              <a:rPr lang="ky-KG" sz="1000" b="1" dirty="0" smtClean="0">
                <a:solidFill>
                  <a:schemeClr val="accent3">
                    <a:lumMod val="75000"/>
                  </a:schemeClr>
                </a:solidFill>
                <a:latin typeface="Times New Roman" panose="02020603050405020304" pitchFamily="18" charset="0"/>
                <a:cs typeface="Times New Roman" panose="02020603050405020304" pitchFamily="18" charset="0"/>
              </a:rPr>
              <a:t> түзгөн юридикалык жак</a:t>
            </a:r>
            <a:endParaRPr lang="ru-RU" sz="1000" b="1"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12" name="Рисунок 111"/>
          <p:cNvPicPr>
            <a:picLocks noChangeAspect="1"/>
          </p:cNvPicPr>
          <p:nvPr/>
        </p:nvPicPr>
        <p:blipFill>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37718" y="4676315"/>
            <a:ext cx="418130" cy="418130"/>
          </a:xfrm>
          <a:prstGeom prst="rect">
            <a:avLst/>
          </a:prstGeom>
        </p:spPr>
      </p:pic>
      <p:sp>
        <p:nvSpPr>
          <p:cNvPr id="113" name="Скругленный прямоугольник 112"/>
          <p:cNvSpPr/>
          <p:nvPr/>
        </p:nvSpPr>
        <p:spPr>
          <a:xfrm>
            <a:off x="5592082" y="5561537"/>
            <a:ext cx="628241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ky-KG" sz="1400" dirty="0" smtClean="0">
                <a:solidFill>
                  <a:schemeClr val="tx1"/>
                </a:solidFill>
                <a:latin typeface="Times New Roman" panose="02020603050405020304" pitchFamily="18" charset="0"/>
                <a:cs typeface="Times New Roman" panose="02020603050405020304" pitchFamily="18" charset="0"/>
              </a:rPr>
              <a:t>Коштомо келишимди аткаруу үчүн берүүчү тарабынан тартылуучу юридикалык жак</a:t>
            </a:r>
          </a:p>
        </p:txBody>
      </p:sp>
      <p:pic>
        <p:nvPicPr>
          <p:cNvPr id="115" name="Рисунок 114"/>
          <p:cNvPicPr>
            <a:picLocks noChangeAspect="1"/>
          </p:cNvPicPr>
          <p:nvPr/>
        </p:nvPicPr>
        <p:blipFill>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37718" y="5715001"/>
            <a:ext cx="418130" cy="418130"/>
          </a:xfrm>
          <a:prstGeom prst="rect">
            <a:avLst/>
          </a:prstGeom>
        </p:spPr>
      </p:pic>
      <p:sp>
        <p:nvSpPr>
          <p:cNvPr id="39" name="Прямоугольник 38"/>
          <p:cNvSpPr/>
          <p:nvPr/>
        </p:nvSpPr>
        <p:spPr>
          <a:xfrm>
            <a:off x="7610436" y="1502821"/>
            <a:ext cx="2991942" cy="600164"/>
          </a:xfrm>
          <a:prstGeom prst="rect">
            <a:avLst/>
          </a:prstGeom>
        </p:spPr>
        <p:txBody>
          <a:bodyPr wrap="square">
            <a:spAutoFit/>
          </a:bodyPr>
          <a:lstStyle/>
          <a:p>
            <a:pPr algn="ctr"/>
            <a:r>
              <a:rPr lang="ru-RU" sz="1100" b="1" dirty="0" smtClean="0">
                <a:solidFill>
                  <a:srgbClr val="2D65AF"/>
                </a:solidFill>
                <a:latin typeface="Times New Roman" panose="02020603050405020304" pitchFamily="18" charset="0"/>
                <a:cs typeface="Times New Roman" panose="02020603050405020304" pitchFamily="18" charset="0"/>
              </a:rPr>
              <a:t>КЫРГЫЗ РЕСПУБЛИКАСЫНЫН ФИНАНСЫ МИНИСТРЛИГИ</a:t>
            </a:r>
          </a:p>
          <a:p>
            <a:pPr algn="ctr"/>
            <a:endParaRPr lang="ru-RU" sz="1100" b="1" dirty="0">
              <a:solidFill>
                <a:srgbClr val="2D65AF"/>
              </a:solidFill>
              <a:latin typeface="Cera CY" panose="00000500000000000000" pitchFamily="2" charset="-52"/>
            </a:endParaRPr>
          </a:p>
        </p:txBody>
      </p:sp>
      <p:pic>
        <p:nvPicPr>
          <p:cNvPr id="40" name="Рисунок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627" y="1422855"/>
            <a:ext cx="568959" cy="568959"/>
          </a:xfrm>
          <a:prstGeom prst="rect">
            <a:avLst/>
          </a:prstGeom>
        </p:spPr>
      </p:pic>
      <p:pic>
        <p:nvPicPr>
          <p:cNvPr id="3" name="Рисунок 2"/>
          <p:cNvPicPr>
            <a:picLocks noChangeAspect="1"/>
          </p:cNvPicPr>
          <p:nvPr/>
        </p:nvPicPr>
        <p:blipFill>
          <a:blip r:embed="rId15"/>
          <a:stretch>
            <a:fillRect/>
          </a:stretch>
        </p:blipFill>
        <p:spPr>
          <a:xfrm>
            <a:off x="6050305" y="2410916"/>
            <a:ext cx="4999153" cy="585267"/>
          </a:xfrm>
          <a:prstGeom prst="rect">
            <a:avLst/>
          </a:prstGeom>
        </p:spPr>
      </p:pic>
    </p:spTree>
    <p:extLst>
      <p:ext uri="{BB962C8B-B14F-4D97-AF65-F5344CB8AC3E}">
        <p14:creationId xmlns:p14="http://schemas.microsoft.com/office/powerpoint/2010/main" val="335601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20370" y="12151"/>
          <a:ext cx="1583" cy="1583"/>
        </p:xfrm>
        <a:graphic>
          <a:graphicData uri="http://schemas.openxmlformats.org/presentationml/2006/ole">
            <mc:AlternateContent xmlns:mc="http://schemas.openxmlformats.org/markup-compatibility/2006">
              <mc:Choice xmlns:v="urn:schemas-microsoft-com:vml" Requires="v">
                <p:oleObj spid="_x0000_s3215" name="Слайд think-cell" r:id="rId8" imgW="353" imgH="318" progId="TCLayout.ActiveDocument.1">
                  <p:embed/>
                </p:oleObj>
              </mc:Choice>
              <mc:Fallback>
                <p:oleObj name="Слайд think-cell" r:id="rId8" imgW="353" imgH="318" progId="TCLayout.ActiveDocument.1">
                  <p:embed/>
                  <p:pic>
                    <p:nvPicPr>
                      <p:cNvPr id="0" name=""/>
                      <p:cNvPicPr/>
                      <p:nvPr/>
                    </p:nvPicPr>
                    <p:blipFill>
                      <a:blip r:embed="rId9"/>
                      <a:stretch>
                        <a:fillRect/>
                      </a:stretch>
                    </p:blipFill>
                    <p:spPr>
                      <a:xfrm>
                        <a:off x="20370" y="12151"/>
                        <a:ext cx="1583" cy="1583"/>
                      </a:xfrm>
                      <a:prstGeom prst="rect">
                        <a:avLst/>
                      </a:prstGeom>
                    </p:spPr>
                  </p:pic>
                </p:oleObj>
              </mc:Fallback>
            </mc:AlternateContent>
          </a:graphicData>
        </a:graphic>
      </p:graphicFrame>
      <p:sp>
        <p:nvSpPr>
          <p:cNvPr id="86" name="Rectangle 31">
            <a:extLst>
              <a:ext uri="{FF2B5EF4-FFF2-40B4-BE49-F238E27FC236}">
                <a16:creationId xmlns="" xmlns:a16="http://schemas.microsoft.com/office/drawing/2014/main" id="{FB646BC9-5F93-468D-B0D6-445FF2BF43C9}"/>
              </a:ext>
            </a:extLst>
          </p:cNvPr>
          <p:cNvSpPr/>
          <p:nvPr/>
        </p:nvSpPr>
        <p:spPr>
          <a:xfrm>
            <a:off x="8904941" y="5669123"/>
            <a:ext cx="2639359" cy="466711"/>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7" name="Прямоугольник 6" hidden="1"/>
          <p:cNvSpPr/>
          <p:nvPr>
            <p:custDataLst>
              <p:tags r:id="rId3"/>
            </p:custDataLst>
          </p:nvPr>
        </p:nvSpPr>
        <p:spPr>
          <a:xfrm>
            <a:off x="9401" y="0"/>
            <a:ext cx="124419" cy="124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ru-RU" sz="1881" b="1" dirty="0">
              <a:latin typeface="Cera CY" panose="00000500000000000000" pitchFamily="50" charset="-52"/>
              <a:ea typeface="Stem Medium" panose="020B0603020203020204" pitchFamily="34" charset="-52"/>
              <a:cs typeface="+mj-cs"/>
              <a:sym typeface="Cera CY" panose="00000500000000000000" pitchFamily="50" charset="-52"/>
            </a:endParaRPr>
          </a:p>
        </p:txBody>
      </p:sp>
      <p:sp>
        <p:nvSpPr>
          <p:cNvPr id="4" name="Прямоугольник 3" hidden="1"/>
          <p:cNvSpPr/>
          <p:nvPr>
            <p:custDataLst>
              <p:tags r:id="rId4"/>
            </p:custDataLst>
          </p:nvPr>
        </p:nvSpPr>
        <p:spPr>
          <a:xfrm>
            <a:off x="9401" y="0"/>
            <a:ext cx="124419" cy="124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ru-RU" sz="2273" b="1" dirty="0">
              <a:latin typeface="Century Gothic" panose="020B0502020202020204" pitchFamily="34" charset="0"/>
              <a:ea typeface="Stem Medium" panose="020B0603020203020204" pitchFamily="34" charset="-52"/>
              <a:cs typeface="+mj-cs"/>
              <a:sym typeface="Century Gothic" panose="020B0502020202020204" pitchFamily="34" charset="0"/>
            </a:endParaRPr>
          </a:p>
        </p:txBody>
      </p:sp>
      <p:sp>
        <p:nvSpPr>
          <p:cNvPr id="5" name="Прямоугольник 4" hidden="1"/>
          <p:cNvSpPr/>
          <p:nvPr>
            <p:custDataLst>
              <p:tags r:id="rId5"/>
            </p:custDataLst>
          </p:nvPr>
        </p:nvSpPr>
        <p:spPr>
          <a:xfrm>
            <a:off x="18788" y="10568"/>
            <a:ext cx="158261" cy="158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393"/>
              </a:lnSpc>
              <a:spcBef>
                <a:spcPct val="0"/>
              </a:spcBef>
              <a:spcAft>
                <a:spcPct val="0"/>
              </a:spcAft>
            </a:pPr>
            <a:endParaRPr lang="ru-RU" sz="1956" b="1" dirty="0">
              <a:latin typeface="Cera CY" panose="00000500000000000000" pitchFamily="50" charset="-52"/>
              <a:ea typeface="Stem Medium" panose="020B0603020203020204" pitchFamily="34" charset="-52"/>
              <a:cs typeface="+mj-cs"/>
              <a:sym typeface="Cera CY" panose="00000500000000000000" pitchFamily="50" charset="-52"/>
            </a:endParaRPr>
          </a:p>
        </p:txBody>
      </p:sp>
      <p:sp>
        <p:nvSpPr>
          <p:cNvPr id="13" name="Заголовок 5"/>
          <p:cNvSpPr>
            <a:spLocks noGrp="1"/>
          </p:cNvSpPr>
          <p:nvPr>
            <p:ph type="title"/>
          </p:nvPr>
        </p:nvSpPr>
        <p:spPr>
          <a:xfrm>
            <a:off x="1045562" y="438344"/>
            <a:ext cx="10672915" cy="516362"/>
          </a:xfrm>
        </p:spPr>
        <p:txBody>
          <a:bodyPr vert="horz">
            <a:noAutofit/>
          </a:bodyPr>
          <a:lstStyle/>
          <a:p>
            <a:r>
              <a:rPr lang="ru-RU" sz="1881" b="1" dirty="0">
                <a:solidFill>
                  <a:srgbClr val="006AB4"/>
                </a:solidFill>
                <a:latin typeface="Times New Roman" panose="02020603050405020304" pitchFamily="18" charset="0"/>
                <a:cs typeface="Times New Roman" panose="02020603050405020304" pitchFamily="18" charset="0"/>
              </a:rPr>
              <a:t>МАМЛЕКЕТТИК САТЫП АЛУУЛАР ЧӨЙРӨСҮНДӨ КОНТРАКТЫ БАНКТЫК КОШТООНУ ИШКЕ АШЫРУУДА ӨЗ АРА АРАКЕТТЕНҮҮ СХЕМАСЫ</a:t>
            </a:r>
            <a:endParaRPr lang="ru-RU" sz="1881" b="1" u="sng" dirty="0">
              <a:solidFill>
                <a:srgbClr val="006AB4"/>
              </a:solidFill>
              <a:latin typeface="Cera CY" panose="00000500000000000000" pitchFamily="2" charset="-52"/>
            </a:endParaRPr>
          </a:p>
        </p:txBody>
      </p:sp>
      <p:sp>
        <p:nvSpPr>
          <p:cNvPr id="197" name="Номер слайда 196"/>
          <p:cNvSpPr>
            <a:spLocks noGrp="1"/>
          </p:cNvSpPr>
          <p:nvPr>
            <p:ph type="sldNum" sz="quarter" idx="4"/>
          </p:nvPr>
        </p:nvSpPr>
        <p:spPr/>
        <p:txBody>
          <a:bodyPr/>
          <a:lstStyle/>
          <a:p>
            <a:pPr>
              <a:defRPr/>
            </a:pPr>
            <a:fld id="{B6F15528-21DE-4FAA-801E-634DDDAF4B2B}" type="slidenum">
              <a:rPr lang="ru-RU" sz="1800">
                <a:solidFill>
                  <a:srgbClr val="0070C0"/>
                </a:solidFill>
                <a:latin typeface="Cera CY" panose="00000500000000000000" pitchFamily="2" charset="-52"/>
              </a:rPr>
              <a:pPr>
                <a:defRPr/>
              </a:pPr>
              <a:t>4</a:t>
            </a:fld>
            <a:endParaRPr lang="ru-RU" sz="1800" dirty="0">
              <a:solidFill>
                <a:srgbClr val="0070C0"/>
              </a:solidFill>
              <a:latin typeface="Cera CY" panose="00000500000000000000" pitchFamily="2" charset="-52"/>
            </a:endParaRPr>
          </a:p>
        </p:txBody>
      </p:sp>
      <p:sp>
        <p:nvSpPr>
          <p:cNvPr id="75" name="Rectangle 31">
            <a:extLst>
              <a:ext uri="{FF2B5EF4-FFF2-40B4-BE49-F238E27FC236}">
                <a16:creationId xmlns="" xmlns:a16="http://schemas.microsoft.com/office/drawing/2014/main" id="{5B1F85D1-8938-4BE8-B6A1-219416EC01ED}"/>
              </a:ext>
            </a:extLst>
          </p:cNvPr>
          <p:cNvSpPr/>
          <p:nvPr/>
        </p:nvSpPr>
        <p:spPr>
          <a:xfrm>
            <a:off x="1083458" y="5037747"/>
            <a:ext cx="6835681" cy="1320993"/>
          </a:xfrm>
          <a:prstGeom prst="roundRect">
            <a:avLst>
              <a:gd name="adj" fmla="val 4092"/>
            </a:avLst>
          </a:prstGeom>
          <a:solidFill>
            <a:srgbClr val="82096C"/>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76" name="Rectangle 31">
            <a:extLst>
              <a:ext uri="{FF2B5EF4-FFF2-40B4-BE49-F238E27FC236}">
                <a16:creationId xmlns="" xmlns:a16="http://schemas.microsoft.com/office/drawing/2014/main" id="{FB646BC9-5F93-468D-B0D6-445FF2BF43C9}"/>
              </a:ext>
            </a:extLst>
          </p:cNvPr>
          <p:cNvSpPr/>
          <p:nvPr/>
        </p:nvSpPr>
        <p:spPr>
          <a:xfrm>
            <a:off x="912905" y="1214519"/>
            <a:ext cx="2892136" cy="934400"/>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cxnSp>
        <p:nvCxnSpPr>
          <p:cNvPr id="85" name="Прямая со стрелкой 73"/>
          <p:cNvCxnSpPr>
            <a:stCxn id="91" idx="1"/>
            <a:endCxn id="92" idx="3"/>
          </p:cNvCxnSpPr>
          <p:nvPr/>
        </p:nvCxnSpPr>
        <p:spPr>
          <a:xfrm rot="10800000" flipV="1">
            <a:off x="3867321" y="1458084"/>
            <a:ext cx="2325626" cy="2594157"/>
          </a:xfrm>
          <a:prstGeom prst="bentConnector3">
            <a:avLst>
              <a:gd name="adj1" fmla="val 51082"/>
            </a:avLst>
          </a:prstGeom>
          <a:ln w="44450" cap="rnd" cmpd="dbl">
            <a:solidFill>
              <a:srgbClr val="2D65AF">
                <a:alpha val="78000"/>
              </a:srgbClr>
            </a:solidFill>
            <a:prstDash val="sysDot"/>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31">
            <a:extLst>
              <a:ext uri="{FF2B5EF4-FFF2-40B4-BE49-F238E27FC236}">
                <a16:creationId xmlns="" xmlns:a16="http://schemas.microsoft.com/office/drawing/2014/main" id="{FB646BC9-5F93-468D-B0D6-445FF2BF43C9}"/>
              </a:ext>
            </a:extLst>
          </p:cNvPr>
          <p:cNvSpPr/>
          <p:nvPr/>
        </p:nvSpPr>
        <p:spPr>
          <a:xfrm>
            <a:off x="8904941" y="3646305"/>
            <a:ext cx="2639359" cy="466711"/>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91" name="Rectangle 31">
            <a:extLst>
              <a:ext uri="{FF2B5EF4-FFF2-40B4-BE49-F238E27FC236}">
                <a16:creationId xmlns="" xmlns:a16="http://schemas.microsoft.com/office/drawing/2014/main" id="{FB646BC9-5F93-468D-B0D6-445FF2BF43C9}"/>
              </a:ext>
            </a:extLst>
          </p:cNvPr>
          <p:cNvSpPr/>
          <p:nvPr/>
        </p:nvSpPr>
        <p:spPr>
          <a:xfrm>
            <a:off x="6192947" y="1177842"/>
            <a:ext cx="3701113" cy="560485"/>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92" name="Rectangle 31">
            <a:extLst>
              <a:ext uri="{FF2B5EF4-FFF2-40B4-BE49-F238E27FC236}">
                <a16:creationId xmlns="" xmlns:a16="http://schemas.microsoft.com/office/drawing/2014/main" id="{FB646BC9-5F93-468D-B0D6-445FF2BF43C9}"/>
              </a:ext>
            </a:extLst>
          </p:cNvPr>
          <p:cNvSpPr/>
          <p:nvPr/>
        </p:nvSpPr>
        <p:spPr>
          <a:xfrm>
            <a:off x="932413" y="3075168"/>
            <a:ext cx="2934908" cy="1954147"/>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93" name="Прямоугольник 92"/>
          <p:cNvSpPr/>
          <p:nvPr/>
        </p:nvSpPr>
        <p:spPr>
          <a:xfrm>
            <a:off x="7112636" y="1317337"/>
            <a:ext cx="2282355" cy="307777"/>
          </a:xfrm>
          <a:prstGeom prst="rect">
            <a:avLst/>
          </a:prstGeom>
        </p:spPr>
        <p:txBody>
          <a:bodyPr wrap="none">
            <a:spAutoFit/>
          </a:bodyPr>
          <a:lstStyle/>
          <a:p>
            <a:pPr algn="ctr"/>
            <a:r>
              <a:rPr lang="ru-RU" sz="1400" b="1" dirty="0">
                <a:solidFill>
                  <a:srgbClr val="2D65AF"/>
                </a:solidFill>
                <a:latin typeface="Times New Roman" panose="02020603050405020304" pitchFamily="18" charset="0"/>
                <a:cs typeface="Times New Roman" panose="02020603050405020304" pitchFamily="18" charset="0"/>
              </a:rPr>
              <a:t>САТЫП АЛУУЧУ УЮМ </a:t>
            </a:r>
          </a:p>
        </p:txBody>
      </p:sp>
      <p:cxnSp>
        <p:nvCxnSpPr>
          <p:cNvPr id="96" name="Прямая со стрелкой 32"/>
          <p:cNvCxnSpPr>
            <a:stCxn id="91" idx="3"/>
            <a:endCxn id="89" idx="0"/>
          </p:cNvCxnSpPr>
          <p:nvPr/>
        </p:nvCxnSpPr>
        <p:spPr>
          <a:xfrm>
            <a:off x="9894060" y="1458085"/>
            <a:ext cx="330561" cy="2188220"/>
          </a:xfrm>
          <a:prstGeom prst="bentConnector2">
            <a:avLst/>
          </a:prstGeom>
          <a:ln w="44450" cap="rnd" cmpd="dbl">
            <a:solidFill>
              <a:srgbClr val="2D65AF">
                <a:alpha val="78000"/>
              </a:srgbClr>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101" name="Рисунок 100"/>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6458480" y="1243488"/>
            <a:ext cx="400050" cy="400050"/>
          </a:xfrm>
          <a:prstGeom prst="rect">
            <a:avLst/>
          </a:prstGeom>
        </p:spPr>
      </p:pic>
      <p:grpSp>
        <p:nvGrpSpPr>
          <p:cNvPr id="14" name="Группа 13"/>
          <p:cNvGrpSpPr/>
          <p:nvPr/>
        </p:nvGrpSpPr>
        <p:grpSpPr>
          <a:xfrm>
            <a:off x="9250099" y="3666300"/>
            <a:ext cx="1605068" cy="426720"/>
            <a:chOff x="9250099" y="3580206"/>
            <a:chExt cx="1605068" cy="426720"/>
          </a:xfrm>
        </p:grpSpPr>
        <p:sp>
          <p:nvSpPr>
            <p:cNvPr id="94" name="Прямоугольник 93"/>
            <p:cNvSpPr/>
            <p:nvPr/>
          </p:nvSpPr>
          <p:spPr>
            <a:xfrm>
              <a:off x="9905869" y="3639678"/>
              <a:ext cx="949298" cy="307777"/>
            </a:xfrm>
            <a:prstGeom prst="rect">
              <a:avLst/>
            </a:prstGeom>
          </p:spPr>
          <p:txBody>
            <a:bodyPr wrap="none">
              <a:spAutoFit/>
            </a:bodyPr>
            <a:lstStyle/>
            <a:p>
              <a:pPr algn="ctr"/>
              <a:r>
                <a:rPr lang="ru-RU" sz="1400" b="1" dirty="0">
                  <a:solidFill>
                    <a:srgbClr val="2D65AF"/>
                  </a:solidFill>
                  <a:latin typeface="Cera CY" panose="00000500000000000000" pitchFamily="2" charset="-52"/>
                </a:rPr>
                <a:t>БЕРҮҮЧҮ</a:t>
              </a:r>
            </a:p>
          </p:txBody>
        </p:sp>
        <p:pic>
          <p:nvPicPr>
            <p:cNvPr id="102" name="Рисунок 101"/>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50099" y="3580206"/>
              <a:ext cx="426720" cy="426720"/>
            </a:xfrm>
            <a:prstGeom prst="rect">
              <a:avLst/>
            </a:prstGeom>
          </p:spPr>
        </p:pic>
      </p:grpSp>
      <p:grpSp>
        <p:nvGrpSpPr>
          <p:cNvPr id="103" name="Группа 102"/>
          <p:cNvGrpSpPr/>
          <p:nvPr/>
        </p:nvGrpSpPr>
        <p:grpSpPr>
          <a:xfrm>
            <a:off x="8918052" y="5724709"/>
            <a:ext cx="2684309" cy="382420"/>
            <a:chOff x="8995714" y="5613767"/>
            <a:chExt cx="2684309" cy="382420"/>
          </a:xfrm>
        </p:grpSpPr>
        <p:sp>
          <p:nvSpPr>
            <p:cNvPr id="104" name="Прямоугольник 103"/>
            <p:cNvSpPr/>
            <p:nvPr/>
          </p:nvSpPr>
          <p:spPr>
            <a:xfrm>
              <a:off x="9299242" y="5664037"/>
              <a:ext cx="2380781" cy="307777"/>
            </a:xfrm>
            <a:prstGeom prst="rect">
              <a:avLst/>
            </a:prstGeom>
          </p:spPr>
          <p:txBody>
            <a:bodyPr wrap="none">
              <a:spAutoFit/>
            </a:bodyPr>
            <a:lstStyle/>
            <a:p>
              <a:pPr algn="ctr"/>
              <a:r>
                <a:rPr lang="ru-RU" sz="1400" b="1" dirty="0">
                  <a:solidFill>
                    <a:srgbClr val="2D65AF"/>
                  </a:solidFill>
                  <a:latin typeface="Cera CY" panose="00000500000000000000" pitchFamily="2" charset="-52"/>
                </a:rPr>
                <a:t>КОШО </a:t>
              </a:r>
              <a:r>
                <a:rPr lang="ru-RU" sz="1400" b="1" dirty="0" smtClean="0">
                  <a:solidFill>
                    <a:srgbClr val="2D65AF"/>
                  </a:solidFill>
                  <a:latin typeface="Cera CY" panose="00000500000000000000" pitchFamily="2" charset="-52"/>
                </a:rPr>
                <a:t>АТКАРУУЧУЛАР </a:t>
              </a:r>
              <a:r>
                <a:rPr lang="ru-RU" sz="1400" b="1" dirty="0">
                  <a:solidFill>
                    <a:srgbClr val="2D65AF"/>
                  </a:solidFill>
                  <a:latin typeface="Cera CY" panose="00000500000000000000" pitchFamily="2" charset="-52"/>
                </a:rPr>
                <a:t>* </a:t>
              </a:r>
            </a:p>
          </p:txBody>
        </p:sp>
        <p:pic>
          <p:nvPicPr>
            <p:cNvPr id="105" name="Рисунок 104"/>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95714" y="5613767"/>
              <a:ext cx="382420" cy="382420"/>
            </a:xfrm>
            <a:prstGeom prst="rect">
              <a:avLst/>
            </a:prstGeom>
          </p:spPr>
        </p:pic>
      </p:grpSp>
      <p:grpSp>
        <p:nvGrpSpPr>
          <p:cNvPr id="106" name="Группа 105"/>
          <p:cNvGrpSpPr/>
          <p:nvPr/>
        </p:nvGrpSpPr>
        <p:grpSpPr>
          <a:xfrm>
            <a:off x="4166773" y="2631736"/>
            <a:ext cx="519804" cy="490960"/>
            <a:chOff x="4072466" y="3730962"/>
            <a:chExt cx="400385" cy="378168"/>
          </a:xfrm>
        </p:grpSpPr>
        <p:pic>
          <p:nvPicPr>
            <p:cNvPr id="107" name="Рисунок 106"/>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72466" y="3730962"/>
              <a:ext cx="378168" cy="378168"/>
            </a:xfrm>
            <a:prstGeom prst="rect">
              <a:avLst/>
            </a:prstGeom>
          </p:spPr>
        </p:pic>
        <p:sp>
          <p:nvSpPr>
            <p:cNvPr id="108" name="TextBox 107"/>
            <p:cNvSpPr txBox="1"/>
            <p:nvPr/>
          </p:nvSpPr>
          <p:spPr>
            <a:xfrm>
              <a:off x="4118045" y="3936952"/>
              <a:ext cx="354806" cy="154095"/>
            </a:xfrm>
            <a:prstGeom prst="rect">
              <a:avLst/>
            </a:prstGeom>
            <a:noFill/>
          </p:spPr>
          <p:txBody>
            <a:bodyPr wrap="square" rtlCol="0">
              <a:spAutoFit/>
            </a:bodyPr>
            <a:lstStyle/>
            <a:p>
              <a:r>
                <a:rPr lang="ru-RU" sz="700" b="1" dirty="0" smtClean="0">
                  <a:solidFill>
                    <a:srgbClr val="2D65AF"/>
                  </a:solidFill>
                  <a:latin typeface="Bahnschrift SemiBold Condensed" panose="020B0502040204020203" pitchFamily="34" charset="0"/>
                </a:rPr>
                <a:t>БСК</a:t>
              </a:r>
              <a:endParaRPr lang="ru-RU" sz="700" b="1" dirty="0">
                <a:solidFill>
                  <a:srgbClr val="2D65AF"/>
                </a:solidFill>
                <a:latin typeface="Bahnschrift SemiBold Condensed" panose="020B0502040204020203" pitchFamily="34" charset="0"/>
              </a:endParaRPr>
            </a:p>
          </p:txBody>
        </p:sp>
      </p:grpSp>
      <p:sp>
        <p:nvSpPr>
          <p:cNvPr id="114" name="Овал 113">
            <a:extLst>
              <a:ext uri="{FF2B5EF4-FFF2-40B4-BE49-F238E27FC236}">
                <a16:creationId xmlns="" xmlns:a16="http://schemas.microsoft.com/office/drawing/2014/main" id="{080EF5EB-E7F9-4ADD-B900-6A6EAAAE525C}"/>
              </a:ext>
            </a:extLst>
          </p:cNvPr>
          <p:cNvSpPr/>
          <p:nvPr/>
        </p:nvSpPr>
        <p:spPr>
          <a:xfrm>
            <a:off x="4705241" y="2282507"/>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FFFFFF"/>
                </a:solidFill>
                <a:effectLst/>
                <a:uLnTx/>
                <a:uFillTx/>
                <a:latin typeface="Cera CY"/>
                <a:ea typeface="+mn-ea"/>
                <a:cs typeface="+mn-cs"/>
              </a:rPr>
              <a:t>1</a:t>
            </a:r>
          </a:p>
        </p:txBody>
      </p:sp>
      <p:sp>
        <p:nvSpPr>
          <p:cNvPr id="115" name="Овал 114">
            <a:extLst>
              <a:ext uri="{FF2B5EF4-FFF2-40B4-BE49-F238E27FC236}">
                <a16:creationId xmlns="" xmlns:a16="http://schemas.microsoft.com/office/drawing/2014/main" id="{080EF5EB-E7F9-4ADD-B900-6A6EAAAE525C}"/>
              </a:ext>
            </a:extLst>
          </p:cNvPr>
          <p:cNvSpPr/>
          <p:nvPr/>
        </p:nvSpPr>
        <p:spPr>
          <a:xfrm>
            <a:off x="4705241" y="2772093"/>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a:solidFill>
                  <a:srgbClr val="FFFFFF"/>
                </a:solidFill>
                <a:latin typeface="Cera CY"/>
              </a:rPr>
              <a:t>2</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16" name="Овал 115">
            <a:extLst>
              <a:ext uri="{FF2B5EF4-FFF2-40B4-BE49-F238E27FC236}">
                <a16:creationId xmlns="" xmlns:a16="http://schemas.microsoft.com/office/drawing/2014/main" id="{080EF5EB-E7F9-4ADD-B900-6A6EAAAE525C}"/>
              </a:ext>
            </a:extLst>
          </p:cNvPr>
          <p:cNvSpPr/>
          <p:nvPr/>
        </p:nvSpPr>
        <p:spPr>
          <a:xfrm>
            <a:off x="8704461" y="1909022"/>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FFFFFF"/>
                </a:solidFill>
                <a:effectLst/>
                <a:uLnTx/>
                <a:uFillTx/>
                <a:latin typeface="Cera CY"/>
                <a:ea typeface="+mn-ea"/>
                <a:cs typeface="+mn-cs"/>
              </a:rPr>
              <a:t>1</a:t>
            </a:r>
          </a:p>
        </p:txBody>
      </p:sp>
      <p:sp>
        <p:nvSpPr>
          <p:cNvPr id="117" name="Скругленный прямоугольник 116"/>
          <p:cNvSpPr/>
          <p:nvPr/>
        </p:nvSpPr>
        <p:spPr>
          <a:xfrm>
            <a:off x="9088847" y="2304688"/>
            <a:ext cx="2790062" cy="438772"/>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коштоо</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шарттарына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ылайык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сатып</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алуулар</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боюнча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документтерди</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жарыялоо</a:t>
            </a:r>
            <a:endParaRPr lang="ru-RU" sz="1000" dirty="0">
              <a:solidFill>
                <a:schemeClr val="accent3">
                  <a:lumMod val="75000"/>
                </a:schemeClr>
              </a:solidFill>
              <a:latin typeface="Cera CY" panose="00000500000000000000" pitchFamily="50" charset="-52"/>
            </a:endParaRPr>
          </a:p>
        </p:txBody>
      </p:sp>
      <p:sp>
        <p:nvSpPr>
          <p:cNvPr id="118" name="Овал 117">
            <a:extLst>
              <a:ext uri="{FF2B5EF4-FFF2-40B4-BE49-F238E27FC236}">
                <a16:creationId xmlns="" xmlns:a16="http://schemas.microsoft.com/office/drawing/2014/main" id="{080EF5EB-E7F9-4ADD-B900-6A6EAAAE525C}"/>
              </a:ext>
            </a:extLst>
          </p:cNvPr>
          <p:cNvSpPr/>
          <p:nvPr/>
        </p:nvSpPr>
        <p:spPr>
          <a:xfrm>
            <a:off x="8704461" y="2371171"/>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rgbClr val="FFFFFF"/>
                </a:solidFill>
                <a:latin typeface="Cera CY"/>
              </a:rPr>
              <a:t>2</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19" name="Скругленный прямоугольник 118"/>
          <p:cNvSpPr/>
          <p:nvPr/>
        </p:nvSpPr>
        <p:spPr>
          <a:xfrm>
            <a:off x="9088847" y="2795373"/>
            <a:ext cx="2790062" cy="438772"/>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коштоо</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шарттарына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ылайык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сатып</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алуулар</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боюнча</a:t>
            </a:r>
            <a:r>
              <a:rPr lang="ru-RU" sz="1000" dirty="0">
                <a:solidFill>
                  <a:schemeClr val="accent3">
                    <a:lumMod val="75000"/>
                  </a:schemeClr>
                </a:solidFill>
                <a:latin typeface="Cera CY" panose="00000500000000000000" pitchFamily="50" charset="-52"/>
              </a:rPr>
              <a:t> контракт </a:t>
            </a:r>
            <a:r>
              <a:rPr lang="ru-RU" sz="1000" dirty="0" err="1">
                <a:solidFill>
                  <a:schemeClr val="accent3">
                    <a:lumMod val="75000"/>
                  </a:schemeClr>
                </a:solidFill>
                <a:latin typeface="Cera CY" panose="00000500000000000000" pitchFamily="50" charset="-52"/>
              </a:rPr>
              <a:t>түзүү</a:t>
            </a:r>
            <a:endParaRPr lang="ru-RU" sz="1000" dirty="0">
              <a:solidFill>
                <a:schemeClr val="accent3">
                  <a:lumMod val="75000"/>
                </a:schemeClr>
              </a:solidFill>
              <a:latin typeface="Cera CY" panose="00000500000000000000" pitchFamily="50" charset="-52"/>
            </a:endParaRPr>
          </a:p>
        </p:txBody>
      </p:sp>
      <p:pic>
        <p:nvPicPr>
          <p:cNvPr id="120" name="Рисунок 119"/>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93984" y="2586301"/>
            <a:ext cx="381449" cy="381449"/>
          </a:xfrm>
          <a:prstGeom prst="rect">
            <a:avLst/>
          </a:prstGeom>
        </p:spPr>
      </p:pic>
      <p:pic>
        <p:nvPicPr>
          <p:cNvPr id="122" name="Рисунок 121"/>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39205" y="2059332"/>
            <a:ext cx="402976" cy="402976"/>
          </a:xfrm>
          <a:prstGeom prst="rect">
            <a:avLst/>
          </a:prstGeom>
        </p:spPr>
      </p:pic>
      <p:sp>
        <p:nvSpPr>
          <p:cNvPr id="123" name="Прямоугольник 122"/>
          <p:cNvSpPr/>
          <p:nvPr/>
        </p:nvSpPr>
        <p:spPr>
          <a:xfrm>
            <a:off x="10172487" y="1485853"/>
            <a:ext cx="1728357" cy="248851"/>
          </a:xfrm>
          <a:prstGeom prst="rect">
            <a:avLst/>
          </a:prstGeom>
          <a:noFill/>
        </p:spPr>
        <p:txBody>
          <a:bodyPr wrap="none">
            <a:spAutoFit/>
          </a:bodyPr>
          <a:lstStyle/>
          <a:p>
            <a:pPr algn="ctr">
              <a:lnSpc>
                <a:spcPts val="1300"/>
              </a:lnSpc>
            </a:pPr>
            <a:r>
              <a:rPr lang="ru-RU" sz="1000" b="1" dirty="0" err="1">
                <a:solidFill>
                  <a:srgbClr val="2D65AF"/>
                </a:solidFill>
                <a:latin typeface="Cera CY" panose="00000500000000000000" pitchFamily="50" charset="-52"/>
              </a:rPr>
              <a:t>Сатып</a:t>
            </a:r>
            <a:r>
              <a:rPr lang="ru-RU" sz="1000" b="1" dirty="0">
                <a:solidFill>
                  <a:srgbClr val="2D65AF"/>
                </a:solidFill>
                <a:latin typeface="Cera CY" panose="00000500000000000000" pitchFamily="50" charset="-52"/>
              </a:rPr>
              <a:t> </a:t>
            </a:r>
            <a:r>
              <a:rPr lang="ru-RU" sz="1000" b="1" dirty="0" err="1">
                <a:solidFill>
                  <a:srgbClr val="2D65AF"/>
                </a:solidFill>
                <a:latin typeface="Cera CY" panose="00000500000000000000" pitchFamily="50" charset="-52"/>
              </a:rPr>
              <a:t>алуу</a:t>
            </a:r>
            <a:r>
              <a:rPr lang="ru-RU" sz="1000" b="1" dirty="0">
                <a:solidFill>
                  <a:srgbClr val="2D65AF"/>
                </a:solidFill>
                <a:latin typeface="Cera CY" panose="00000500000000000000" pitchFamily="50" charset="-52"/>
              </a:rPr>
              <a:t> </a:t>
            </a:r>
            <a:r>
              <a:rPr lang="ru-RU" sz="1000" b="1" dirty="0" err="1">
                <a:solidFill>
                  <a:srgbClr val="2D65AF"/>
                </a:solidFill>
                <a:latin typeface="Cera CY" panose="00000500000000000000" pitchFamily="50" charset="-52"/>
              </a:rPr>
              <a:t>жол-жобосу</a:t>
            </a:r>
            <a:endParaRPr lang="ru-RU" sz="1000" b="1" dirty="0">
              <a:solidFill>
                <a:srgbClr val="2D65AF"/>
              </a:solidFill>
              <a:latin typeface="Cera CY" panose="00000500000000000000" pitchFamily="50" charset="-52"/>
            </a:endParaRPr>
          </a:p>
        </p:txBody>
      </p:sp>
      <p:sp>
        <p:nvSpPr>
          <p:cNvPr id="124" name="Прямоугольник 123"/>
          <p:cNvSpPr/>
          <p:nvPr/>
        </p:nvSpPr>
        <p:spPr>
          <a:xfrm>
            <a:off x="5435607" y="1903987"/>
            <a:ext cx="1898277" cy="247440"/>
          </a:xfrm>
          <a:prstGeom prst="rect">
            <a:avLst/>
          </a:prstGeom>
        </p:spPr>
        <p:txBody>
          <a:bodyPr wrap="none">
            <a:spAutoFit/>
          </a:bodyPr>
          <a:lstStyle/>
          <a:p>
            <a:pPr algn="ctr">
              <a:lnSpc>
                <a:spcPts val="1300"/>
              </a:lnSpc>
            </a:pPr>
            <a:r>
              <a:rPr lang="ru-RU" sz="1000" b="1" dirty="0" err="1">
                <a:solidFill>
                  <a:srgbClr val="2D65AF"/>
                </a:solidFill>
                <a:latin typeface="Times New Roman" panose="02020603050405020304" pitchFamily="18" charset="0"/>
                <a:cs typeface="Times New Roman" panose="02020603050405020304" pitchFamily="18" charset="0"/>
              </a:rPr>
              <a:t>Банктык</a:t>
            </a:r>
            <a:r>
              <a:rPr lang="ru-RU" sz="1000" b="1" dirty="0">
                <a:solidFill>
                  <a:srgbClr val="2D65AF"/>
                </a:solidFill>
                <a:latin typeface="Times New Roman" panose="02020603050405020304" pitchFamily="18" charset="0"/>
                <a:cs typeface="Times New Roman" panose="02020603050405020304" pitchFamily="18" charset="0"/>
              </a:rPr>
              <a:t> </a:t>
            </a:r>
            <a:r>
              <a:rPr lang="ru-RU" sz="1000" b="1" dirty="0" err="1">
                <a:solidFill>
                  <a:srgbClr val="2D65AF"/>
                </a:solidFill>
                <a:latin typeface="Times New Roman" panose="02020603050405020304" pitchFamily="18" charset="0"/>
                <a:cs typeface="Times New Roman" panose="02020603050405020304" pitchFamily="18" charset="0"/>
              </a:rPr>
              <a:t>коштоо</a:t>
            </a:r>
            <a:r>
              <a:rPr lang="ru-RU" sz="1000" b="1" dirty="0">
                <a:solidFill>
                  <a:srgbClr val="2D65AF"/>
                </a:solidFill>
                <a:latin typeface="Times New Roman" panose="02020603050405020304" pitchFamily="18" charset="0"/>
                <a:cs typeface="Times New Roman" panose="02020603050405020304" pitchFamily="18" charset="0"/>
              </a:rPr>
              <a:t> </a:t>
            </a:r>
            <a:r>
              <a:rPr lang="ru-RU" sz="1000" b="1" dirty="0" err="1">
                <a:solidFill>
                  <a:srgbClr val="2D65AF"/>
                </a:solidFill>
                <a:latin typeface="Times New Roman" panose="02020603050405020304" pitchFamily="18" charset="0"/>
                <a:cs typeface="Times New Roman" panose="02020603050405020304" pitchFamily="18" charset="0"/>
              </a:rPr>
              <a:t>жол-жобосу</a:t>
            </a:r>
            <a:endParaRPr lang="ru-RU" sz="1000" b="1" dirty="0">
              <a:solidFill>
                <a:srgbClr val="2D65AF"/>
              </a:solidFill>
              <a:latin typeface="Times New Roman" panose="02020603050405020304" pitchFamily="18" charset="0"/>
              <a:cs typeface="Times New Roman" panose="02020603050405020304" pitchFamily="18" charset="0"/>
            </a:endParaRPr>
          </a:p>
        </p:txBody>
      </p:sp>
      <p:pic>
        <p:nvPicPr>
          <p:cNvPr id="125" name="Рисунок 124"/>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09040" y="4118181"/>
            <a:ext cx="445658" cy="445658"/>
          </a:xfrm>
          <a:prstGeom prst="rect">
            <a:avLst/>
          </a:prstGeom>
        </p:spPr>
      </p:pic>
      <p:cxnSp>
        <p:nvCxnSpPr>
          <p:cNvPr id="126" name="Прямая со стрелкой 125"/>
          <p:cNvCxnSpPr/>
          <p:nvPr/>
        </p:nvCxnSpPr>
        <p:spPr>
          <a:xfrm flipH="1" flipV="1">
            <a:off x="3882601" y="4491656"/>
            <a:ext cx="4406413" cy="28195"/>
          </a:xfrm>
          <a:prstGeom prst="straightConnector1">
            <a:avLst/>
          </a:prstGeom>
          <a:ln w="44450" cap="rnd">
            <a:solidFill>
              <a:srgbClr val="782168"/>
            </a:solidFill>
            <a:prstDash val="sysDot"/>
            <a:roun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7" name="Рисунок 126"/>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13916" y="4602105"/>
            <a:ext cx="382406" cy="382406"/>
          </a:xfrm>
          <a:prstGeom prst="rect">
            <a:avLst/>
          </a:prstGeom>
        </p:spPr>
      </p:pic>
      <p:sp>
        <p:nvSpPr>
          <p:cNvPr id="128" name="Овал 127">
            <a:extLst>
              <a:ext uri="{FF2B5EF4-FFF2-40B4-BE49-F238E27FC236}">
                <a16:creationId xmlns="" xmlns:a16="http://schemas.microsoft.com/office/drawing/2014/main" id="{080EF5EB-E7F9-4ADD-B900-6A6EAAAE525C}"/>
              </a:ext>
            </a:extLst>
          </p:cNvPr>
          <p:cNvSpPr/>
          <p:nvPr/>
        </p:nvSpPr>
        <p:spPr>
          <a:xfrm>
            <a:off x="4705241" y="3317354"/>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FFFFFF"/>
                </a:solidFill>
                <a:effectLst/>
                <a:uLnTx/>
                <a:uFillTx/>
                <a:latin typeface="Cera CY"/>
                <a:ea typeface="+mn-ea"/>
                <a:cs typeface="+mn-cs"/>
              </a:rPr>
              <a:t>3</a:t>
            </a:r>
          </a:p>
        </p:txBody>
      </p:sp>
      <p:sp>
        <p:nvSpPr>
          <p:cNvPr id="129" name="Скругленный прямоугольник 128"/>
          <p:cNvSpPr/>
          <p:nvPr/>
        </p:nvSpPr>
        <p:spPr>
          <a:xfrm>
            <a:off x="5085948" y="3265343"/>
            <a:ext cx="2648300" cy="598043"/>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Cera CY" panose="00000500000000000000" pitchFamily="50" charset="-52"/>
            </a:endParaRPr>
          </a:p>
        </p:txBody>
      </p:sp>
      <p:pic>
        <p:nvPicPr>
          <p:cNvPr id="130" name="Рисунок 129"/>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13916" y="5057352"/>
            <a:ext cx="398444" cy="398444"/>
          </a:xfrm>
          <a:prstGeom prst="rect">
            <a:avLst/>
          </a:prstGeom>
        </p:spPr>
      </p:pic>
      <p:sp>
        <p:nvSpPr>
          <p:cNvPr id="131" name="Прямоугольник 130"/>
          <p:cNvSpPr/>
          <p:nvPr/>
        </p:nvSpPr>
        <p:spPr>
          <a:xfrm>
            <a:off x="912904" y="2140252"/>
            <a:ext cx="2892136" cy="861774"/>
          </a:xfrm>
          <a:prstGeom prst="rect">
            <a:avLst/>
          </a:prstGeom>
        </p:spPr>
        <p:txBody>
          <a:bodyPr wrap="square">
            <a:spAutoFit/>
          </a:bodyPr>
          <a:lstStyle/>
          <a:p>
            <a:pPr marL="171450" indent="-171450" algn="ctr">
              <a:lnSpc>
                <a:spcPts val="1000"/>
              </a:lnSpc>
              <a:buFont typeface="Arial" panose="020B0604020202020204" pitchFamily="34" charset="0"/>
              <a:buChar char="•"/>
            </a:pPr>
            <a:r>
              <a:rPr lang="ru-RU" sz="1000" dirty="0">
                <a:solidFill>
                  <a:srgbClr val="2D65AF"/>
                </a:solidFill>
                <a:latin typeface="Cera CY" panose="00000500000000000000" pitchFamily="50" charset="-52"/>
              </a:rPr>
              <a:t>«</a:t>
            </a:r>
            <a:r>
              <a:rPr lang="ru-RU" sz="1000" dirty="0" err="1" smtClean="0">
                <a:solidFill>
                  <a:srgbClr val="2D65AF"/>
                </a:solidFill>
                <a:latin typeface="Cera CY" panose="00000500000000000000" pitchFamily="50" charset="-52"/>
              </a:rPr>
              <a:t>Контрактты</a:t>
            </a:r>
            <a:r>
              <a:rPr lang="ru-RU" sz="1000" dirty="0" smtClean="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банктык</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коштоо</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боюнча</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интерактивдик</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отчеттор</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тейлөө</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кызматы</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аркылуу</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банктык</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коштоо</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жыйынтыгы</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боюнча</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отчетторду</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алуу</a:t>
            </a:r>
            <a:r>
              <a:rPr lang="ru-RU" sz="1000" dirty="0">
                <a:solidFill>
                  <a:srgbClr val="2D65AF"/>
                </a:solidFill>
                <a:latin typeface="Cera CY" panose="00000500000000000000" pitchFamily="50" charset="-52"/>
              </a:rPr>
              <a:t>.</a:t>
            </a:r>
          </a:p>
          <a:p>
            <a:pPr marL="171450" indent="-171450" algn="ctr">
              <a:lnSpc>
                <a:spcPts val="1000"/>
              </a:lnSpc>
              <a:buFont typeface="Arial" panose="020B0604020202020204" pitchFamily="34" charset="0"/>
              <a:buChar char="•"/>
            </a:pPr>
            <a:r>
              <a:rPr lang="ru-RU" sz="1000" dirty="0" err="1">
                <a:solidFill>
                  <a:srgbClr val="2D65AF"/>
                </a:solidFill>
                <a:latin typeface="Cera CY" panose="00000500000000000000" pitchFamily="50" charset="-52"/>
              </a:rPr>
              <a:t>Банктык</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коштоонун</a:t>
            </a:r>
            <a:r>
              <a:rPr lang="ru-RU" sz="1000" dirty="0">
                <a:solidFill>
                  <a:srgbClr val="2D65AF"/>
                </a:solidFill>
                <a:latin typeface="Cera CY" panose="00000500000000000000" pitchFamily="50" charset="-52"/>
              </a:rPr>
              <a:t> </a:t>
            </a:r>
            <a:r>
              <a:rPr lang="ru-RU" sz="1000" dirty="0" err="1" smtClean="0">
                <a:solidFill>
                  <a:srgbClr val="2D65AF"/>
                </a:solidFill>
                <a:latin typeface="Cera CY" panose="00000500000000000000" pitchFamily="50" charset="-52"/>
              </a:rPr>
              <a:t>типтүү</a:t>
            </a:r>
            <a:r>
              <a:rPr lang="ru-RU" sz="1000" dirty="0" smtClean="0">
                <a:solidFill>
                  <a:srgbClr val="2D65AF"/>
                </a:solidFill>
                <a:latin typeface="Cera CY" panose="00000500000000000000" pitchFamily="50" charset="-52"/>
              </a:rPr>
              <a:t> </a:t>
            </a:r>
            <a:r>
              <a:rPr lang="ru-RU" sz="1000" dirty="0" err="1" smtClean="0">
                <a:solidFill>
                  <a:srgbClr val="2D65AF"/>
                </a:solidFill>
                <a:latin typeface="Cera CY" panose="00000500000000000000" pitchFamily="50" charset="-52"/>
              </a:rPr>
              <a:t>эмес</a:t>
            </a:r>
            <a:r>
              <a:rPr lang="ru-RU" sz="1000" dirty="0" smtClean="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параметрлерин</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макулдашуу</a:t>
            </a:r>
            <a:endParaRPr lang="ru-RU" sz="1000" dirty="0">
              <a:solidFill>
                <a:srgbClr val="2D65AF"/>
              </a:solidFill>
              <a:latin typeface="Cera CY" panose="00000500000000000000" pitchFamily="50" charset="-52"/>
            </a:endParaRPr>
          </a:p>
        </p:txBody>
      </p:sp>
      <p:cxnSp>
        <p:nvCxnSpPr>
          <p:cNvPr id="132" name="Прямая со стрелкой 73"/>
          <p:cNvCxnSpPr>
            <a:stCxn id="76" idx="1"/>
            <a:endCxn id="92" idx="1"/>
          </p:cNvCxnSpPr>
          <p:nvPr/>
        </p:nvCxnSpPr>
        <p:spPr>
          <a:xfrm rot="10800000" flipH="1" flipV="1">
            <a:off x="912905" y="1681718"/>
            <a:ext cx="19508" cy="2370523"/>
          </a:xfrm>
          <a:prstGeom prst="bentConnector3">
            <a:avLst>
              <a:gd name="adj1" fmla="val -1171827"/>
            </a:avLst>
          </a:prstGeom>
          <a:ln w="44450" cap="rnd" cmpd="dbl">
            <a:solidFill>
              <a:srgbClr val="782168">
                <a:alpha val="78000"/>
              </a:srgbClr>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33" name="Группа 132"/>
          <p:cNvGrpSpPr/>
          <p:nvPr/>
        </p:nvGrpSpPr>
        <p:grpSpPr>
          <a:xfrm>
            <a:off x="1024178" y="1310564"/>
            <a:ext cx="2727140" cy="850946"/>
            <a:chOff x="742850" y="1309373"/>
            <a:chExt cx="2727140" cy="850946"/>
          </a:xfrm>
        </p:grpSpPr>
        <p:sp>
          <p:nvSpPr>
            <p:cNvPr id="134" name="Прямоугольник 133"/>
            <p:cNvSpPr/>
            <p:nvPr/>
          </p:nvSpPr>
          <p:spPr>
            <a:xfrm>
              <a:off x="742850" y="1729432"/>
              <a:ext cx="2727140" cy="430887"/>
            </a:xfrm>
            <a:prstGeom prst="rect">
              <a:avLst/>
            </a:prstGeom>
          </p:spPr>
          <p:txBody>
            <a:bodyPr wrap="square">
              <a:spAutoFit/>
            </a:bodyPr>
            <a:lstStyle/>
            <a:p>
              <a:pPr algn="ctr"/>
              <a:r>
                <a:rPr lang="ru-RU" sz="1100" b="1" dirty="0">
                  <a:solidFill>
                    <a:srgbClr val="2D65AF"/>
                  </a:solidFill>
                  <a:latin typeface="Cera CY" panose="00000500000000000000" pitchFamily="2" charset="-52"/>
                </a:rPr>
                <a:t>КЫРГЫЗ РЕСПУБЛИКАСЫНЫН ФИНАНСЫ МИНИСТРЛИГИ</a:t>
              </a:r>
            </a:p>
          </p:txBody>
        </p:sp>
        <p:pic>
          <p:nvPicPr>
            <p:cNvPr id="135" name="Рисунок 1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98760" y="1309373"/>
              <a:ext cx="415320" cy="415320"/>
            </a:xfrm>
            <a:prstGeom prst="rect">
              <a:avLst/>
            </a:prstGeom>
          </p:spPr>
        </p:pic>
      </p:grpSp>
      <p:sp>
        <p:nvSpPr>
          <p:cNvPr id="136" name="Прямоугольник 135">
            <a:extLst>
              <a:ext uri="{FF2B5EF4-FFF2-40B4-BE49-F238E27FC236}">
                <a16:creationId xmlns="" xmlns:a16="http://schemas.microsoft.com/office/drawing/2014/main" id="{E52CA726-4071-4910-838F-6E3584DEB01A}"/>
              </a:ext>
            </a:extLst>
          </p:cNvPr>
          <p:cNvSpPr/>
          <p:nvPr/>
        </p:nvSpPr>
        <p:spPr>
          <a:xfrm>
            <a:off x="1081079" y="5228388"/>
            <a:ext cx="6712276" cy="1394741"/>
          </a:xfrm>
          <a:prstGeom prst="rect">
            <a:avLst/>
          </a:prstGeom>
        </p:spPr>
        <p:txBody>
          <a:bodyPr wrap="square">
            <a:spAutoFit/>
          </a:bodyPr>
          <a:lstStyle/>
          <a:p>
            <a:pPr defTabSz="1164946">
              <a:lnSpc>
                <a:spcPts val="1000"/>
              </a:lnSpc>
            </a:pPr>
            <a:r>
              <a:rPr lang="ru-RU" altLang="ru-RU" sz="1200" b="1" dirty="0" smtClean="0">
                <a:solidFill>
                  <a:schemeClr val="bg1"/>
                </a:solidFill>
                <a:latin typeface="Cera CY" panose="00000500000000000000" pitchFamily="2" charset="-52"/>
              </a:rPr>
              <a:t>                                </a:t>
            </a:r>
            <a:r>
              <a:rPr lang="ru-RU" altLang="ru-RU" sz="1200" b="1" dirty="0" err="1" smtClean="0">
                <a:solidFill>
                  <a:schemeClr val="bg1"/>
                </a:solidFill>
                <a:latin typeface="Cera CY" panose="00000500000000000000" pitchFamily="2" charset="-52"/>
              </a:rPr>
              <a:t>Контракттарды</a:t>
            </a:r>
            <a:r>
              <a:rPr lang="ru-RU" altLang="ru-RU" sz="1200" b="1" dirty="0" smtClean="0">
                <a:solidFill>
                  <a:schemeClr val="bg1"/>
                </a:solidFill>
                <a:latin typeface="Cera CY" panose="00000500000000000000" pitchFamily="2" charset="-52"/>
              </a:rPr>
              <a:t> </a:t>
            </a:r>
            <a:r>
              <a:rPr lang="ru-RU" altLang="ru-RU" sz="1200" b="1" dirty="0" err="1" smtClean="0">
                <a:solidFill>
                  <a:schemeClr val="bg1"/>
                </a:solidFill>
                <a:latin typeface="Cera CY" panose="00000500000000000000" pitchFamily="2" charset="-52"/>
              </a:rPr>
              <a:t>банктык</a:t>
            </a:r>
            <a:r>
              <a:rPr lang="ru-RU" altLang="ru-RU" sz="1200" b="1" dirty="0" smtClean="0">
                <a:solidFill>
                  <a:schemeClr val="bg1"/>
                </a:solidFill>
                <a:latin typeface="Cera CY" panose="00000500000000000000" pitchFamily="2" charset="-52"/>
              </a:rPr>
              <a:t> </a:t>
            </a:r>
            <a:r>
              <a:rPr lang="ru-RU" altLang="ru-RU" sz="1200" b="1" dirty="0" err="1" smtClean="0">
                <a:solidFill>
                  <a:schemeClr val="bg1"/>
                </a:solidFill>
                <a:latin typeface="Cera CY" panose="00000500000000000000" pitchFamily="2" charset="-52"/>
              </a:rPr>
              <a:t>коштоо</a:t>
            </a:r>
            <a:r>
              <a:rPr lang="ru-RU" altLang="ru-RU" sz="1200" b="1" dirty="0" smtClean="0">
                <a:solidFill>
                  <a:schemeClr val="bg1"/>
                </a:solidFill>
                <a:latin typeface="Cera CY" panose="00000500000000000000" pitchFamily="2" charset="-52"/>
              </a:rPr>
              <a:t> </a:t>
            </a:r>
            <a:r>
              <a:rPr lang="ru-RU" altLang="ru-RU" sz="1200" b="1" dirty="0" err="1" smtClean="0">
                <a:solidFill>
                  <a:schemeClr val="bg1"/>
                </a:solidFill>
                <a:latin typeface="Cera CY" panose="00000500000000000000" pitchFamily="2" charset="-52"/>
              </a:rPr>
              <a:t>максаттары</a:t>
            </a:r>
            <a:r>
              <a:rPr lang="ru-RU" altLang="ru-RU" sz="1200" b="1" dirty="0" smtClean="0">
                <a:solidFill>
                  <a:schemeClr val="bg1"/>
                </a:solidFill>
                <a:latin typeface="Cera CY" panose="00000500000000000000" pitchFamily="2" charset="-52"/>
              </a:rPr>
              <a:t>:</a:t>
            </a:r>
          </a:p>
          <a:p>
            <a:pPr defTabSz="1164946">
              <a:lnSpc>
                <a:spcPts val="1000"/>
              </a:lnSpc>
            </a:pPr>
            <a:endParaRPr lang="ru-RU" altLang="ru-RU" sz="1200" dirty="0" smtClean="0">
              <a:solidFill>
                <a:schemeClr val="bg1"/>
              </a:solidFill>
              <a:latin typeface="Cera CY" panose="00000500000000000000" pitchFamily="2" charset="-52"/>
            </a:endParaRPr>
          </a:p>
          <a:p>
            <a:pPr defTabSz="1164946">
              <a:lnSpc>
                <a:spcPts val="1000"/>
              </a:lnSpc>
            </a:pPr>
            <a:r>
              <a:rPr lang="ru-RU" altLang="ru-RU" sz="1100" dirty="0" smtClean="0">
                <a:solidFill>
                  <a:schemeClr val="bg1"/>
                </a:solidFill>
                <a:latin typeface="Cera CY" panose="00000500000000000000" pitchFamily="2" charset="-52"/>
              </a:rPr>
              <a:t>1) </a:t>
            </a:r>
            <a:r>
              <a:rPr lang="ru-RU" altLang="ru-RU" sz="1100" dirty="0" err="1">
                <a:solidFill>
                  <a:schemeClr val="bg1"/>
                </a:solidFill>
                <a:latin typeface="Cera CY" panose="00000500000000000000" pitchFamily="2" charset="-52"/>
              </a:rPr>
              <a:t>Кыргыз</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Республикасынын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мамлекеттик</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сатып</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алуулар</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чөйрөсүндө</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мамлекеттик</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бюджетинин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каражаттарын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максаттуу</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пайдаланууну</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камсыздоо</a:t>
            </a:r>
            <a:r>
              <a:rPr lang="ru-RU" altLang="ru-RU" sz="1100" dirty="0">
                <a:solidFill>
                  <a:schemeClr val="bg1"/>
                </a:solidFill>
                <a:latin typeface="Cera CY" panose="00000500000000000000" pitchFamily="2" charset="-52"/>
              </a:rPr>
              <a:t>. </a:t>
            </a:r>
            <a:endParaRPr lang="ru-RU" altLang="ru-RU" sz="1100" dirty="0" smtClean="0">
              <a:solidFill>
                <a:schemeClr val="bg1"/>
              </a:solidFill>
              <a:latin typeface="Cera CY" panose="00000500000000000000" pitchFamily="2" charset="-52"/>
            </a:endParaRPr>
          </a:p>
          <a:p>
            <a:pPr defTabSz="1164946">
              <a:lnSpc>
                <a:spcPct val="90000"/>
              </a:lnSpc>
            </a:pPr>
            <a:r>
              <a:rPr lang="ru-RU" altLang="ru-RU" sz="1100" dirty="0" smtClean="0">
                <a:solidFill>
                  <a:schemeClr val="bg1"/>
                </a:solidFill>
                <a:latin typeface="Cera CY" panose="00000500000000000000" pitchFamily="2" charset="-52"/>
              </a:rPr>
              <a:t>2) </a:t>
            </a:r>
            <a:r>
              <a:rPr lang="ru-RU" altLang="ru-RU" sz="1100" dirty="0" err="1">
                <a:solidFill>
                  <a:schemeClr val="bg1"/>
                </a:solidFill>
                <a:latin typeface="Cera CY" panose="00000500000000000000" pitchFamily="2" charset="-52"/>
              </a:rPr>
              <a:t>Сатып</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алуучу</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уюмдардын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финансылык</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жана</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салык</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тобокелдиктерин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басаңдатуу</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минималдаштыруу</a:t>
            </a:r>
            <a:r>
              <a:rPr lang="ru-RU" altLang="ru-RU" sz="1100" dirty="0" smtClean="0">
                <a:solidFill>
                  <a:schemeClr val="bg1"/>
                </a:solidFill>
                <a:latin typeface="Cera CY" panose="00000500000000000000" pitchFamily="2" charset="-52"/>
              </a:rPr>
              <a:t>)</a:t>
            </a:r>
          </a:p>
          <a:p>
            <a:pPr defTabSz="1164946">
              <a:lnSpc>
                <a:spcPct val="90000"/>
              </a:lnSpc>
            </a:pPr>
            <a:r>
              <a:rPr lang="ru-RU" altLang="ru-RU" sz="1100" dirty="0" smtClean="0">
                <a:solidFill>
                  <a:schemeClr val="bg1"/>
                </a:solidFill>
                <a:latin typeface="Cera CY" panose="00000500000000000000" pitchFamily="2" charset="-52"/>
              </a:rPr>
              <a:t> </a:t>
            </a:r>
            <a:r>
              <a:rPr lang="ru-RU" altLang="ru-RU" sz="1100" dirty="0" smtClean="0">
                <a:solidFill>
                  <a:schemeClr val="bg1"/>
                </a:solidFill>
                <a:latin typeface="Cera CY" panose="00000500000000000000" pitchFamily="2" charset="-52"/>
              </a:rPr>
              <a:t>3) </a:t>
            </a:r>
            <a:r>
              <a:rPr lang="ru-RU" altLang="ru-RU" sz="1100" dirty="0" err="1" smtClean="0">
                <a:solidFill>
                  <a:schemeClr val="bg1"/>
                </a:solidFill>
                <a:latin typeface="Cera CY" panose="00000500000000000000" pitchFamily="2" charset="-52"/>
              </a:rPr>
              <a:t>Мамлекеттик</a:t>
            </a:r>
            <a:r>
              <a:rPr lang="ru-RU" altLang="ru-RU" sz="1100" dirty="0" smtClean="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сатып</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алуулар</a:t>
            </a:r>
            <a:r>
              <a:rPr lang="ru-RU" altLang="ru-RU" sz="1100" dirty="0">
                <a:solidFill>
                  <a:schemeClr val="bg1"/>
                </a:solidFill>
                <a:latin typeface="Cera CY" panose="00000500000000000000" pitchFamily="2" charset="-52"/>
              </a:rPr>
              <a:t> </a:t>
            </a:r>
            <a:r>
              <a:rPr lang="ru-RU" altLang="ru-RU" sz="1100" dirty="0" err="1" smtClean="0">
                <a:solidFill>
                  <a:schemeClr val="bg1"/>
                </a:solidFill>
                <a:latin typeface="Cera CY" panose="00000500000000000000" pitchFamily="2" charset="-52"/>
              </a:rPr>
              <a:t>тууралуу</a:t>
            </a:r>
            <a:r>
              <a:rPr lang="ru-RU" altLang="ru-RU" sz="1100" dirty="0" smtClean="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контракттардын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ачык-айкын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аткарылышын</a:t>
            </a:r>
            <a:r>
              <a:rPr lang="ru-RU" altLang="ru-RU" sz="1100" dirty="0">
                <a:solidFill>
                  <a:schemeClr val="bg1"/>
                </a:solidFill>
                <a:latin typeface="Cera CY" panose="00000500000000000000" pitchFamily="2" charset="-52"/>
              </a:rPr>
              <a:t> </a:t>
            </a:r>
            <a:r>
              <a:rPr lang="ru-RU" altLang="ru-RU" sz="1100" dirty="0" err="1">
                <a:solidFill>
                  <a:schemeClr val="bg1"/>
                </a:solidFill>
                <a:latin typeface="Cera CY" panose="00000500000000000000" pitchFamily="2" charset="-52"/>
              </a:rPr>
              <a:t>камсыздоо</a:t>
            </a:r>
            <a:r>
              <a:rPr lang="ru-RU" altLang="ru-RU" sz="1100" dirty="0">
                <a:solidFill>
                  <a:schemeClr val="bg1"/>
                </a:solidFill>
                <a:latin typeface="Cera CY" panose="00000500000000000000" pitchFamily="2" charset="-52"/>
              </a:rPr>
              <a:t>.</a:t>
            </a:r>
            <a:endParaRPr lang="ru-RU" altLang="ru-RU" sz="1100" dirty="0" smtClean="0">
              <a:solidFill>
                <a:schemeClr val="bg1"/>
              </a:solidFill>
              <a:latin typeface="Cera CY" panose="00000500000000000000" pitchFamily="2" charset="-52"/>
            </a:endParaRPr>
          </a:p>
          <a:p>
            <a:pPr defTabSz="1164946">
              <a:lnSpc>
                <a:spcPct val="90000"/>
              </a:lnSpc>
            </a:pPr>
            <a:endParaRPr lang="ru-RU" altLang="ru-RU" sz="1200" dirty="0" smtClean="0">
              <a:solidFill>
                <a:schemeClr val="bg1"/>
              </a:solidFill>
              <a:latin typeface="Cera CY" panose="00000500000000000000" pitchFamily="2" charset="-52"/>
            </a:endParaRPr>
          </a:p>
          <a:p>
            <a:pPr defTabSz="1164946">
              <a:lnSpc>
                <a:spcPct val="90000"/>
              </a:lnSpc>
            </a:pPr>
            <a:r>
              <a:rPr lang="ru-RU" altLang="ru-RU" sz="1200" dirty="0" smtClean="0">
                <a:solidFill>
                  <a:schemeClr val="bg1"/>
                </a:solidFill>
                <a:latin typeface="Cera CY" panose="00000500000000000000" pitchFamily="2" charset="-52"/>
              </a:rPr>
              <a:t>3) Обеспечение прозрачности исполнения контрактов о государственных закупках.</a:t>
            </a:r>
            <a:endParaRPr lang="ru-RU" altLang="ru-RU" sz="1200" b="1" dirty="0">
              <a:solidFill>
                <a:schemeClr val="bg1"/>
              </a:solidFill>
              <a:latin typeface="Cera CY" panose="00000500000000000000" pitchFamily="2" charset="-52"/>
            </a:endParaRPr>
          </a:p>
        </p:txBody>
      </p:sp>
      <p:sp>
        <p:nvSpPr>
          <p:cNvPr id="137" name="Скругленный прямоугольник 136"/>
          <p:cNvSpPr/>
          <p:nvPr/>
        </p:nvSpPr>
        <p:spPr>
          <a:xfrm>
            <a:off x="5085948" y="2729008"/>
            <a:ext cx="2648300" cy="478245"/>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ru-RU" sz="1000" dirty="0" err="1">
                <a:solidFill>
                  <a:schemeClr val="accent3">
                    <a:lumMod val="75000"/>
                  </a:schemeClr>
                </a:solidFill>
                <a:latin typeface="Times New Roman" panose="02020603050405020304" pitchFamily="18" charset="0"/>
                <a:cs typeface="Times New Roman" panose="02020603050405020304" pitchFamily="18" charset="0"/>
              </a:rPr>
              <a:t>Банктык</a:t>
            </a:r>
            <a:r>
              <a:rPr lang="ru-RU" sz="1000" dirty="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a:solidFill>
                  <a:schemeClr val="accent3">
                    <a:lumMod val="75000"/>
                  </a:schemeClr>
                </a:solidFill>
                <a:latin typeface="Times New Roman" panose="02020603050405020304" pitchFamily="18" charset="0"/>
                <a:cs typeface="Times New Roman" panose="02020603050405020304" pitchFamily="18" charset="0"/>
              </a:rPr>
              <a:t>коштоого</a:t>
            </a:r>
            <a:r>
              <a:rPr lang="ru-RU" sz="1000" dirty="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a:solidFill>
                  <a:schemeClr val="accent3">
                    <a:lumMod val="75000"/>
                  </a:schemeClr>
                </a:solidFill>
                <a:latin typeface="Times New Roman" panose="02020603050405020304" pitchFamily="18" charset="0"/>
                <a:cs typeface="Times New Roman" panose="02020603050405020304" pitchFamily="18" charset="0"/>
              </a:rPr>
              <a:t>өтүнмөнү</a:t>
            </a:r>
            <a:r>
              <a:rPr lang="ru-RU" sz="1000" dirty="0">
                <a:solidFill>
                  <a:schemeClr val="accent3">
                    <a:lumMod val="75000"/>
                  </a:schemeClr>
                </a:solidFill>
                <a:latin typeface="Times New Roman" panose="02020603050405020304" pitchFamily="18" charset="0"/>
                <a:cs typeface="Times New Roman" panose="02020603050405020304" pitchFamily="18" charset="0"/>
              </a:rPr>
              <a:t> </a:t>
            </a:r>
            <a:r>
              <a:rPr lang="ky-KG" sz="1000" dirty="0">
                <a:solidFill>
                  <a:schemeClr val="accent3">
                    <a:lumMod val="75000"/>
                  </a:schemeClr>
                </a:solidFill>
                <a:latin typeface="Times New Roman" panose="02020603050405020304" pitchFamily="18" charset="0"/>
                <a:cs typeface="Times New Roman" panose="02020603050405020304" pitchFamily="18" charset="0"/>
              </a:rPr>
              <a:t>жөнөтүү</a:t>
            </a: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8" name="Скругленный прямоугольник 137"/>
          <p:cNvSpPr/>
          <p:nvPr/>
        </p:nvSpPr>
        <p:spPr>
          <a:xfrm>
            <a:off x="5085948" y="2192672"/>
            <a:ext cx="2648300" cy="478245"/>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smtClean="0">
                <a:solidFill>
                  <a:schemeClr val="accent3">
                    <a:lumMod val="75000"/>
                  </a:schemeClr>
                </a:solidFill>
                <a:latin typeface="Cera CY" panose="00000500000000000000" pitchFamily="50" charset="-52"/>
              </a:rPr>
              <a:t>коштоо</a:t>
            </a:r>
            <a:r>
              <a:rPr lang="ru-RU" sz="1000" dirty="0" smtClean="0">
                <a:solidFill>
                  <a:schemeClr val="accent3">
                    <a:lumMod val="75000"/>
                  </a:schemeClr>
                </a:solidFill>
                <a:latin typeface="Cera CY" panose="00000500000000000000" pitchFamily="50" charset="-52"/>
              </a:rPr>
              <a:t> </a:t>
            </a:r>
            <a:r>
              <a:rPr lang="ru-RU" sz="1000" dirty="0" err="1" smtClean="0">
                <a:solidFill>
                  <a:schemeClr val="accent3">
                    <a:lumMod val="75000"/>
                  </a:schemeClr>
                </a:solidFill>
                <a:latin typeface="Cera CY" panose="00000500000000000000" pitchFamily="50" charset="-52"/>
              </a:rPr>
              <a:t>тууралуу</a:t>
            </a:r>
            <a:r>
              <a:rPr lang="ru-RU" sz="1000" dirty="0" smtClean="0">
                <a:solidFill>
                  <a:schemeClr val="accent3">
                    <a:lumMod val="75000"/>
                  </a:schemeClr>
                </a:solidFill>
                <a:latin typeface="Cera CY" panose="00000500000000000000" pitchFamily="50" charset="-52"/>
              </a:rPr>
              <a:t> </a:t>
            </a:r>
            <a:r>
              <a:rPr lang="ru-RU" sz="1000" dirty="0" err="1" smtClean="0">
                <a:solidFill>
                  <a:schemeClr val="accent3">
                    <a:lumMod val="75000"/>
                  </a:schemeClr>
                </a:solidFill>
                <a:latin typeface="Cera CY" panose="00000500000000000000" pitchFamily="50" charset="-52"/>
              </a:rPr>
              <a:t>келишим</a:t>
            </a:r>
            <a:r>
              <a:rPr lang="ru-RU" sz="1000" dirty="0" smtClean="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түзүү</a:t>
            </a:r>
            <a:endParaRPr lang="ru-RU" sz="1000" dirty="0">
              <a:solidFill>
                <a:schemeClr val="accent3">
                  <a:lumMod val="75000"/>
                </a:schemeClr>
              </a:solidFill>
              <a:latin typeface="Cera CY" panose="00000500000000000000" pitchFamily="50" charset="-52"/>
            </a:endParaRPr>
          </a:p>
        </p:txBody>
      </p:sp>
      <p:sp>
        <p:nvSpPr>
          <p:cNvPr id="139" name="Прямоугольник: скругленные углы 259">
            <a:extLst>
              <a:ext uri="{FF2B5EF4-FFF2-40B4-BE49-F238E27FC236}">
                <a16:creationId xmlns="" xmlns:a16="http://schemas.microsoft.com/office/drawing/2014/main" id="{AD3FCFAB-DA63-414C-AE22-8A97B55B178A}"/>
              </a:ext>
            </a:extLst>
          </p:cNvPr>
          <p:cNvSpPr/>
          <p:nvPr/>
        </p:nvSpPr>
        <p:spPr>
          <a:xfrm>
            <a:off x="8904941" y="4143218"/>
            <a:ext cx="2642430" cy="1528129"/>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era CY" panose="00000500000000000000" pitchFamily="2" charset="-52"/>
              <a:ea typeface="+mn-ea"/>
              <a:cs typeface="+mn-cs"/>
            </a:endParaRPr>
          </a:p>
        </p:txBody>
      </p:sp>
      <p:sp>
        <p:nvSpPr>
          <p:cNvPr id="140" name="Овал 139">
            <a:extLst>
              <a:ext uri="{FF2B5EF4-FFF2-40B4-BE49-F238E27FC236}">
                <a16:creationId xmlns="" xmlns:a16="http://schemas.microsoft.com/office/drawing/2014/main" id="{080EF5EB-E7F9-4ADD-B900-6A6EAAAE525C}"/>
              </a:ext>
            </a:extLst>
          </p:cNvPr>
          <p:cNvSpPr/>
          <p:nvPr/>
        </p:nvSpPr>
        <p:spPr>
          <a:xfrm>
            <a:off x="8918052" y="4214318"/>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FFFFFF"/>
                </a:solidFill>
                <a:effectLst/>
                <a:uLnTx/>
                <a:uFillTx/>
                <a:latin typeface="Cera CY"/>
                <a:ea typeface="+mn-ea"/>
                <a:cs typeface="+mn-cs"/>
              </a:rPr>
              <a:t>1</a:t>
            </a:r>
          </a:p>
        </p:txBody>
      </p:sp>
      <p:sp>
        <p:nvSpPr>
          <p:cNvPr id="141" name="Овал 140">
            <a:extLst>
              <a:ext uri="{FF2B5EF4-FFF2-40B4-BE49-F238E27FC236}">
                <a16:creationId xmlns="" xmlns:a16="http://schemas.microsoft.com/office/drawing/2014/main" id="{080EF5EB-E7F9-4ADD-B900-6A6EAAAE525C}"/>
              </a:ext>
            </a:extLst>
          </p:cNvPr>
          <p:cNvSpPr/>
          <p:nvPr/>
        </p:nvSpPr>
        <p:spPr>
          <a:xfrm>
            <a:off x="8932714" y="4475222"/>
            <a:ext cx="269516"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a:solidFill>
                  <a:srgbClr val="FFFFFF"/>
                </a:solidFill>
                <a:latin typeface="Cera CY"/>
              </a:rPr>
              <a:t>2</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42" name="Овал 141">
            <a:extLst>
              <a:ext uri="{FF2B5EF4-FFF2-40B4-BE49-F238E27FC236}">
                <a16:creationId xmlns="" xmlns:a16="http://schemas.microsoft.com/office/drawing/2014/main" id="{080EF5EB-E7F9-4ADD-B900-6A6EAAAE525C}"/>
              </a:ext>
            </a:extLst>
          </p:cNvPr>
          <p:cNvSpPr/>
          <p:nvPr/>
        </p:nvSpPr>
        <p:spPr>
          <a:xfrm>
            <a:off x="8940691" y="4709477"/>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noProof="0" dirty="0" smtClean="0">
                <a:solidFill>
                  <a:srgbClr val="FFFFFF"/>
                </a:solidFill>
                <a:latin typeface="Cera CY"/>
              </a:rPr>
              <a:t>3</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43" name="Прямоугольник 142"/>
          <p:cNvSpPr/>
          <p:nvPr/>
        </p:nvSpPr>
        <p:spPr>
          <a:xfrm>
            <a:off x="9162912" y="4473445"/>
            <a:ext cx="1228221" cy="246221"/>
          </a:xfrm>
          <a:prstGeom prst="rect">
            <a:avLst/>
          </a:prstGeom>
        </p:spPr>
        <p:txBody>
          <a:bodyPr wrap="none">
            <a:spAutoFit/>
          </a:bodyPr>
          <a:lstStyle/>
          <a:p>
            <a:r>
              <a:rPr lang="ru-RU" sz="1000" dirty="0" err="1">
                <a:solidFill>
                  <a:schemeClr val="bg1"/>
                </a:solidFill>
                <a:latin typeface="Cera CY" panose="00000500000000000000" pitchFamily="50" charset="-52"/>
              </a:rPr>
              <a:t>Өзүнчө</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эсеп</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ачуу</a:t>
            </a:r>
            <a:endParaRPr lang="ru-RU" sz="1000" dirty="0">
              <a:solidFill>
                <a:schemeClr val="bg1"/>
              </a:solidFill>
              <a:latin typeface="Cera CY" panose="00000500000000000000" pitchFamily="50" charset="-52"/>
            </a:endParaRPr>
          </a:p>
        </p:txBody>
      </p:sp>
      <p:sp>
        <p:nvSpPr>
          <p:cNvPr id="144" name="Прямоугольник 143"/>
          <p:cNvSpPr/>
          <p:nvPr/>
        </p:nvSpPr>
        <p:spPr>
          <a:xfrm>
            <a:off x="9158149" y="4675142"/>
            <a:ext cx="2368744" cy="400110"/>
          </a:xfrm>
          <a:prstGeom prst="rect">
            <a:avLst/>
          </a:prstGeom>
        </p:spPr>
        <p:txBody>
          <a:bodyPr wrap="square">
            <a:spAutoFit/>
          </a:bodyPr>
          <a:lstStyle/>
          <a:p>
            <a:r>
              <a:rPr lang="ru-RU" sz="1000" dirty="0" err="1">
                <a:solidFill>
                  <a:schemeClr val="bg1"/>
                </a:solidFill>
                <a:latin typeface="Cera CY" panose="00000500000000000000" pitchFamily="50" charset="-52"/>
              </a:rPr>
              <a:t>Бардык</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эсептешүүлөрдү</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өзүнчө</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эсеп</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аркылуу</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гана</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жүргүзүү</a:t>
            </a:r>
            <a:endParaRPr lang="ru-RU" sz="1000" dirty="0">
              <a:solidFill>
                <a:schemeClr val="bg1"/>
              </a:solidFill>
              <a:latin typeface="Cera CY" panose="00000500000000000000" pitchFamily="50" charset="-52"/>
            </a:endParaRPr>
          </a:p>
        </p:txBody>
      </p:sp>
      <p:sp>
        <p:nvSpPr>
          <p:cNvPr id="145" name="Прямоугольник 144"/>
          <p:cNvSpPr/>
          <p:nvPr/>
        </p:nvSpPr>
        <p:spPr>
          <a:xfrm>
            <a:off x="9162912" y="5175095"/>
            <a:ext cx="2389756" cy="400110"/>
          </a:xfrm>
          <a:prstGeom prst="rect">
            <a:avLst/>
          </a:prstGeom>
        </p:spPr>
        <p:txBody>
          <a:bodyPr wrap="square">
            <a:spAutoFit/>
          </a:bodyPr>
          <a:lstStyle/>
          <a:p>
            <a:pPr defTabSz="714420"/>
            <a:r>
              <a:rPr lang="ru-RU" sz="1000" dirty="0" err="1">
                <a:solidFill>
                  <a:schemeClr val="bg1"/>
                </a:solidFill>
                <a:latin typeface="Cera CY" panose="00000500000000000000" pitchFamily="50" charset="-52"/>
              </a:rPr>
              <a:t>Ыйгарым</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укуктуу</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банкка</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негиздөөчү</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документтерди</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сунуштоо</a:t>
            </a:r>
            <a:r>
              <a:rPr lang="ru-RU" sz="1000" dirty="0">
                <a:solidFill>
                  <a:schemeClr val="bg1"/>
                </a:solidFill>
                <a:latin typeface="Cera CY" panose="00000500000000000000" pitchFamily="50" charset="-52"/>
              </a:rPr>
              <a:t> </a:t>
            </a:r>
          </a:p>
        </p:txBody>
      </p:sp>
      <p:sp>
        <p:nvSpPr>
          <p:cNvPr id="146" name="Прямоугольник 145"/>
          <p:cNvSpPr/>
          <p:nvPr/>
        </p:nvSpPr>
        <p:spPr>
          <a:xfrm>
            <a:off x="4879711" y="4232611"/>
            <a:ext cx="2045753" cy="248851"/>
          </a:xfrm>
          <a:prstGeom prst="rect">
            <a:avLst/>
          </a:prstGeom>
        </p:spPr>
        <p:txBody>
          <a:bodyPr wrap="none">
            <a:spAutoFit/>
          </a:bodyPr>
          <a:lstStyle/>
          <a:p>
            <a:pPr algn="ctr">
              <a:lnSpc>
                <a:spcPts val="1300"/>
              </a:lnSpc>
            </a:pPr>
            <a:r>
              <a:rPr lang="ru-RU" sz="1000" b="1" dirty="0" err="1">
                <a:solidFill>
                  <a:srgbClr val="2D65AF"/>
                </a:solidFill>
                <a:latin typeface="Cera CY" panose="00000500000000000000" pitchFamily="50" charset="-52"/>
              </a:rPr>
              <a:t>Банктык</a:t>
            </a:r>
            <a:r>
              <a:rPr lang="ru-RU" sz="1000" b="1" dirty="0">
                <a:solidFill>
                  <a:srgbClr val="2D65AF"/>
                </a:solidFill>
                <a:latin typeface="Cera CY" panose="00000500000000000000" pitchFamily="50" charset="-52"/>
              </a:rPr>
              <a:t> </a:t>
            </a:r>
            <a:r>
              <a:rPr lang="ru-RU" sz="1000" b="1" dirty="0" err="1">
                <a:solidFill>
                  <a:srgbClr val="2D65AF"/>
                </a:solidFill>
                <a:latin typeface="Cera CY" panose="00000500000000000000" pitchFamily="50" charset="-52"/>
              </a:rPr>
              <a:t>коштоо</a:t>
            </a:r>
            <a:r>
              <a:rPr lang="ru-RU" sz="1000" b="1" dirty="0">
                <a:solidFill>
                  <a:srgbClr val="2D65AF"/>
                </a:solidFill>
                <a:latin typeface="Cera CY" panose="00000500000000000000" pitchFamily="50" charset="-52"/>
              </a:rPr>
              <a:t> </a:t>
            </a:r>
            <a:r>
              <a:rPr lang="ru-RU" sz="1000" b="1" dirty="0" err="1">
                <a:solidFill>
                  <a:srgbClr val="2D65AF"/>
                </a:solidFill>
                <a:latin typeface="Cera CY" panose="00000500000000000000" pitchFamily="50" charset="-52"/>
              </a:rPr>
              <a:t>жол-жобосу</a:t>
            </a:r>
            <a:endParaRPr lang="ru-RU" sz="1000" b="1" dirty="0">
              <a:solidFill>
                <a:srgbClr val="2D65AF"/>
              </a:solidFill>
              <a:latin typeface="Cera CY" panose="00000500000000000000" pitchFamily="50" charset="-52"/>
            </a:endParaRPr>
          </a:p>
        </p:txBody>
      </p:sp>
      <p:sp>
        <p:nvSpPr>
          <p:cNvPr id="147" name="Rectangle 31">
            <a:extLst>
              <a:ext uri="{FF2B5EF4-FFF2-40B4-BE49-F238E27FC236}">
                <a16:creationId xmlns="" xmlns:a16="http://schemas.microsoft.com/office/drawing/2014/main" id="{FB646BC9-5F93-468D-B0D6-445FF2BF43C9}"/>
              </a:ext>
            </a:extLst>
          </p:cNvPr>
          <p:cNvSpPr/>
          <p:nvPr/>
        </p:nvSpPr>
        <p:spPr>
          <a:xfrm>
            <a:off x="954880" y="3058458"/>
            <a:ext cx="2911146" cy="486768"/>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algn="ctr"/>
            <a:endParaRPr lang="ru-RU" sz="1050" b="1" dirty="0">
              <a:solidFill>
                <a:srgbClr val="2D65AF"/>
              </a:solidFill>
              <a:latin typeface="Cera CY" panose="00000500000000000000" pitchFamily="2" charset="-52"/>
            </a:endParaRPr>
          </a:p>
        </p:txBody>
      </p:sp>
      <p:sp>
        <p:nvSpPr>
          <p:cNvPr id="148" name="Овал 147">
            <a:extLst>
              <a:ext uri="{FF2B5EF4-FFF2-40B4-BE49-F238E27FC236}">
                <a16:creationId xmlns="" xmlns:a16="http://schemas.microsoft.com/office/drawing/2014/main" id="{080EF5EB-E7F9-4ADD-B900-6A6EAAAE525C}"/>
              </a:ext>
            </a:extLst>
          </p:cNvPr>
          <p:cNvSpPr/>
          <p:nvPr/>
        </p:nvSpPr>
        <p:spPr>
          <a:xfrm>
            <a:off x="1074201" y="3599451"/>
            <a:ext cx="158300" cy="162637"/>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rgbClr val="FFFFFF"/>
                </a:solidFill>
                <a:effectLst/>
                <a:uLnTx/>
                <a:uFillTx/>
                <a:latin typeface="Cera CY"/>
                <a:ea typeface="+mn-ea"/>
                <a:cs typeface="+mn-cs"/>
              </a:rPr>
              <a:t>1</a:t>
            </a:r>
          </a:p>
        </p:txBody>
      </p:sp>
      <p:sp>
        <p:nvSpPr>
          <p:cNvPr id="149" name="Овал 148">
            <a:extLst>
              <a:ext uri="{FF2B5EF4-FFF2-40B4-BE49-F238E27FC236}">
                <a16:creationId xmlns="" xmlns:a16="http://schemas.microsoft.com/office/drawing/2014/main" id="{080EF5EB-E7F9-4ADD-B900-6A6EAAAE525C}"/>
              </a:ext>
            </a:extLst>
          </p:cNvPr>
          <p:cNvSpPr/>
          <p:nvPr/>
        </p:nvSpPr>
        <p:spPr>
          <a:xfrm>
            <a:off x="1078925" y="3935900"/>
            <a:ext cx="158300" cy="162637"/>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a:solidFill>
                  <a:srgbClr val="FFFFFF"/>
                </a:solidFill>
                <a:latin typeface="Cera CY"/>
              </a:rPr>
              <a:t>2</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50" name="TextBox 149"/>
          <p:cNvSpPr txBox="1"/>
          <p:nvPr/>
        </p:nvSpPr>
        <p:spPr>
          <a:xfrm>
            <a:off x="1144091" y="3421334"/>
            <a:ext cx="2802676" cy="507831"/>
          </a:xfrm>
          <a:prstGeom prst="rect">
            <a:avLst/>
          </a:prstGeom>
          <a:noFill/>
        </p:spPr>
        <p:txBody>
          <a:bodyPr wrap="square" rtlCol="0">
            <a:spAutoFit/>
          </a:bodyPr>
          <a:lstStyle/>
          <a:p>
            <a:r>
              <a:rPr lang="ru-RU" sz="900" dirty="0" err="1">
                <a:latin typeface="Cera CY" panose="00000500000000000000" pitchFamily="2" charset="-52"/>
              </a:rPr>
              <a:t>Сатып</a:t>
            </a:r>
            <a:r>
              <a:rPr lang="ru-RU" sz="900" dirty="0">
                <a:latin typeface="Cera CY" panose="00000500000000000000" pitchFamily="2" charset="-52"/>
              </a:rPr>
              <a:t> </a:t>
            </a:r>
            <a:r>
              <a:rPr lang="ru-RU" sz="900" dirty="0" err="1">
                <a:latin typeface="Cera CY" panose="00000500000000000000" pitchFamily="2" charset="-52"/>
              </a:rPr>
              <a:t>алуучу</a:t>
            </a:r>
            <a:r>
              <a:rPr lang="ru-RU" sz="900" dirty="0">
                <a:latin typeface="Cera CY" panose="00000500000000000000" pitchFamily="2" charset="-52"/>
              </a:rPr>
              <a:t> </a:t>
            </a:r>
            <a:r>
              <a:rPr lang="ru-RU" sz="900" dirty="0" err="1">
                <a:latin typeface="Cera CY" panose="00000500000000000000" pitchFamily="2" charset="-52"/>
              </a:rPr>
              <a:t>уюмдардын</a:t>
            </a:r>
            <a:r>
              <a:rPr lang="ru-RU" sz="900" dirty="0">
                <a:latin typeface="Cera CY" panose="00000500000000000000" pitchFamily="2" charset="-52"/>
              </a:rPr>
              <a:t> </a:t>
            </a:r>
            <a:r>
              <a:rPr lang="ru-RU" sz="900" dirty="0" err="1">
                <a:latin typeface="Cera CY" panose="00000500000000000000" pitchFamily="2" charset="-52"/>
              </a:rPr>
              <a:t>банктык</a:t>
            </a:r>
            <a:r>
              <a:rPr lang="ru-RU" sz="900" dirty="0">
                <a:latin typeface="Cera CY" panose="00000500000000000000" pitchFamily="2" charset="-52"/>
              </a:rPr>
              <a:t> </a:t>
            </a:r>
            <a:r>
              <a:rPr lang="ru-RU" sz="900" dirty="0" err="1">
                <a:latin typeface="Cera CY" panose="00000500000000000000" pitchFamily="2" charset="-52"/>
              </a:rPr>
              <a:t>коштоого</a:t>
            </a:r>
            <a:r>
              <a:rPr lang="ru-RU" sz="900" dirty="0">
                <a:latin typeface="Cera CY" panose="00000500000000000000" pitchFamily="2" charset="-52"/>
              </a:rPr>
              <a:t>  </a:t>
            </a:r>
            <a:r>
              <a:rPr lang="ru-RU" sz="900" dirty="0" err="1">
                <a:latin typeface="Cera CY" panose="00000500000000000000" pitchFamily="2" charset="-52"/>
              </a:rPr>
              <a:t>өтүнмөсүн</a:t>
            </a:r>
            <a:r>
              <a:rPr lang="ru-RU" sz="900" dirty="0">
                <a:latin typeface="Cera CY" panose="00000500000000000000" pitchFamily="2" charset="-52"/>
              </a:rPr>
              <a:t> </a:t>
            </a:r>
            <a:r>
              <a:rPr lang="ru-RU" sz="900" dirty="0" err="1">
                <a:latin typeface="Cera CY" panose="00000500000000000000" pitchFamily="2" charset="-52"/>
              </a:rPr>
              <a:t>бекитүү</a:t>
            </a:r>
            <a:r>
              <a:rPr lang="ru-RU" sz="900" dirty="0">
                <a:latin typeface="Cera CY" panose="00000500000000000000" pitchFamily="2" charset="-52"/>
              </a:rPr>
              <a:t>.</a:t>
            </a:r>
          </a:p>
          <a:p>
            <a:r>
              <a:rPr lang="ru-RU" sz="900" dirty="0" smtClean="0">
                <a:latin typeface="Cera CY" panose="00000500000000000000" pitchFamily="2" charset="-52"/>
              </a:rPr>
              <a:t>.</a:t>
            </a:r>
            <a:endParaRPr lang="ru-RU" sz="900" dirty="0">
              <a:latin typeface="Cera CY" panose="00000500000000000000" pitchFamily="2" charset="-52"/>
            </a:endParaRPr>
          </a:p>
        </p:txBody>
      </p:sp>
      <p:sp>
        <p:nvSpPr>
          <p:cNvPr id="151" name="TextBox 150"/>
          <p:cNvSpPr txBox="1"/>
          <p:nvPr/>
        </p:nvSpPr>
        <p:spPr>
          <a:xfrm>
            <a:off x="1191627" y="4069512"/>
            <a:ext cx="2558684" cy="507831"/>
          </a:xfrm>
          <a:prstGeom prst="rect">
            <a:avLst/>
          </a:prstGeom>
          <a:noFill/>
        </p:spPr>
        <p:txBody>
          <a:bodyPr wrap="square" rtlCol="0">
            <a:spAutoFit/>
          </a:bodyPr>
          <a:lstStyle/>
          <a:p>
            <a:r>
              <a:rPr lang="ru-RU" sz="900" dirty="0" err="1">
                <a:latin typeface="Cera CY" panose="00000500000000000000" pitchFamily="2" charset="-52"/>
              </a:rPr>
              <a:t>Эсептешүүлөргө</a:t>
            </a:r>
            <a:r>
              <a:rPr lang="ru-RU" sz="900" dirty="0">
                <a:latin typeface="Cera CY" panose="00000500000000000000" pitchFamily="2" charset="-52"/>
              </a:rPr>
              <a:t> мониторинг </a:t>
            </a:r>
            <a:r>
              <a:rPr lang="ru-RU" sz="900" dirty="0" err="1">
                <a:latin typeface="Cera CY" panose="00000500000000000000" pitchFamily="2" charset="-52"/>
              </a:rPr>
              <a:t>жана</a:t>
            </a:r>
            <a:r>
              <a:rPr lang="ru-RU" sz="900" dirty="0">
                <a:latin typeface="Cera CY" panose="00000500000000000000" pitchFamily="2" charset="-52"/>
              </a:rPr>
              <a:t> </a:t>
            </a:r>
            <a:r>
              <a:rPr lang="ru-RU" sz="900" dirty="0" err="1">
                <a:latin typeface="Cera CY" panose="00000500000000000000" pitchFamily="2" charset="-52"/>
              </a:rPr>
              <a:t>каражаттардын</a:t>
            </a:r>
            <a:r>
              <a:rPr lang="ru-RU" sz="900" dirty="0">
                <a:latin typeface="Cera CY" panose="00000500000000000000" pitchFamily="2" charset="-52"/>
              </a:rPr>
              <a:t> </a:t>
            </a:r>
            <a:r>
              <a:rPr lang="ru-RU" sz="900" dirty="0" err="1">
                <a:latin typeface="Cera CY" panose="00000500000000000000" pitchFamily="2" charset="-52"/>
              </a:rPr>
              <a:t>максаттуу</a:t>
            </a:r>
            <a:r>
              <a:rPr lang="ru-RU" sz="900" dirty="0">
                <a:latin typeface="Cera CY" panose="00000500000000000000" pitchFamily="2" charset="-52"/>
              </a:rPr>
              <a:t> </a:t>
            </a:r>
            <a:r>
              <a:rPr lang="ru-RU" sz="900" dirty="0" err="1">
                <a:latin typeface="Cera CY" panose="00000500000000000000" pitchFamily="2" charset="-52"/>
              </a:rPr>
              <a:t>чыгымдалышына</a:t>
            </a:r>
            <a:r>
              <a:rPr lang="ru-RU" sz="900" dirty="0">
                <a:latin typeface="Cera CY" panose="00000500000000000000" pitchFamily="2" charset="-52"/>
              </a:rPr>
              <a:t> </a:t>
            </a:r>
            <a:r>
              <a:rPr lang="ru-RU" sz="900" dirty="0" err="1">
                <a:latin typeface="Cera CY" panose="00000500000000000000" pitchFamily="2" charset="-52"/>
              </a:rPr>
              <a:t>контролдукту</a:t>
            </a:r>
            <a:r>
              <a:rPr lang="ru-RU" sz="900" dirty="0">
                <a:latin typeface="Cera CY" panose="00000500000000000000" pitchFamily="2" charset="-52"/>
              </a:rPr>
              <a:t> </a:t>
            </a:r>
            <a:r>
              <a:rPr lang="ru-RU" sz="900" dirty="0" err="1">
                <a:latin typeface="Cera CY" panose="00000500000000000000" pitchFamily="2" charset="-52"/>
              </a:rPr>
              <a:t>уюштуруу</a:t>
            </a:r>
            <a:endParaRPr lang="ru-RU" sz="900" dirty="0">
              <a:latin typeface="Cera CY" panose="00000500000000000000" pitchFamily="2" charset="-52"/>
            </a:endParaRPr>
          </a:p>
        </p:txBody>
      </p:sp>
      <p:sp>
        <p:nvSpPr>
          <p:cNvPr id="152" name="TextBox 151"/>
          <p:cNvSpPr txBox="1"/>
          <p:nvPr/>
        </p:nvSpPr>
        <p:spPr>
          <a:xfrm>
            <a:off x="1232501" y="4543181"/>
            <a:ext cx="2771469" cy="646331"/>
          </a:xfrm>
          <a:prstGeom prst="rect">
            <a:avLst/>
          </a:prstGeom>
          <a:noFill/>
        </p:spPr>
        <p:txBody>
          <a:bodyPr wrap="square" rtlCol="0">
            <a:spAutoFit/>
          </a:bodyPr>
          <a:lstStyle/>
          <a:p>
            <a:r>
              <a:rPr lang="ru-RU" sz="900" dirty="0" err="1">
                <a:latin typeface="Cera CY" panose="00000500000000000000" pitchFamily="2" charset="-52"/>
              </a:rPr>
              <a:t>Контракттарды</a:t>
            </a:r>
            <a:r>
              <a:rPr lang="ru-RU" sz="900" dirty="0">
                <a:latin typeface="Cera CY" panose="00000500000000000000" pitchFamily="2" charset="-52"/>
              </a:rPr>
              <a:t> </a:t>
            </a:r>
            <a:r>
              <a:rPr lang="ru-RU" sz="900" dirty="0" err="1">
                <a:latin typeface="Cera CY" panose="00000500000000000000" pitchFamily="2" charset="-52"/>
              </a:rPr>
              <a:t>банктык</a:t>
            </a:r>
            <a:r>
              <a:rPr lang="ru-RU" sz="900" dirty="0">
                <a:latin typeface="Cera CY" panose="00000500000000000000" pitchFamily="2" charset="-52"/>
              </a:rPr>
              <a:t> </a:t>
            </a:r>
            <a:r>
              <a:rPr lang="ru-RU" sz="900" dirty="0" err="1">
                <a:latin typeface="Cera CY" panose="00000500000000000000" pitchFamily="2" charset="-52"/>
              </a:rPr>
              <a:t>коштоо</a:t>
            </a:r>
            <a:r>
              <a:rPr lang="ru-RU" sz="900" dirty="0">
                <a:latin typeface="Cera CY" panose="00000500000000000000" pitchFamily="2" charset="-52"/>
              </a:rPr>
              <a:t> </a:t>
            </a:r>
            <a:r>
              <a:rPr lang="ru-RU" sz="900" dirty="0" err="1">
                <a:latin typeface="Cera CY" panose="00000500000000000000" pitchFamily="2" charset="-52"/>
              </a:rPr>
              <a:t>боюнча</a:t>
            </a:r>
            <a:r>
              <a:rPr lang="ru-RU" sz="900" dirty="0">
                <a:latin typeface="Cera CY" panose="00000500000000000000" pitchFamily="2" charset="-52"/>
              </a:rPr>
              <a:t> </a:t>
            </a:r>
            <a:r>
              <a:rPr lang="ru-RU" sz="900" dirty="0" err="1">
                <a:latin typeface="Cera CY" panose="00000500000000000000" pitchFamily="2" charset="-52"/>
              </a:rPr>
              <a:t>интерактивдик</a:t>
            </a:r>
            <a:r>
              <a:rPr lang="ru-RU" sz="900" dirty="0">
                <a:latin typeface="Cera CY" panose="00000500000000000000" pitchFamily="2" charset="-52"/>
              </a:rPr>
              <a:t> </a:t>
            </a:r>
            <a:r>
              <a:rPr lang="ru-RU" sz="900" dirty="0" err="1">
                <a:latin typeface="Cera CY" panose="00000500000000000000" pitchFamily="2" charset="-52"/>
              </a:rPr>
              <a:t>отчеттор</a:t>
            </a:r>
            <a:r>
              <a:rPr lang="ru-RU" sz="900" dirty="0">
                <a:latin typeface="Cera CY" panose="00000500000000000000" pitchFamily="2" charset="-52"/>
              </a:rPr>
              <a:t>» </a:t>
            </a:r>
            <a:r>
              <a:rPr lang="ru-RU" sz="900" dirty="0" err="1">
                <a:latin typeface="Cera CY" panose="00000500000000000000" pitchFamily="2" charset="-52"/>
              </a:rPr>
              <a:t>тейлөө</a:t>
            </a:r>
            <a:r>
              <a:rPr lang="ru-RU" sz="900" dirty="0">
                <a:latin typeface="Cera CY" panose="00000500000000000000" pitchFamily="2" charset="-52"/>
              </a:rPr>
              <a:t> </a:t>
            </a:r>
            <a:r>
              <a:rPr lang="ru-RU" sz="900" dirty="0" err="1">
                <a:latin typeface="Cera CY" panose="00000500000000000000" pitchFamily="2" charset="-52"/>
              </a:rPr>
              <a:t>кызматы</a:t>
            </a:r>
            <a:r>
              <a:rPr lang="ru-RU" sz="900" dirty="0">
                <a:latin typeface="Cera CY" panose="00000500000000000000" pitchFamily="2" charset="-52"/>
              </a:rPr>
              <a:t> </a:t>
            </a:r>
            <a:r>
              <a:rPr lang="ru-RU" sz="900" dirty="0" err="1">
                <a:latin typeface="Cera CY" panose="00000500000000000000" pitchFamily="2" charset="-52"/>
              </a:rPr>
              <a:t>аркылуу</a:t>
            </a:r>
            <a:r>
              <a:rPr lang="ru-RU" sz="900" dirty="0">
                <a:latin typeface="Cera CY" panose="00000500000000000000" pitchFamily="2" charset="-52"/>
              </a:rPr>
              <a:t> </a:t>
            </a:r>
            <a:r>
              <a:rPr lang="ru-RU" sz="900" dirty="0" err="1">
                <a:latin typeface="Cera CY" panose="00000500000000000000" pitchFamily="2" charset="-52"/>
              </a:rPr>
              <a:t>банктык</a:t>
            </a:r>
            <a:r>
              <a:rPr lang="ru-RU" sz="900" dirty="0">
                <a:latin typeface="Cera CY" panose="00000500000000000000" pitchFamily="2" charset="-52"/>
              </a:rPr>
              <a:t> </a:t>
            </a:r>
            <a:r>
              <a:rPr lang="ru-RU" sz="900" dirty="0" err="1">
                <a:latin typeface="Cera CY" panose="00000500000000000000" pitchFamily="2" charset="-52"/>
              </a:rPr>
              <a:t>коштоо</a:t>
            </a:r>
            <a:r>
              <a:rPr lang="ru-RU" sz="900" dirty="0">
                <a:latin typeface="Cera CY" panose="00000500000000000000" pitchFamily="2" charset="-52"/>
              </a:rPr>
              <a:t> </a:t>
            </a:r>
            <a:r>
              <a:rPr lang="ru-RU" sz="900" dirty="0" err="1">
                <a:latin typeface="Cera CY" panose="00000500000000000000" pitchFamily="2" charset="-52"/>
              </a:rPr>
              <a:t>боюнча</a:t>
            </a:r>
            <a:r>
              <a:rPr lang="ru-RU" sz="900" dirty="0">
                <a:latin typeface="Cera CY" panose="00000500000000000000" pitchFamily="2" charset="-52"/>
              </a:rPr>
              <a:t> </a:t>
            </a:r>
            <a:r>
              <a:rPr lang="ru-RU" sz="900" dirty="0" err="1">
                <a:latin typeface="Cera CY" panose="00000500000000000000" pitchFamily="2" charset="-52"/>
              </a:rPr>
              <a:t>отчетторду</a:t>
            </a:r>
            <a:r>
              <a:rPr lang="ru-RU" sz="900" dirty="0">
                <a:latin typeface="Cera CY" panose="00000500000000000000" pitchFamily="2" charset="-52"/>
              </a:rPr>
              <a:t> </a:t>
            </a:r>
            <a:r>
              <a:rPr lang="ru-RU" sz="900" dirty="0" err="1">
                <a:latin typeface="Cera CY" panose="00000500000000000000" pitchFamily="2" charset="-52"/>
              </a:rPr>
              <a:t>түзүү</a:t>
            </a:r>
            <a:r>
              <a:rPr lang="ru-RU" sz="900" dirty="0">
                <a:latin typeface="Cera CY" panose="00000500000000000000" pitchFamily="2" charset="-52"/>
              </a:rPr>
              <a:t> </a:t>
            </a:r>
            <a:r>
              <a:rPr lang="ru-RU" sz="900" dirty="0" err="1">
                <a:latin typeface="Cera CY" panose="00000500000000000000" pitchFamily="2" charset="-52"/>
              </a:rPr>
              <a:t>жана</a:t>
            </a:r>
            <a:r>
              <a:rPr lang="ru-RU" sz="900" dirty="0">
                <a:latin typeface="Cera CY" panose="00000500000000000000" pitchFamily="2" charset="-52"/>
              </a:rPr>
              <a:t> </a:t>
            </a:r>
            <a:r>
              <a:rPr lang="ru-RU" sz="900" dirty="0" err="1">
                <a:latin typeface="Cera CY" panose="00000500000000000000" pitchFamily="2" charset="-52"/>
              </a:rPr>
              <a:t>берүү</a:t>
            </a:r>
            <a:r>
              <a:rPr lang="ru-RU" sz="900" dirty="0">
                <a:latin typeface="Cera CY" panose="00000500000000000000" pitchFamily="2" charset="-52"/>
              </a:rPr>
              <a:t>.</a:t>
            </a:r>
          </a:p>
        </p:txBody>
      </p:sp>
      <p:sp>
        <p:nvSpPr>
          <p:cNvPr id="153" name="Скругленный прямоугольник 152"/>
          <p:cNvSpPr/>
          <p:nvPr/>
        </p:nvSpPr>
        <p:spPr>
          <a:xfrm>
            <a:off x="9074937" y="1807711"/>
            <a:ext cx="2790062" cy="438772"/>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Cera CY" panose="00000500000000000000" pitchFamily="50" charset="-52"/>
            </a:endParaRPr>
          </a:p>
        </p:txBody>
      </p:sp>
      <p:sp>
        <p:nvSpPr>
          <p:cNvPr id="154" name="Овал 153">
            <a:extLst>
              <a:ext uri="{FF2B5EF4-FFF2-40B4-BE49-F238E27FC236}">
                <a16:creationId xmlns="" xmlns:a16="http://schemas.microsoft.com/office/drawing/2014/main" id="{080EF5EB-E7F9-4ADD-B900-6A6EAAAE525C}"/>
              </a:ext>
            </a:extLst>
          </p:cNvPr>
          <p:cNvSpPr/>
          <p:nvPr/>
        </p:nvSpPr>
        <p:spPr>
          <a:xfrm>
            <a:off x="1081078" y="4272907"/>
            <a:ext cx="158300" cy="162637"/>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latin typeface="Cera CY"/>
              </a:rPr>
              <a:t>3</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55" name="Овал 154">
            <a:extLst>
              <a:ext uri="{FF2B5EF4-FFF2-40B4-BE49-F238E27FC236}">
                <a16:creationId xmlns="" xmlns:a16="http://schemas.microsoft.com/office/drawing/2014/main" id="{080EF5EB-E7F9-4ADD-B900-6A6EAAAE525C}"/>
              </a:ext>
            </a:extLst>
          </p:cNvPr>
          <p:cNvSpPr/>
          <p:nvPr/>
        </p:nvSpPr>
        <p:spPr>
          <a:xfrm>
            <a:off x="8706175" y="2867989"/>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noProof="0" dirty="0">
                <a:solidFill>
                  <a:srgbClr val="FFFFFF"/>
                </a:solidFill>
                <a:latin typeface="Cera CY"/>
              </a:rPr>
              <a:t>3</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156" name="Овал 155">
            <a:extLst>
              <a:ext uri="{FF2B5EF4-FFF2-40B4-BE49-F238E27FC236}">
                <a16:creationId xmlns="" xmlns:a16="http://schemas.microsoft.com/office/drawing/2014/main" id="{080EF5EB-E7F9-4ADD-B900-6A6EAAAE525C}"/>
              </a:ext>
            </a:extLst>
          </p:cNvPr>
          <p:cNvSpPr/>
          <p:nvPr/>
        </p:nvSpPr>
        <p:spPr>
          <a:xfrm>
            <a:off x="1082757" y="4565568"/>
            <a:ext cx="158300" cy="162637"/>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noProof="0" dirty="0">
                <a:solidFill>
                  <a:srgbClr val="FFFFFF"/>
                </a:solidFill>
                <a:latin typeface="Cera CY"/>
              </a:rPr>
              <a:t>4</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pic>
        <p:nvPicPr>
          <p:cNvPr id="157" name="Рисунок 156"/>
          <p:cNvPicPr>
            <a:picLocks noChangeAspect="1"/>
          </p:cNvPicPr>
          <p:nvPr/>
        </p:nvPicPr>
        <p:blipFill>
          <a:blip r:embed="rId20" cstate="print">
            <a:duotone>
              <a:prstClr val="black"/>
              <a:schemeClr val="accent5">
                <a:tint val="45000"/>
                <a:satMod val="400000"/>
              </a:schemeClr>
            </a:duotone>
            <a:extLst>
              <a:ext uri="{BEBA8EAE-BF5A-486C-A8C5-ECC9F3942E4B}">
                <a14:imgProps xmlns:a14="http://schemas.microsoft.com/office/drawing/2010/main">
                  <a14:imgLayer r:embed="rId21">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5060" y="3121833"/>
            <a:ext cx="318461" cy="318461"/>
          </a:xfrm>
          <a:prstGeom prst="rect">
            <a:avLst/>
          </a:prstGeom>
        </p:spPr>
      </p:pic>
      <p:sp>
        <p:nvSpPr>
          <p:cNvPr id="158" name="Прямоугольник 157"/>
          <p:cNvSpPr/>
          <p:nvPr/>
        </p:nvSpPr>
        <p:spPr>
          <a:xfrm>
            <a:off x="1376257" y="3137179"/>
            <a:ext cx="2528256" cy="307777"/>
          </a:xfrm>
          <a:prstGeom prst="rect">
            <a:avLst/>
          </a:prstGeom>
        </p:spPr>
        <p:txBody>
          <a:bodyPr wrap="none">
            <a:spAutoFit/>
          </a:bodyPr>
          <a:lstStyle/>
          <a:p>
            <a:pPr algn="ctr"/>
            <a:r>
              <a:rPr lang="ru-RU" sz="1400" b="1" dirty="0">
                <a:solidFill>
                  <a:srgbClr val="2D65AF"/>
                </a:solidFill>
                <a:latin typeface="Cera CY" panose="00000500000000000000" pitchFamily="2" charset="-52"/>
              </a:rPr>
              <a:t>ЫЙГАРЫМ УКУКТУУ БАНК</a:t>
            </a:r>
          </a:p>
        </p:txBody>
      </p:sp>
      <p:sp>
        <p:nvSpPr>
          <p:cNvPr id="160" name="Прямоугольник 159"/>
          <p:cNvSpPr/>
          <p:nvPr/>
        </p:nvSpPr>
        <p:spPr>
          <a:xfrm>
            <a:off x="9057102" y="1811398"/>
            <a:ext cx="2807897" cy="441211"/>
          </a:xfrm>
          <a:prstGeom prst="rect">
            <a:avLst/>
          </a:prstGeom>
        </p:spPr>
        <p:txBody>
          <a:bodyPr wrap="square">
            <a:spAutoFit/>
          </a:bodyPr>
          <a:lstStyle/>
          <a:p>
            <a:pPr algn="ctr" defTabSz="714420">
              <a:lnSpc>
                <a:spcPts val="900"/>
              </a:lnSpc>
            </a:pPr>
            <a:r>
              <a:rPr lang="ru-RU" sz="1000" dirty="0" err="1">
                <a:solidFill>
                  <a:schemeClr val="accent3">
                    <a:lumMod val="75000"/>
                  </a:schemeClr>
                </a:solidFill>
                <a:latin typeface="Cera CY" panose="00000500000000000000" pitchFamily="50" charset="-52"/>
              </a:rPr>
              <a:t>Пландаштырылып</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жаткан</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сатып</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алууга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коштоо</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критерийлерине</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ылайык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баа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берүү</a:t>
            </a:r>
            <a:endParaRPr lang="ru-RU" sz="1000" dirty="0">
              <a:solidFill>
                <a:schemeClr val="accent3">
                  <a:lumMod val="75000"/>
                </a:schemeClr>
              </a:solidFill>
              <a:latin typeface="Cera CY" panose="00000500000000000000" pitchFamily="50" charset="-52"/>
            </a:endParaRPr>
          </a:p>
        </p:txBody>
      </p:sp>
      <p:sp>
        <p:nvSpPr>
          <p:cNvPr id="164" name="Прямоугольник 163"/>
          <p:cNvSpPr/>
          <p:nvPr/>
        </p:nvSpPr>
        <p:spPr>
          <a:xfrm>
            <a:off x="5114058" y="3310259"/>
            <a:ext cx="2634527" cy="669414"/>
          </a:xfrm>
          <a:prstGeom prst="rect">
            <a:avLst/>
          </a:prstGeom>
        </p:spPr>
        <p:txBody>
          <a:bodyPr wrap="square">
            <a:spAutoFit/>
          </a:bodyPr>
          <a:lstStyle/>
          <a:p>
            <a:pPr algn="ctr" defTabSz="714420">
              <a:lnSpc>
                <a:spcPts val="900"/>
              </a:lnSpc>
            </a:pPr>
            <a:r>
              <a:rPr lang="ru-RU" sz="1000" dirty="0">
                <a:solidFill>
                  <a:schemeClr val="accent3">
                    <a:lumMod val="75000"/>
                  </a:schemeClr>
                </a:solidFill>
                <a:latin typeface="Cera CY" panose="00000500000000000000" pitchFamily="50" charset="-52"/>
              </a:rPr>
              <a:t>«</a:t>
            </a:r>
            <a:r>
              <a:rPr lang="ru-RU" sz="1000" dirty="0" err="1">
                <a:solidFill>
                  <a:schemeClr val="accent3">
                    <a:lumMod val="75000"/>
                  </a:schemeClr>
                </a:solidFill>
                <a:latin typeface="Cera CY" panose="00000500000000000000" pitchFamily="50" charset="-52"/>
              </a:rPr>
              <a:t>Контракттарды</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коштоо</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боюнча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интерактивдик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отчеттор</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тейлөө</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кызматы</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аркылуу</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банктык</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коштоо</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жыйынтыгы</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боюнча</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олтчетторду</a:t>
            </a:r>
            <a:r>
              <a:rPr lang="ru-RU" sz="1000" dirty="0">
                <a:solidFill>
                  <a:schemeClr val="accent3">
                    <a:lumMod val="75000"/>
                  </a:schemeClr>
                </a:solidFill>
                <a:latin typeface="Cera CY" panose="00000500000000000000" pitchFamily="50" charset="-52"/>
              </a:rPr>
              <a:t> </a:t>
            </a:r>
            <a:r>
              <a:rPr lang="ru-RU" sz="1000" dirty="0" err="1">
                <a:solidFill>
                  <a:schemeClr val="accent3">
                    <a:lumMod val="75000"/>
                  </a:schemeClr>
                </a:solidFill>
                <a:latin typeface="Cera CY" panose="00000500000000000000" pitchFamily="50" charset="-52"/>
              </a:rPr>
              <a:t>алуу</a:t>
            </a:r>
            <a:endParaRPr lang="ru-RU" sz="1000" dirty="0">
              <a:solidFill>
                <a:schemeClr val="accent3">
                  <a:lumMod val="75000"/>
                </a:schemeClr>
              </a:solidFill>
              <a:latin typeface="Cera CY" panose="00000500000000000000" pitchFamily="50" charset="-52"/>
            </a:endParaRPr>
          </a:p>
        </p:txBody>
      </p:sp>
      <p:sp>
        <p:nvSpPr>
          <p:cNvPr id="165" name="TextBox 164"/>
          <p:cNvSpPr txBox="1"/>
          <p:nvPr/>
        </p:nvSpPr>
        <p:spPr>
          <a:xfrm>
            <a:off x="1160228" y="3761272"/>
            <a:ext cx="2652294" cy="369332"/>
          </a:xfrm>
          <a:prstGeom prst="rect">
            <a:avLst/>
          </a:prstGeom>
          <a:noFill/>
        </p:spPr>
        <p:txBody>
          <a:bodyPr wrap="square" rtlCol="0">
            <a:spAutoFit/>
          </a:bodyPr>
          <a:lstStyle/>
          <a:p>
            <a:r>
              <a:rPr lang="ru-RU" sz="900" dirty="0" err="1">
                <a:latin typeface="Cera CY" panose="00000500000000000000" pitchFamily="2" charset="-52"/>
              </a:rPr>
              <a:t>Берүүчү</a:t>
            </a:r>
            <a:r>
              <a:rPr lang="ru-RU" sz="900" dirty="0">
                <a:latin typeface="Cera CY" panose="00000500000000000000" pitchFamily="2" charset="-52"/>
              </a:rPr>
              <a:t> </a:t>
            </a:r>
            <a:r>
              <a:rPr lang="ru-RU" sz="900" dirty="0" err="1">
                <a:latin typeface="Cera CY" panose="00000500000000000000" pitchFamily="2" charset="-52"/>
              </a:rPr>
              <a:t>жана</a:t>
            </a:r>
            <a:r>
              <a:rPr lang="ru-RU" sz="900" dirty="0">
                <a:latin typeface="Cera CY" panose="00000500000000000000" pitchFamily="2" charset="-52"/>
              </a:rPr>
              <a:t> </a:t>
            </a:r>
            <a:r>
              <a:rPr lang="ru-RU" sz="900" dirty="0" err="1">
                <a:latin typeface="Cera CY" panose="00000500000000000000" pitchFamily="2" charset="-52"/>
              </a:rPr>
              <a:t>кошо</a:t>
            </a:r>
            <a:r>
              <a:rPr lang="ru-RU" sz="900" dirty="0">
                <a:latin typeface="Cera CY" panose="00000500000000000000" pitchFamily="2" charset="-52"/>
              </a:rPr>
              <a:t> </a:t>
            </a:r>
            <a:r>
              <a:rPr lang="ru-RU" sz="900" dirty="0" err="1">
                <a:latin typeface="Cera CY" panose="00000500000000000000" pitchFamily="2" charset="-52"/>
              </a:rPr>
              <a:t>аткаруучулар</a:t>
            </a:r>
            <a:r>
              <a:rPr lang="ru-RU" sz="900" dirty="0">
                <a:latin typeface="Cera CY" panose="00000500000000000000" pitchFamily="2" charset="-52"/>
              </a:rPr>
              <a:t> </a:t>
            </a:r>
            <a:r>
              <a:rPr lang="ru-RU" sz="900" dirty="0" err="1">
                <a:latin typeface="Cera CY" panose="00000500000000000000" pitchFamily="2" charset="-52"/>
              </a:rPr>
              <a:t>үчүн</a:t>
            </a:r>
            <a:r>
              <a:rPr lang="ru-RU" sz="900" dirty="0">
                <a:latin typeface="Cera CY" panose="00000500000000000000" pitchFamily="2" charset="-52"/>
              </a:rPr>
              <a:t> </a:t>
            </a:r>
            <a:r>
              <a:rPr lang="ru-RU" sz="900" dirty="0" err="1">
                <a:latin typeface="Cera CY" panose="00000500000000000000" pitchFamily="2" charset="-52"/>
              </a:rPr>
              <a:t>өзүнчө</a:t>
            </a:r>
            <a:r>
              <a:rPr lang="ru-RU" sz="900" dirty="0">
                <a:latin typeface="Cera CY" panose="00000500000000000000" pitchFamily="2" charset="-52"/>
              </a:rPr>
              <a:t> </a:t>
            </a:r>
            <a:r>
              <a:rPr lang="ru-RU" sz="900" dirty="0" err="1">
                <a:latin typeface="Cera CY" panose="00000500000000000000" pitchFamily="2" charset="-52"/>
              </a:rPr>
              <a:t>эсептерди</a:t>
            </a:r>
            <a:r>
              <a:rPr lang="ru-RU" sz="900" dirty="0">
                <a:latin typeface="Cera CY" panose="00000500000000000000" pitchFamily="2" charset="-52"/>
              </a:rPr>
              <a:t> </a:t>
            </a:r>
            <a:r>
              <a:rPr lang="ru-RU" sz="900" dirty="0" err="1">
                <a:latin typeface="Cera CY" panose="00000500000000000000" pitchFamily="2" charset="-52"/>
              </a:rPr>
              <a:t>ачуу</a:t>
            </a:r>
            <a:endParaRPr lang="ru-RU" sz="900" dirty="0">
              <a:latin typeface="Cera CY" panose="00000500000000000000" pitchFamily="2" charset="-52"/>
            </a:endParaRPr>
          </a:p>
        </p:txBody>
      </p:sp>
      <p:sp>
        <p:nvSpPr>
          <p:cNvPr id="77" name="Овал 76">
            <a:extLst>
              <a:ext uri="{FF2B5EF4-FFF2-40B4-BE49-F238E27FC236}">
                <a16:creationId xmlns="" xmlns:a16="http://schemas.microsoft.com/office/drawing/2014/main" id="{080EF5EB-E7F9-4ADD-B900-6A6EAAAE525C}"/>
              </a:ext>
            </a:extLst>
          </p:cNvPr>
          <p:cNvSpPr/>
          <p:nvPr/>
        </p:nvSpPr>
        <p:spPr>
          <a:xfrm>
            <a:off x="8940467" y="5191977"/>
            <a:ext cx="254010" cy="254010"/>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a:solidFill>
                  <a:srgbClr val="FFFFFF"/>
                </a:solidFill>
                <a:latin typeface="Cera CY"/>
              </a:rPr>
              <a:t>4</a:t>
            </a:r>
            <a:endParaRPr kumimoji="0" lang="ru-RU" sz="1400" b="0" i="0" u="none" strike="noStrike" kern="0" cap="none" spc="0" normalizeH="0" baseline="0" noProof="0" dirty="0" smtClean="0">
              <a:ln>
                <a:noFill/>
              </a:ln>
              <a:solidFill>
                <a:srgbClr val="FFFFFF"/>
              </a:solidFill>
              <a:effectLst/>
              <a:uLnTx/>
              <a:uFillTx/>
              <a:latin typeface="Cera CY"/>
              <a:ea typeface="+mn-ea"/>
              <a:cs typeface="+mn-cs"/>
            </a:endParaRPr>
          </a:p>
        </p:txBody>
      </p:sp>
      <p:sp>
        <p:nvSpPr>
          <p:cNvPr id="78" name="Прямоугольник 77"/>
          <p:cNvSpPr/>
          <p:nvPr/>
        </p:nvSpPr>
        <p:spPr>
          <a:xfrm>
            <a:off x="9162912" y="4286027"/>
            <a:ext cx="2363981" cy="210379"/>
          </a:xfrm>
          <a:prstGeom prst="rect">
            <a:avLst/>
          </a:prstGeom>
        </p:spPr>
        <p:txBody>
          <a:bodyPr wrap="square">
            <a:spAutoFit/>
          </a:bodyPr>
          <a:lstStyle/>
          <a:p>
            <a:pPr>
              <a:lnSpc>
                <a:spcPts val="900"/>
              </a:lnSpc>
            </a:pPr>
            <a:r>
              <a:rPr lang="ru-RU" sz="1000" dirty="0" err="1">
                <a:solidFill>
                  <a:schemeClr val="bg1"/>
                </a:solidFill>
                <a:latin typeface="Cera CY" panose="00000500000000000000" pitchFamily="50" charset="-52"/>
              </a:rPr>
              <a:t>Ыйгарым</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укуктуу</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банкты</a:t>
            </a:r>
            <a:r>
              <a:rPr lang="ru-RU" sz="1000" dirty="0">
                <a:solidFill>
                  <a:schemeClr val="bg1"/>
                </a:solidFill>
                <a:latin typeface="Cera CY" panose="00000500000000000000" pitchFamily="50" charset="-52"/>
              </a:rPr>
              <a:t> </a:t>
            </a:r>
            <a:r>
              <a:rPr lang="ru-RU" sz="1000" dirty="0" err="1">
                <a:solidFill>
                  <a:schemeClr val="bg1"/>
                </a:solidFill>
                <a:latin typeface="Cera CY" panose="00000500000000000000" pitchFamily="50" charset="-52"/>
              </a:rPr>
              <a:t>тандоо</a:t>
            </a:r>
            <a:endParaRPr lang="ru-RU" sz="1000" dirty="0">
              <a:solidFill>
                <a:schemeClr val="bg1"/>
              </a:solidFill>
              <a:latin typeface="Cera CY" panose="00000500000000000000" pitchFamily="50" charset="-52"/>
            </a:endParaRPr>
          </a:p>
        </p:txBody>
      </p:sp>
      <p:sp>
        <p:nvSpPr>
          <p:cNvPr id="79" name="Прямоугольник 78"/>
          <p:cNvSpPr/>
          <p:nvPr/>
        </p:nvSpPr>
        <p:spPr>
          <a:xfrm>
            <a:off x="752474" y="6385894"/>
            <a:ext cx="7286626" cy="259045"/>
          </a:xfrm>
          <a:prstGeom prst="rect">
            <a:avLst/>
          </a:prstGeom>
        </p:spPr>
        <p:txBody>
          <a:bodyPr wrap="square">
            <a:spAutoFit/>
          </a:bodyPr>
          <a:lstStyle/>
          <a:p>
            <a:pPr algn="ctr">
              <a:lnSpc>
                <a:spcPts val="1300"/>
              </a:lnSpc>
            </a:pPr>
            <a:r>
              <a:rPr lang="ru-RU" sz="1000" dirty="0" smtClean="0">
                <a:solidFill>
                  <a:srgbClr val="2D65AF"/>
                </a:solidFill>
                <a:latin typeface="Cera CY" panose="00000500000000000000" pitchFamily="50" charset="-52"/>
              </a:rPr>
              <a:t>*</a:t>
            </a:r>
            <a:r>
              <a:rPr lang="ru-RU" sz="1000" dirty="0" err="1" smtClean="0">
                <a:solidFill>
                  <a:srgbClr val="2D65AF"/>
                </a:solidFill>
                <a:latin typeface="Cera CY" panose="00000500000000000000" pitchFamily="50" charset="-52"/>
              </a:rPr>
              <a:t>Кошо</a:t>
            </a:r>
            <a:r>
              <a:rPr lang="ru-RU" sz="1000" dirty="0" smtClean="0">
                <a:solidFill>
                  <a:srgbClr val="2D65AF"/>
                </a:solidFill>
                <a:latin typeface="Cera CY" panose="00000500000000000000" pitchFamily="50" charset="-52"/>
              </a:rPr>
              <a:t> </a:t>
            </a:r>
            <a:r>
              <a:rPr lang="ru-RU" sz="1000" dirty="0" err="1" smtClean="0">
                <a:solidFill>
                  <a:srgbClr val="2D65AF"/>
                </a:solidFill>
                <a:latin typeface="Cera CY" panose="00000500000000000000" pitchFamily="50" charset="-52"/>
              </a:rPr>
              <a:t>аткаруучу</a:t>
            </a:r>
            <a:r>
              <a:rPr lang="ru-RU" sz="1000" dirty="0" smtClean="0">
                <a:solidFill>
                  <a:srgbClr val="2D65AF"/>
                </a:solidFill>
                <a:latin typeface="Cera CY" panose="00000500000000000000" pitchFamily="50" charset="-52"/>
              </a:rPr>
              <a:t>, </a:t>
            </a:r>
            <a:r>
              <a:rPr lang="ru-RU" sz="1000" dirty="0">
                <a:solidFill>
                  <a:srgbClr val="2D65AF"/>
                </a:solidFill>
                <a:latin typeface="Cera CY" panose="00000500000000000000" pitchFamily="50" charset="-52"/>
              </a:rPr>
              <a:t>1-пункту </a:t>
            </a:r>
            <a:r>
              <a:rPr lang="ru-RU" sz="1000" dirty="0" err="1">
                <a:solidFill>
                  <a:srgbClr val="2D65AF"/>
                </a:solidFill>
                <a:latin typeface="Cera CY" panose="00000500000000000000" pitchFamily="50" charset="-52"/>
              </a:rPr>
              <a:t>кошпогондо</a:t>
            </a:r>
            <a:r>
              <a:rPr lang="ru-RU" sz="1000" dirty="0">
                <a:solidFill>
                  <a:srgbClr val="2D65AF"/>
                </a:solidFill>
                <a:latin typeface="Cera CY" panose="00000500000000000000" pitchFamily="50" charset="-52"/>
              </a:rPr>
              <a:t>, 2, 3, 4-пункттарда </a:t>
            </a:r>
            <a:r>
              <a:rPr lang="ru-RU" sz="1000" dirty="0" err="1">
                <a:solidFill>
                  <a:srgbClr val="2D65AF"/>
                </a:solidFill>
                <a:latin typeface="Cera CY" panose="00000500000000000000" pitchFamily="50" charset="-52"/>
              </a:rPr>
              <a:t>каралган</a:t>
            </a:r>
            <a:r>
              <a:rPr lang="ru-RU" sz="1000" dirty="0">
                <a:solidFill>
                  <a:srgbClr val="2D65AF"/>
                </a:solidFill>
                <a:latin typeface="Cera CY" panose="00000500000000000000" pitchFamily="50" charset="-52"/>
              </a:rPr>
              <a:t> </a:t>
            </a:r>
            <a:r>
              <a:rPr lang="ru-RU" sz="1000" dirty="0" err="1">
                <a:solidFill>
                  <a:srgbClr val="2D65AF"/>
                </a:solidFill>
                <a:latin typeface="Cera CY" panose="00000500000000000000" pitchFamily="50" charset="-52"/>
              </a:rPr>
              <a:t>аракеттерди</a:t>
            </a:r>
            <a:r>
              <a:rPr lang="ru-RU" sz="1000" dirty="0">
                <a:solidFill>
                  <a:srgbClr val="2D65AF"/>
                </a:solidFill>
                <a:latin typeface="Cera CY" panose="00000500000000000000" pitchFamily="50" charset="-52"/>
              </a:rPr>
              <a:t> </a:t>
            </a:r>
            <a:r>
              <a:rPr lang="ru-RU" sz="1000" dirty="0" err="1" smtClean="0">
                <a:solidFill>
                  <a:srgbClr val="2D65AF"/>
                </a:solidFill>
                <a:latin typeface="Cera CY" panose="00000500000000000000" pitchFamily="50" charset="-52"/>
              </a:rPr>
              <a:t>аткарат</a:t>
            </a:r>
            <a:r>
              <a:rPr lang="ru-RU" sz="1000" dirty="0" smtClean="0">
                <a:solidFill>
                  <a:srgbClr val="2D65AF"/>
                </a:solidFill>
                <a:latin typeface="Cera CY" panose="00000500000000000000" pitchFamily="50" charset="-52"/>
              </a:rPr>
              <a:t>.</a:t>
            </a:r>
            <a:endParaRPr lang="ru-RU" sz="1000" dirty="0">
              <a:solidFill>
                <a:srgbClr val="2D65AF"/>
              </a:solidFill>
              <a:latin typeface="Cera CY" panose="00000500000000000000" pitchFamily="50" charset="-52"/>
            </a:endParaRPr>
          </a:p>
        </p:txBody>
      </p:sp>
    </p:spTree>
    <p:extLst>
      <p:ext uri="{BB962C8B-B14F-4D97-AF65-F5344CB8AC3E}">
        <p14:creationId xmlns:p14="http://schemas.microsoft.com/office/powerpoint/2010/main" val="2580034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ChangeAspect="1"/>
          </p:cNvPicPr>
          <p:nvPr/>
        </p:nvPicPr>
        <p:blipFill>
          <a:blip r:embed="rId3"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18307" y="474086"/>
            <a:ext cx="10669038" cy="399712"/>
          </a:xfrm>
        </p:spPr>
        <p:txBody>
          <a:bodyPr vert="horz">
            <a:normAutofit/>
          </a:bodyPr>
          <a:lstStyle/>
          <a:p>
            <a:r>
              <a:rPr lang="ru-RU" sz="1959" b="1" dirty="0" smtClean="0">
                <a:solidFill>
                  <a:srgbClr val="006AB4"/>
                </a:solidFill>
                <a:latin typeface="Times New Roman" panose="02020603050405020304" pitchFamily="18" charset="0"/>
                <a:ea typeface="+mn-ea"/>
                <a:cs typeface="Times New Roman" panose="02020603050405020304" pitchFamily="18" charset="0"/>
              </a:rPr>
              <a:t>КОНТРАКТТАРДЫ БАНКТЫК КОШТООНУН НЕГИЗГИ БАСКЫЧТАРЫ</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847898" y="4241545"/>
            <a:ext cx="695449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847898" y="3328581"/>
            <a:ext cx="695449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73331" y="2410854"/>
            <a:ext cx="6779931"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482138" y="1502653"/>
            <a:ext cx="658873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28" name="Группа 27"/>
          <p:cNvGrpSpPr/>
          <p:nvPr/>
        </p:nvGrpSpPr>
        <p:grpSpPr>
          <a:xfrm>
            <a:off x="528033" y="1353627"/>
            <a:ext cx="5520766" cy="1015663"/>
            <a:chOff x="299719" y="1371654"/>
            <a:chExt cx="5520766" cy="1015663"/>
          </a:xfrm>
        </p:grpSpPr>
        <p:sp>
          <p:nvSpPr>
            <p:cNvPr id="29" name="TextBox 28"/>
            <p:cNvSpPr txBox="1"/>
            <p:nvPr/>
          </p:nvSpPr>
          <p:spPr>
            <a:xfrm>
              <a:off x="299719" y="1371654"/>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1</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910574" y="1646206"/>
              <a:ext cx="4909911" cy="523220"/>
            </a:xfrm>
            <a:prstGeom prst="rect">
              <a:avLst/>
            </a:prstGeom>
          </p:spPr>
          <p:txBody>
            <a:bodyPr wrap="square">
              <a:spAutoFit/>
            </a:bodyPr>
            <a:lstStyle/>
            <a:p>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Контракты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банктык</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коштоодо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колдонулган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критерийлерге</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ылайык</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алууларды</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аныктоо</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sp>
        <p:nvSpPr>
          <p:cNvPr id="31" name="TextBox 30"/>
          <p:cNvSpPr txBox="1"/>
          <p:nvPr/>
        </p:nvSpPr>
        <p:spPr>
          <a:xfrm>
            <a:off x="561510" y="2265552"/>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2</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156804" y="2619495"/>
            <a:ext cx="4909911" cy="307777"/>
          </a:xfrm>
          <a:prstGeom prst="rect">
            <a:avLst/>
          </a:prstGeom>
        </p:spPr>
        <p:txBody>
          <a:bodyPr wrap="square">
            <a:spAutoFit/>
          </a:bodyPr>
          <a:lstStyle/>
          <a:p>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жол-жоболору</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613905" y="3205913"/>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3</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156804" y="3407786"/>
            <a:ext cx="4874081" cy="523220"/>
          </a:xfrm>
          <a:prstGeom prst="rect">
            <a:avLst/>
          </a:prstGeom>
        </p:spPr>
        <p:txBody>
          <a:bodyPr wrap="square">
            <a:spAutoFit/>
          </a:bodyPr>
          <a:lstStyle/>
          <a:p>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Ыйгарым</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укуктуу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банк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менен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контракты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банктык</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коштоо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келишимин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түзүү</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561510" y="4081561"/>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4</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36" name="Прямоугольник 35"/>
          <p:cNvSpPr/>
          <p:nvPr/>
        </p:nvSpPr>
        <p:spPr>
          <a:xfrm>
            <a:off x="1156804" y="4481871"/>
            <a:ext cx="4818350" cy="307777"/>
          </a:xfrm>
          <a:prstGeom prst="rect">
            <a:avLst/>
          </a:prstGeom>
        </p:spPr>
        <p:txBody>
          <a:bodyPr wrap="square">
            <a:spAutoFit/>
          </a:bodyPr>
          <a:lstStyle/>
          <a:p>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алуулар</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боюнча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контракт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түзүү</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9" name="Группа 8"/>
          <p:cNvGrpSpPr/>
          <p:nvPr/>
        </p:nvGrpSpPr>
        <p:grpSpPr>
          <a:xfrm>
            <a:off x="-581891" y="4970152"/>
            <a:ext cx="6688491" cy="1015663"/>
            <a:chOff x="-581891" y="5496554"/>
            <a:chExt cx="6688491" cy="1015663"/>
          </a:xfrm>
        </p:grpSpPr>
        <p:sp>
          <p:nvSpPr>
            <p:cNvPr id="23" name="Скругленный прямоугольник 22"/>
            <p:cNvSpPr/>
            <p:nvPr/>
          </p:nvSpPr>
          <p:spPr>
            <a:xfrm>
              <a:off x="-581891" y="5641857"/>
              <a:ext cx="6688491"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557135" y="5496554"/>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5</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1087054" y="5751843"/>
              <a:ext cx="4909911" cy="523220"/>
            </a:xfrm>
            <a:prstGeom prst="rect">
              <a:avLst/>
            </a:prstGeom>
          </p:spPr>
          <p:txBody>
            <a:bodyPr wrap="square">
              <a:spAutoFit/>
            </a:bodyPr>
            <a:lstStyle/>
            <a:p>
              <a:pPr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контрактысын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банктык</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коштоо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ky-KG" sz="1400" b="1" dirty="0" smtClean="0">
                  <a:solidFill>
                    <a:schemeClr val="accent3">
                      <a:lumMod val="75000"/>
                    </a:schemeClr>
                  </a:solidFill>
                  <a:latin typeface="Times New Roman" panose="02020603050405020304" pitchFamily="18" charset="0"/>
                  <a:cs typeface="Times New Roman" panose="02020603050405020304" pitchFamily="18" charset="0"/>
                </a:rPr>
                <a:t>үчүн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ыйгарым</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a:solidFill>
                    <a:schemeClr val="accent3">
                      <a:lumMod val="75000"/>
                    </a:schemeClr>
                  </a:solidFill>
                  <a:latin typeface="Times New Roman" panose="02020603050405020304" pitchFamily="18" charset="0"/>
                  <a:cs typeface="Times New Roman" panose="02020603050405020304" pitchFamily="18" charset="0"/>
                </a:rPr>
                <a:t>укуктуу</a:t>
              </a:r>
              <a:r>
                <a:rPr lang="ru-RU" sz="1400" b="1" dirty="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банкка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ky-KG" sz="1400" b="1" dirty="0" smtClean="0">
                  <a:solidFill>
                    <a:schemeClr val="accent3">
                      <a:lumMod val="75000"/>
                    </a:schemeClr>
                  </a:solidFill>
                  <a:latin typeface="Times New Roman" panose="02020603050405020304" pitchFamily="18" charset="0"/>
                  <a:cs typeface="Times New Roman" panose="02020603050405020304" pitchFamily="18" charset="0"/>
                </a:rPr>
                <a:t>өткөрүп берүү</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0" name="Группа 9"/>
          <p:cNvGrpSpPr/>
          <p:nvPr/>
        </p:nvGrpSpPr>
        <p:grpSpPr>
          <a:xfrm>
            <a:off x="6379011" y="1871489"/>
            <a:ext cx="6588738" cy="1015663"/>
            <a:chOff x="6388106" y="2927272"/>
            <a:chExt cx="6588738" cy="1015663"/>
          </a:xfrm>
        </p:grpSpPr>
        <p:sp>
          <p:nvSpPr>
            <p:cNvPr id="40" name="Скругленный прямоугольник 39"/>
            <p:cNvSpPr/>
            <p:nvPr/>
          </p:nvSpPr>
          <p:spPr>
            <a:xfrm>
              <a:off x="6388106" y="3075975"/>
              <a:ext cx="658873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6405431" y="2927272"/>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6</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6985645" y="3176894"/>
              <a:ext cx="5393660" cy="523220"/>
            </a:xfrm>
            <a:prstGeom prst="rect">
              <a:avLst/>
            </a:prstGeom>
          </p:spPr>
          <p:txBody>
            <a:bodyPr wrap="square">
              <a:spAutoFit/>
            </a:bodyPr>
            <a:lstStyle/>
            <a:p>
              <a:pPr lvl="0"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Берүүчүгө</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өзүнчө</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эсеп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ачуу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a:t>
              </a:r>
            </a:p>
            <a:p>
              <a:pPr lvl="0"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аткаруучуга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өзүнчө</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эсеп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ачуу</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1" name="Группа 10"/>
          <p:cNvGrpSpPr/>
          <p:nvPr/>
        </p:nvGrpSpPr>
        <p:grpSpPr>
          <a:xfrm>
            <a:off x="6379011" y="2797966"/>
            <a:ext cx="6603297" cy="1015663"/>
            <a:chOff x="6388106" y="3902016"/>
            <a:chExt cx="6603297" cy="1015663"/>
          </a:xfrm>
        </p:grpSpPr>
        <p:sp>
          <p:nvSpPr>
            <p:cNvPr id="22" name="Скругленный прямоугольник 21"/>
            <p:cNvSpPr/>
            <p:nvPr/>
          </p:nvSpPr>
          <p:spPr>
            <a:xfrm>
              <a:off x="6402665" y="4005449"/>
              <a:ext cx="658873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43" name="Группа 42"/>
            <p:cNvGrpSpPr/>
            <p:nvPr/>
          </p:nvGrpSpPr>
          <p:grpSpPr>
            <a:xfrm>
              <a:off x="6388106" y="3902016"/>
              <a:ext cx="5715102" cy="1015663"/>
              <a:chOff x="6373547" y="2744335"/>
              <a:chExt cx="5715102" cy="1015663"/>
            </a:xfrm>
          </p:grpSpPr>
          <p:sp>
            <p:nvSpPr>
              <p:cNvPr id="44" name="TextBox 43"/>
              <p:cNvSpPr txBox="1"/>
              <p:nvPr/>
            </p:nvSpPr>
            <p:spPr>
              <a:xfrm>
                <a:off x="6373547" y="2744335"/>
                <a:ext cx="574196" cy="1015663"/>
              </a:xfrm>
              <a:prstGeom prst="rect">
                <a:avLst/>
              </a:prstGeom>
              <a:noFill/>
            </p:spPr>
            <p:txBody>
              <a:bodyPr wrap="none" rtlCol="0">
                <a:spAutoFit/>
              </a:bodyPr>
              <a:lstStyle/>
              <a:p>
                <a:r>
                  <a:rPr lang="ru-RU" sz="6000" b="1" dirty="0">
                    <a:solidFill>
                      <a:srgbClr val="82096C"/>
                    </a:solidFill>
                    <a:latin typeface="Times New Roman" panose="02020603050405020304" pitchFamily="18" charset="0"/>
                    <a:cs typeface="Times New Roman" panose="02020603050405020304" pitchFamily="18" charset="0"/>
                  </a:rPr>
                  <a:t>7</a:t>
                </a:r>
              </a:p>
            </p:txBody>
          </p:sp>
          <p:sp>
            <p:nvSpPr>
              <p:cNvPr id="45" name="Прямоугольник 44"/>
              <p:cNvSpPr/>
              <p:nvPr/>
            </p:nvSpPr>
            <p:spPr>
              <a:xfrm>
                <a:off x="6991388" y="2847768"/>
                <a:ext cx="5097261" cy="523220"/>
              </a:xfrm>
              <a:prstGeom prst="rect">
                <a:avLst/>
              </a:prstGeom>
            </p:spPr>
            <p:txBody>
              <a:bodyPr wrap="square">
                <a:spAutoFit/>
              </a:bodyPr>
              <a:lstStyle/>
              <a:p>
                <a:pPr lvl="0"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контракты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боюнча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эсептешүүлөрдү</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ж</a:t>
                </a:r>
                <a:r>
                  <a:rPr lang="ky-KG" sz="1400" b="1" dirty="0" smtClean="0">
                    <a:solidFill>
                      <a:schemeClr val="accent3">
                        <a:lumMod val="75000"/>
                      </a:schemeClr>
                    </a:solidFill>
                    <a:latin typeface="Times New Roman" panose="02020603050405020304" pitchFamily="18" charset="0"/>
                    <a:cs typeface="Times New Roman" panose="02020603050405020304" pitchFamily="18" charset="0"/>
                  </a:rPr>
                  <a:t>үргүзүү</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Берүүчүлөрдүн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жана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аткаруучулардын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эсептешүүлөрү</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grpSp>
        <p:nvGrpSpPr>
          <p:cNvPr id="13" name="Группа 12"/>
          <p:cNvGrpSpPr/>
          <p:nvPr/>
        </p:nvGrpSpPr>
        <p:grpSpPr>
          <a:xfrm>
            <a:off x="6379011" y="3600942"/>
            <a:ext cx="6588738" cy="1015663"/>
            <a:chOff x="6388106" y="4744109"/>
            <a:chExt cx="6588738" cy="1015663"/>
          </a:xfrm>
        </p:grpSpPr>
        <p:sp>
          <p:nvSpPr>
            <p:cNvPr id="51" name="Скругленный прямоугольник 50"/>
            <p:cNvSpPr/>
            <p:nvPr/>
          </p:nvSpPr>
          <p:spPr>
            <a:xfrm>
              <a:off x="6388106" y="4889411"/>
              <a:ext cx="658873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6417208" y="4744109"/>
              <a:ext cx="574196" cy="1015663"/>
            </a:xfrm>
            <a:prstGeom prst="rect">
              <a:avLst/>
            </a:prstGeom>
            <a:noFill/>
          </p:spPr>
          <p:txBody>
            <a:bodyPr wrap="none" rtlCol="0">
              <a:spAutoFit/>
            </a:bodyPr>
            <a:lstStyle/>
            <a:p>
              <a:r>
                <a:rPr lang="ru-RU" sz="6000" b="1" dirty="0" smtClean="0">
                  <a:solidFill>
                    <a:srgbClr val="82096C"/>
                  </a:solidFill>
                  <a:latin typeface="Times New Roman" panose="02020603050405020304" pitchFamily="18" charset="0"/>
                  <a:cs typeface="Times New Roman" panose="02020603050405020304" pitchFamily="18" charset="0"/>
                </a:rPr>
                <a:t>8</a:t>
              </a:r>
              <a:endParaRPr lang="ru-RU" sz="6000" b="1" dirty="0">
                <a:solidFill>
                  <a:srgbClr val="82096C"/>
                </a:solidFill>
                <a:latin typeface="Times New Roman" panose="02020603050405020304" pitchFamily="18" charset="0"/>
                <a:cs typeface="Times New Roman" panose="02020603050405020304" pitchFamily="18" charset="0"/>
              </a:endParaRPr>
            </a:p>
          </p:txBody>
        </p:sp>
        <p:sp>
          <p:nvSpPr>
            <p:cNvPr id="53" name="Прямоугольник 52"/>
            <p:cNvSpPr/>
            <p:nvPr/>
          </p:nvSpPr>
          <p:spPr>
            <a:xfrm>
              <a:off x="6979627" y="4990330"/>
              <a:ext cx="5097261" cy="523220"/>
            </a:xfrm>
            <a:prstGeom prst="rect">
              <a:avLst/>
            </a:prstGeom>
          </p:spPr>
          <p:txBody>
            <a:bodyPr wrap="square">
              <a:spAutoFit/>
            </a:bodyPr>
            <a:lstStyle/>
            <a:p>
              <a:pPr lvl="0"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Сатып</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алуучу</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уюмга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жана</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ky-KG" sz="1400" b="1" dirty="0" smtClean="0">
                  <a:solidFill>
                    <a:schemeClr val="accent3">
                      <a:lumMod val="75000"/>
                    </a:schemeClr>
                  </a:solidFill>
                  <a:latin typeface="Times New Roman" panose="02020603050405020304" pitchFamily="18" charset="0"/>
                  <a:cs typeface="Times New Roman" panose="02020603050405020304" pitchFamily="18" charset="0"/>
                </a:rPr>
                <a:t>Кыргыз Республикасынын Финансы министрлигине отчетторду берүү</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48" name="Группа 47"/>
          <p:cNvGrpSpPr/>
          <p:nvPr/>
        </p:nvGrpSpPr>
        <p:grpSpPr>
          <a:xfrm>
            <a:off x="6379011" y="4425930"/>
            <a:ext cx="6588738" cy="1015663"/>
            <a:chOff x="6388106" y="4744109"/>
            <a:chExt cx="6588738" cy="1015663"/>
          </a:xfrm>
        </p:grpSpPr>
        <p:sp>
          <p:nvSpPr>
            <p:cNvPr id="49" name="Скругленный прямоугольник 48"/>
            <p:cNvSpPr/>
            <p:nvPr/>
          </p:nvSpPr>
          <p:spPr>
            <a:xfrm>
              <a:off x="6388106" y="4889411"/>
              <a:ext cx="6588738" cy="725058"/>
            </a:xfrm>
            <a:prstGeom prst="roundRect">
              <a:avLst>
                <a:gd name="adj" fmla="val 8366"/>
              </a:avLst>
            </a:prstGeom>
            <a:solidFill>
              <a:schemeClr val="bg1"/>
            </a:solidFill>
            <a:ln>
              <a:solidFill>
                <a:schemeClr val="bg1">
                  <a:lumMod val="65000"/>
                </a:schemeClr>
              </a:solidFill>
            </a:ln>
            <a:effectLst>
              <a:outerShdw blurRad="254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4420"/>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6417208" y="4744109"/>
              <a:ext cx="574196" cy="1015663"/>
            </a:xfrm>
            <a:prstGeom prst="rect">
              <a:avLst/>
            </a:prstGeom>
            <a:noFill/>
          </p:spPr>
          <p:txBody>
            <a:bodyPr wrap="none" rtlCol="0">
              <a:spAutoFit/>
            </a:bodyPr>
            <a:lstStyle/>
            <a:p>
              <a:r>
                <a:rPr lang="ru-RU" sz="6000" b="1" dirty="0">
                  <a:solidFill>
                    <a:srgbClr val="82096C"/>
                  </a:solidFill>
                  <a:latin typeface="Times New Roman" panose="02020603050405020304" pitchFamily="18" charset="0"/>
                  <a:cs typeface="Times New Roman" panose="02020603050405020304" pitchFamily="18" charset="0"/>
                </a:rPr>
                <a:t>9</a:t>
              </a:r>
            </a:p>
          </p:txBody>
        </p:sp>
        <p:sp>
          <p:nvSpPr>
            <p:cNvPr id="55" name="Прямоугольник 54"/>
            <p:cNvSpPr/>
            <p:nvPr/>
          </p:nvSpPr>
          <p:spPr>
            <a:xfrm>
              <a:off x="6979627" y="4990330"/>
              <a:ext cx="5097261" cy="307777"/>
            </a:xfrm>
            <a:prstGeom prst="rect">
              <a:avLst/>
            </a:prstGeom>
          </p:spPr>
          <p:txBody>
            <a:bodyPr wrap="square">
              <a:spAutoFit/>
            </a:bodyPr>
            <a:lstStyle/>
            <a:p>
              <a:pPr lvl="0" defTabSz="714420">
                <a:defRPr/>
              </a:pP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Контрактты</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банктык</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коштоо</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жол-жобосунун</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аякташ</a:t>
              </a:r>
              <a:r>
                <a:rPr lang="ru-RU" sz="1400" b="1" dirty="0" err="1" smtClean="0">
                  <a:solidFill>
                    <a:schemeClr val="accent3">
                      <a:lumMod val="75000"/>
                    </a:schemeClr>
                  </a:solidFill>
                  <a:latin typeface="Times New Roman" panose="02020603050405020304" pitchFamily="18" charset="0"/>
                  <a:cs typeface="Times New Roman" panose="02020603050405020304" pitchFamily="18" charset="0"/>
                </a:rPr>
                <a:t>ы</a:t>
              </a:r>
              <a:endParaRPr lang="ru-RU" sz="1400" b="1" dirty="0">
                <a:solidFill>
                  <a:schemeClr val="accent3">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33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3"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dirty="0" smtClean="0">
                <a:solidFill>
                  <a:srgbClr val="006AB4"/>
                </a:solidFill>
                <a:latin typeface="Times New Roman" panose="02020603050405020304" pitchFamily="18" charset="0"/>
                <a:ea typeface="+mn-ea"/>
                <a:cs typeface="Times New Roman" panose="02020603050405020304" pitchFamily="18" charset="0"/>
              </a:rPr>
              <a:t>1-БАСКЫЧ. </a:t>
            </a:r>
            <a:r>
              <a:rPr lang="ky-KG" sz="1959" b="1" dirty="0" smtClean="0">
                <a:solidFill>
                  <a:srgbClr val="006AB4"/>
                </a:solidFill>
                <a:latin typeface="Times New Roman" panose="02020603050405020304" pitchFamily="18" charset="0"/>
                <a:ea typeface="+mn-ea"/>
                <a:cs typeface="Times New Roman" panose="02020603050405020304" pitchFamily="18" charset="0"/>
              </a:rPr>
              <a:t>КОНТРАКТЫ </a:t>
            </a:r>
            <a:r>
              <a:rPr lang="ky-KG" sz="1959" b="1" dirty="0" smtClean="0">
                <a:solidFill>
                  <a:srgbClr val="006AB4"/>
                </a:solidFill>
                <a:latin typeface="Times New Roman" panose="02020603050405020304" pitchFamily="18" charset="0"/>
                <a:ea typeface="+mn-ea"/>
                <a:cs typeface="Times New Roman" panose="02020603050405020304" pitchFamily="18" charset="0"/>
              </a:rPr>
              <a:t>БАНКТЫК КОШТООГО КАРАТА </a:t>
            </a:r>
            <a:r>
              <a:rPr lang="ky-KG" sz="1959" b="1" dirty="0" smtClean="0">
                <a:solidFill>
                  <a:srgbClr val="006AB4"/>
                </a:solidFill>
                <a:latin typeface="Times New Roman" panose="02020603050405020304" pitchFamily="18" charset="0"/>
                <a:ea typeface="+mn-ea"/>
                <a:cs typeface="Times New Roman" panose="02020603050405020304" pitchFamily="18" charset="0"/>
              </a:rPr>
              <a:t>КРИТЕРИЙЛЕРГЕ </a:t>
            </a:r>
            <a:r>
              <a:rPr lang="ky-KG" sz="1959" b="1" dirty="0" smtClean="0">
                <a:solidFill>
                  <a:srgbClr val="006AB4"/>
                </a:solidFill>
                <a:latin typeface="Times New Roman" panose="02020603050405020304" pitchFamily="18" charset="0"/>
                <a:ea typeface="+mn-ea"/>
                <a:cs typeface="Times New Roman" panose="02020603050405020304" pitchFamily="18" charset="0"/>
              </a:rPr>
              <a:t>ЫЛАЙЫК САТЫП АЛУУЛАРДЫ АНЫКТОО</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0" name="Текст 2">
            <a:extLst>
              <a:ext uri="{FF2B5EF4-FFF2-40B4-BE49-F238E27FC236}">
                <a16:creationId xmlns="" xmlns:a16="http://schemas.microsoft.com/office/drawing/2014/main" id="{8C57FF45-A37A-4ADC-AE72-92EA8FB68013}"/>
              </a:ext>
            </a:extLst>
          </p:cNvPr>
          <p:cNvSpPr txBox="1">
            <a:spLocks/>
          </p:cNvSpPr>
          <p:nvPr/>
        </p:nvSpPr>
        <p:spPr>
          <a:xfrm>
            <a:off x="844191" y="3142417"/>
            <a:ext cx="4609135" cy="1087232"/>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600" b="0"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sym typeface="Lucida Grande"/>
            </a:endParaRPr>
          </a:p>
        </p:txBody>
      </p:sp>
      <p:sp>
        <p:nvSpPr>
          <p:cNvPr id="74" name="Текст 2">
            <a:extLst>
              <a:ext uri="{FF2B5EF4-FFF2-40B4-BE49-F238E27FC236}">
                <a16:creationId xmlns="" xmlns:a16="http://schemas.microsoft.com/office/drawing/2014/main" id="{C9144442-A395-477C-8266-DEF5B5F8AE5B}"/>
              </a:ext>
            </a:extLst>
          </p:cNvPr>
          <p:cNvSpPr txBox="1">
            <a:spLocks/>
          </p:cNvSpPr>
          <p:nvPr/>
        </p:nvSpPr>
        <p:spPr>
          <a:xfrm>
            <a:off x="1223751" y="5149608"/>
            <a:ext cx="4563578" cy="37949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400" b="1"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sym typeface="Lucida Grande"/>
            </a:endParaRPr>
          </a:p>
        </p:txBody>
      </p:sp>
      <p:grpSp>
        <p:nvGrpSpPr>
          <p:cNvPr id="4" name="Группа 3"/>
          <p:cNvGrpSpPr/>
          <p:nvPr/>
        </p:nvGrpSpPr>
        <p:grpSpPr>
          <a:xfrm>
            <a:off x="628010" y="2384662"/>
            <a:ext cx="5245685" cy="1095860"/>
            <a:chOff x="622834" y="2436079"/>
            <a:chExt cx="5245685" cy="1095860"/>
          </a:xfrm>
        </p:grpSpPr>
        <p:sp>
          <p:nvSpPr>
            <p:cNvPr id="22" name="Овал 21">
              <a:extLst>
                <a:ext uri="{FF2B5EF4-FFF2-40B4-BE49-F238E27FC236}">
                  <a16:creationId xmlns="" xmlns:a16="http://schemas.microsoft.com/office/drawing/2014/main" id="{080EF5EB-E7F9-4ADD-B900-6A6EAAAE525C}"/>
                </a:ext>
              </a:extLst>
            </p:cNvPr>
            <p:cNvSpPr/>
            <p:nvPr/>
          </p:nvSpPr>
          <p:spPr>
            <a:xfrm>
              <a:off x="622834" y="2436079"/>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23" name="Овал 22">
              <a:extLst>
                <a:ext uri="{FF2B5EF4-FFF2-40B4-BE49-F238E27FC236}">
                  <a16:creationId xmlns="" xmlns:a16="http://schemas.microsoft.com/office/drawing/2014/main" id="{5974C51E-47B4-412D-84A6-D0361C74BCFE}"/>
                </a:ext>
              </a:extLst>
            </p:cNvPr>
            <p:cNvSpPr/>
            <p:nvPr/>
          </p:nvSpPr>
          <p:spPr>
            <a:xfrm>
              <a:off x="623872" y="3001037"/>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9" name="TextBox 8"/>
            <p:cNvSpPr txBox="1"/>
            <p:nvPr/>
          </p:nvSpPr>
          <p:spPr>
            <a:xfrm>
              <a:off x="1054164" y="2476265"/>
              <a:ext cx="4814355" cy="1055674"/>
            </a:xfrm>
            <a:prstGeom prst="rect">
              <a:avLst/>
            </a:prstGeom>
            <a:noFill/>
          </p:spPr>
          <p:txBody>
            <a:bodyPr wrap="square" rtlCol="0">
              <a:spAutoFit/>
            </a:bodyPr>
            <a:lstStyle/>
            <a:p>
              <a:pPr algn="just">
                <a:lnSpc>
                  <a:spcPct val="90000"/>
                </a:lnSpc>
                <a:spcBef>
                  <a:spcPts val="600"/>
                </a:spcBef>
                <a:buClr>
                  <a:srgbClr val="0057B5"/>
                </a:buClr>
                <a:defRPr/>
              </a:pPr>
              <a:r>
                <a:rPr lang="ru-RU" sz="1600" b="1" dirty="0" err="1" smtClean="0">
                  <a:solidFill>
                    <a:srgbClr val="424242"/>
                  </a:solidFill>
                  <a:latin typeface="Times New Roman" panose="02020603050405020304" pitchFamily="18" charset="0"/>
                  <a:cs typeface="Times New Roman" panose="02020603050405020304" pitchFamily="18" charset="0"/>
                </a:rPr>
                <a:t>Сатып</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алуу</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планын</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түзөт</a:t>
              </a:r>
              <a:endParaRPr lang="ru-RU" sz="1200" dirty="0">
                <a:solidFill>
                  <a:srgbClr val="424242"/>
                </a:solidFill>
                <a:latin typeface="Times New Roman" panose="02020603050405020304" pitchFamily="18" charset="0"/>
                <a:cs typeface="Times New Roman" panose="02020603050405020304" pitchFamily="18" charset="0"/>
              </a:endParaRPr>
            </a:p>
            <a:p>
              <a:pPr algn="just">
                <a:lnSpc>
                  <a:spcPct val="90000"/>
                </a:lnSpc>
                <a:spcBef>
                  <a:spcPts val="600"/>
                </a:spcBef>
                <a:buClr>
                  <a:srgbClr val="0057B5"/>
                </a:buClr>
                <a:defRPr/>
              </a:pPr>
              <a:r>
                <a:rPr lang="ru-RU" sz="1600" b="1" dirty="0" err="1" smtClean="0">
                  <a:solidFill>
                    <a:srgbClr val="424242"/>
                  </a:solidFill>
                  <a:latin typeface="Times New Roman" panose="02020603050405020304" pitchFamily="18" charset="0"/>
                  <a:cs typeface="Times New Roman" panose="02020603050405020304" pitchFamily="18" charset="0"/>
                </a:rPr>
                <a:t>Ушул</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тартиптин</a:t>
              </a:r>
              <a:r>
                <a:rPr lang="ru-RU" sz="1600" b="1" dirty="0" smtClean="0">
                  <a:solidFill>
                    <a:srgbClr val="424242"/>
                  </a:solidFill>
                  <a:latin typeface="Times New Roman" panose="02020603050405020304" pitchFamily="18" charset="0"/>
                  <a:cs typeface="Times New Roman" panose="02020603050405020304" pitchFamily="18" charset="0"/>
                </a:rPr>
                <a:t> 3-пунктунда </a:t>
              </a:r>
              <a:r>
                <a:rPr lang="ru-RU" sz="1600" b="1" dirty="0" err="1" smtClean="0">
                  <a:solidFill>
                    <a:srgbClr val="424242"/>
                  </a:solidFill>
                  <a:latin typeface="Times New Roman" panose="02020603050405020304" pitchFamily="18" charset="0"/>
                  <a:cs typeface="Times New Roman" panose="02020603050405020304" pitchFamily="18" charset="0"/>
                </a:rPr>
                <a:t>белгиленген</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банктык</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коштоо</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шарттарына</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талаптарына</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ылайык</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сатып</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алуу</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планына</a:t>
              </a:r>
              <a:r>
                <a:rPr lang="ru-RU" sz="1600" b="1" dirty="0" smtClean="0">
                  <a:solidFill>
                    <a:srgbClr val="424242"/>
                  </a:solidFill>
                  <a:latin typeface="Times New Roman" panose="02020603050405020304" pitchFamily="18" charset="0"/>
                  <a:cs typeface="Times New Roman" panose="02020603050405020304" pitchFamily="18" charset="0"/>
                </a:rPr>
                <a:t> </a:t>
              </a:r>
              <a:r>
                <a:rPr lang="ru-RU" sz="1600" b="1" dirty="0" err="1" smtClean="0">
                  <a:solidFill>
                    <a:srgbClr val="424242"/>
                  </a:solidFill>
                  <a:latin typeface="Times New Roman" panose="02020603050405020304" pitchFamily="18" charset="0"/>
                  <a:cs typeface="Times New Roman" panose="02020603050405020304" pitchFamily="18" charset="0"/>
                </a:rPr>
                <a:t>баа</a:t>
              </a:r>
              <a:r>
                <a:rPr lang="ru-RU" sz="1600" b="1" dirty="0" smtClean="0">
                  <a:solidFill>
                    <a:srgbClr val="424242"/>
                  </a:solidFill>
                  <a:latin typeface="Times New Roman" panose="02020603050405020304" pitchFamily="18" charset="0"/>
                  <a:cs typeface="Times New Roman" panose="02020603050405020304" pitchFamily="18" charset="0"/>
                </a:rPr>
                <a:t> берет </a:t>
              </a:r>
              <a:r>
                <a:rPr lang="ru-RU" sz="1600" dirty="0" smtClean="0">
                  <a:solidFill>
                    <a:srgbClr val="424242"/>
                  </a:solidFill>
                  <a:latin typeface="Times New Roman" panose="02020603050405020304" pitchFamily="18" charset="0"/>
                  <a:cs typeface="Times New Roman" panose="02020603050405020304" pitchFamily="18" charset="0"/>
                </a:rPr>
                <a:t>*</a:t>
              </a:r>
            </a:p>
          </p:txBody>
        </p:sp>
      </p:grpSp>
      <p:grpSp>
        <p:nvGrpSpPr>
          <p:cNvPr id="10" name="Группа 9"/>
          <p:cNvGrpSpPr/>
          <p:nvPr/>
        </p:nvGrpSpPr>
        <p:grpSpPr>
          <a:xfrm>
            <a:off x="538334" y="1503471"/>
            <a:ext cx="5703108" cy="718547"/>
            <a:chOff x="451968" y="1184581"/>
            <a:chExt cx="5703108" cy="718547"/>
          </a:xfrm>
        </p:grpSpPr>
        <p:sp>
          <p:nvSpPr>
            <p:cNvPr id="16"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37" name="Rectangle 31">
            <a:extLst>
              <a:ext uri="{FF2B5EF4-FFF2-40B4-BE49-F238E27FC236}">
                <a16:creationId xmlns="" xmlns:a16="http://schemas.microsoft.com/office/drawing/2014/main" id="{FB646BC9-5F93-468D-B0D6-445FF2BF43C9}"/>
              </a:ext>
            </a:extLst>
          </p:cNvPr>
          <p:cNvSpPr/>
          <p:nvPr/>
        </p:nvSpPr>
        <p:spPr>
          <a:xfrm>
            <a:off x="6430470" y="4160150"/>
            <a:ext cx="5213138" cy="1650550"/>
          </a:xfrm>
          <a:prstGeom prst="roundRect">
            <a:avLst>
              <a:gd name="adj" fmla="val 5508"/>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38" name="Rectangle 31">
            <a:extLst>
              <a:ext uri="{FF2B5EF4-FFF2-40B4-BE49-F238E27FC236}">
                <a16:creationId xmlns="" xmlns:a16="http://schemas.microsoft.com/office/drawing/2014/main" id="{FB646BC9-5F93-468D-B0D6-445FF2BF43C9}"/>
              </a:ext>
            </a:extLst>
          </p:cNvPr>
          <p:cNvSpPr/>
          <p:nvPr/>
        </p:nvSpPr>
        <p:spPr>
          <a:xfrm>
            <a:off x="6393552" y="1501431"/>
            <a:ext cx="5227583" cy="2576477"/>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graphicFrame>
        <p:nvGraphicFramePr>
          <p:cNvPr id="39" name="Таблица 38">
            <a:extLst>
              <a:ext uri="{FF2B5EF4-FFF2-40B4-BE49-F238E27FC236}">
                <a16:creationId xmlns="" xmlns:a16="http://schemas.microsoft.com/office/drawing/2014/main" id="{DD31E39F-5485-41D7-B240-FB6CA7D25418}"/>
              </a:ext>
            </a:extLst>
          </p:cNvPr>
          <p:cNvGraphicFramePr>
            <a:graphicFrameLocks noGrp="1"/>
          </p:cNvGraphicFramePr>
          <p:nvPr>
            <p:extLst>
              <p:ext uri="{D42A27DB-BD31-4B8C-83A1-F6EECF244321}">
                <p14:modId xmlns:p14="http://schemas.microsoft.com/office/powerpoint/2010/main" val="849812517"/>
              </p:ext>
            </p:extLst>
          </p:nvPr>
        </p:nvGraphicFramePr>
        <p:xfrm>
          <a:off x="6483811" y="2033378"/>
          <a:ext cx="4995996" cy="1491913"/>
        </p:xfrm>
        <a:graphic>
          <a:graphicData uri="http://schemas.openxmlformats.org/drawingml/2006/table">
            <a:tbl>
              <a:tblPr/>
              <a:tblGrid>
                <a:gridCol w="3341076">
                  <a:extLst>
                    <a:ext uri="{9D8B030D-6E8A-4147-A177-3AD203B41FA5}">
                      <a16:colId xmlns="" xmlns:a16="http://schemas.microsoft.com/office/drawing/2014/main" val="3407712310"/>
                    </a:ext>
                  </a:extLst>
                </a:gridCol>
                <a:gridCol w="1654920">
                  <a:extLst>
                    <a:ext uri="{9D8B030D-6E8A-4147-A177-3AD203B41FA5}">
                      <a16:colId xmlns="" xmlns:a16="http://schemas.microsoft.com/office/drawing/2014/main" val="438434234"/>
                    </a:ext>
                  </a:extLst>
                </a:gridCol>
              </a:tblGrid>
              <a:tr h="458243">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u="none" strike="noStrike" dirty="0" err="1" smtClean="0">
                          <a:solidFill>
                            <a:schemeClr val="accent3">
                              <a:lumMod val="50000"/>
                            </a:schemeClr>
                          </a:solidFill>
                          <a:effectLst/>
                          <a:latin typeface="Times New Roman" pitchFamily="18" charset="0"/>
                          <a:cs typeface="Times New Roman" pitchFamily="18" charset="0"/>
                        </a:rPr>
                        <a:t>Контракттын</a:t>
                      </a:r>
                      <a:r>
                        <a:rPr lang="ru-RU" sz="1200" b="1" u="none" strike="noStrike" dirty="0" smtClean="0">
                          <a:solidFill>
                            <a:schemeClr val="accent3">
                              <a:lumMod val="50000"/>
                            </a:schemeClr>
                          </a:solidFill>
                          <a:effectLst/>
                          <a:latin typeface="Times New Roman" pitchFamily="18" charset="0"/>
                          <a:cs typeface="Times New Roman" pitchFamily="18" charset="0"/>
                        </a:rPr>
                        <a:t> </a:t>
                      </a:r>
                      <a:r>
                        <a:rPr lang="ru-RU" sz="1200" b="1" u="none" strike="noStrike" dirty="0" err="1" smtClean="0">
                          <a:solidFill>
                            <a:schemeClr val="accent3">
                              <a:lumMod val="50000"/>
                            </a:schemeClr>
                          </a:solidFill>
                          <a:effectLst/>
                          <a:latin typeface="Times New Roman" pitchFamily="18" charset="0"/>
                          <a:cs typeface="Times New Roman" pitchFamily="18" charset="0"/>
                        </a:rPr>
                        <a:t>түрү</a:t>
                      </a:r>
                      <a:endParaRPr lang="ru-RU" sz="1200" b="1" i="0" u="none" strike="noStrike" dirty="0">
                        <a:solidFill>
                          <a:schemeClr val="accent3">
                            <a:lumMod val="50000"/>
                          </a:schemeClr>
                        </a:solidFill>
                        <a:effectLst/>
                        <a:latin typeface="Times New Roman" pitchFamily="18" charset="0"/>
                        <a:cs typeface="Times New Roman" pitchFamily="18" charset="0"/>
                      </a:endParaRP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u="none" strike="noStrike" dirty="0" err="1" smtClean="0">
                          <a:solidFill>
                            <a:schemeClr val="accent3">
                              <a:lumMod val="50000"/>
                            </a:schemeClr>
                          </a:solidFill>
                          <a:effectLst/>
                          <a:latin typeface="Times New Roman" pitchFamily="18" charset="0"/>
                          <a:cs typeface="Times New Roman" pitchFamily="18" charset="0"/>
                        </a:rPr>
                        <a:t>Контракттын</a:t>
                      </a:r>
                      <a:r>
                        <a:rPr lang="ru-RU" sz="1200" b="1" u="none" strike="noStrike" dirty="0" smtClean="0">
                          <a:solidFill>
                            <a:schemeClr val="accent3">
                              <a:lumMod val="50000"/>
                            </a:schemeClr>
                          </a:solidFill>
                          <a:effectLst/>
                          <a:latin typeface="Times New Roman" pitchFamily="18" charset="0"/>
                          <a:cs typeface="Times New Roman" pitchFamily="18" charset="0"/>
                        </a:rPr>
                        <a:t> </a:t>
                      </a:r>
                      <a:r>
                        <a:rPr lang="ru-RU" sz="1200" b="1" u="none" strike="noStrike" dirty="0" err="1" smtClean="0">
                          <a:solidFill>
                            <a:schemeClr val="accent3">
                              <a:lumMod val="50000"/>
                            </a:schemeClr>
                          </a:solidFill>
                          <a:effectLst/>
                          <a:latin typeface="Times New Roman" pitchFamily="18" charset="0"/>
                          <a:cs typeface="Times New Roman" pitchFamily="18" charset="0"/>
                        </a:rPr>
                        <a:t>суммасы</a:t>
                      </a:r>
                      <a:endParaRPr lang="en-US" sz="1200" b="1" u="none" strike="noStrike" dirty="0">
                        <a:solidFill>
                          <a:schemeClr val="accent3">
                            <a:lumMod val="50000"/>
                          </a:schemeClr>
                        </a:solidFill>
                        <a:effectLst/>
                        <a:latin typeface="Times New Roman" pitchFamily="18" charset="0"/>
                        <a:cs typeface="Times New Roman" pitchFamily="18" charset="0"/>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3313345"/>
                  </a:ext>
                </a:extLst>
              </a:tr>
              <a:tr h="575427">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0" i="0" u="none" strike="noStrike" dirty="0" err="1" smtClean="0">
                          <a:solidFill>
                            <a:schemeClr val="tx1"/>
                          </a:solidFill>
                          <a:effectLst/>
                          <a:latin typeface="Times New Roman" pitchFamily="18" charset="0"/>
                          <a:cs typeface="Times New Roman" pitchFamily="18" charset="0"/>
                        </a:rPr>
                        <a:t>Курулушка</a:t>
                      </a:r>
                      <a:r>
                        <a:rPr lang="ru-RU" sz="1200" b="0" i="0" u="none" strike="noStrike" dirty="0" smtClean="0">
                          <a:solidFill>
                            <a:schemeClr val="tx1"/>
                          </a:solidFill>
                          <a:effectLst/>
                          <a:latin typeface="Times New Roman" pitchFamily="18" charset="0"/>
                          <a:cs typeface="Times New Roman" pitchFamily="18" charset="0"/>
                        </a:rPr>
                        <a:t> </a:t>
                      </a:r>
                      <a:r>
                        <a:rPr lang="ru-RU" sz="1200" b="0" i="0" u="none" strike="noStrike" dirty="0" err="1" smtClean="0">
                          <a:solidFill>
                            <a:schemeClr val="tx1"/>
                          </a:solidFill>
                          <a:effectLst/>
                          <a:latin typeface="Times New Roman" pitchFamily="18" charset="0"/>
                          <a:cs typeface="Times New Roman" pitchFamily="18" charset="0"/>
                        </a:rPr>
                        <a:t>байланыштуу</a:t>
                      </a:r>
                      <a:r>
                        <a:rPr lang="ru-RU" sz="1200" b="0" i="0" u="none" strike="noStrike" dirty="0" smtClean="0">
                          <a:solidFill>
                            <a:schemeClr val="tx1"/>
                          </a:solidFill>
                          <a:effectLst/>
                          <a:latin typeface="Times New Roman" pitchFamily="18" charset="0"/>
                          <a:cs typeface="Times New Roman" pitchFamily="18" charset="0"/>
                        </a:rPr>
                        <a:t> </a:t>
                      </a:r>
                      <a:r>
                        <a:rPr lang="ru-RU" sz="1200" b="0" i="0" u="none" strike="noStrike" dirty="0" err="1" smtClean="0">
                          <a:solidFill>
                            <a:schemeClr val="tx1"/>
                          </a:solidFill>
                          <a:effectLst/>
                          <a:latin typeface="Times New Roman" pitchFamily="18" charset="0"/>
                          <a:cs typeface="Times New Roman" pitchFamily="18" charset="0"/>
                        </a:rPr>
                        <a:t>иштерди</a:t>
                      </a:r>
                      <a:r>
                        <a:rPr lang="ru-RU" sz="1200" b="0" i="0" u="none" strike="noStrike" dirty="0" smtClean="0">
                          <a:solidFill>
                            <a:schemeClr val="tx1"/>
                          </a:solidFill>
                          <a:effectLst/>
                          <a:latin typeface="Times New Roman" pitchFamily="18" charset="0"/>
                          <a:cs typeface="Times New Roman" pitchFamily="18" charset="0"/>
                        </a:rPr>
                        <a:t> </a:t>
                      </a:r>
                      <a:r>
                        <a:rPr lang="ru-RU" sz="1200" b="0" i="0" u="none" strike="noStrike" dirty="0" err="1" smtClean="0">
                          <a:solidFill>
                            <a:schemeClr val="tx1"/>
                          </a:solidFill>
                          <a:effectLst/>
                          <a:latin typeface="Times New Roman" pitchFamily="18" charset="0"/>
                          <a:cs typeface="Times New Roman" pitchFamily="18" charset="0"/>
                        </a:rPr>
                        <a:t>аткаруу</a:t>
                      </a:r>
                      <a:r>
                        <a:rPr lang="ru-RU" sz="1200" b="0" i="0" u="none" strike="noStrike" dirty="0" smtClean="0">
                          <a:solidFill>
                            <a:schemeClr val="tx1"/>
                          </a:solidFill>
                          <a:effectLst/>
                          <a:latin typeface="Times New Roman" pitchFamily="18" charset="0"/>
                          <a:cs typeface="Times New Roman" pitchFamily="18" charset="0"/>
                        </a:rPr>
                        <a:t> </a:t>
                      </a:r>
                      <a:r>
                        <a:rPr lang="ru-RU" sz="1200" b="0" i="0" u="none" strike="noStrike" kern="1200" dirty="0" smtClean="0">
                          <a:solidFill>
                            <a:schemeClr val="tx1"/>
                          </a:solidFill>
                          <a:effectLst/>
                          <a:latin typeface="Times New Roman" pitchFamily="18" charset="0"/>
                          <a:ea typeface="+mn-ea"/>
                          <a:cs typeface="Times New Roman" pitchFamily="18" charset="0"/>
                        </a:rPr>
                        <a:t>**</a:t>
                      </a: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kern="1200" dirty="0" err="1" smtClean="0">
                          <a:solidFill>
                            <a:srgbClr val="2D65AF"/>
                          </a:solidFill>
                          <a:latin typeface="Times New Roman" pitchFamily="18" charset="0"/>
                          <a:ea typeface="+mn-ea"/>
                          <a:cs typeface="Times New Roman" pitchFamily="18" charset="0"/>
                        </a:rPr>
                        <a:t>Чеектөөлөрсүз</a:t>
                      </a:r>
                      <a:endParaRPr lang="ru-RU" sz="1200" b="1" kern="1200" dirty="0">
                        <a:solidFill>
                          <a:srgbClr val="2D65AF"/>
                        </a:solidFill>
                        <a:latin typeface="Times New Roman" pitchFamily="18" charset="0"/>
                        <a:ea typeface="+mn-ea"/>
                        <a:cs typeface="Times New Roman" pitchFamily="18" charset="0"/>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99354811"/>
                  </a:ext>
                </a:extLst>
              </a:tr>
              <a:tr h="458243">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0" u="none" strike="noStrike" dirty="0" err="1" smtClean="0">
                          <a:solidFill>
                            <a:schemeClr val="tx1"/>
                          </a:solidFill>
                          <a:effectLst/>
                          <a:latin typeface="Times New Roman" pitchFamily="18" charset="0"/>
                          <a:cs typeface="Times New Roman" pitchFamily="18" charset="0"/>
                        </a:rPr>
                        <a:t>Товарларды</a:t>
                      </a:r>
                      <a:r>
                        <a:rPr lang="ru-RU" sz="1200" b="0" u="none" strike="noStrike" dirty="0" smtClean="0">
                          <a:solidFill>
                            <a:schemeClr val="tx1"/>
                          </a:solidFill>
                          <a:effectLst/>
                          <a:latin typeface="Times New Roman" pitchFamily="18" charset="0"/>
                          <a:cs typeface="Times New Roman" pitchFamily="18" charset="0"/>
                        </a:rPr>
                        <a:t> </a:t>
                      </a:r>
                      <a:r>
                        <a:rPr lang="ru-RU" sz="1200" b="0" u="none" strike="noStrike" dirty="0" err="1" smtClean="0">
                          <a:solidFill>
                            <a:schemeClr val="tx1"/>
                          </a:solidFill>
                          <a:effectLst/>
                          <a:latin typeface="Times New Roman" pitchFamily="18" charset="0"/>
                          <a:cs typeface="Times New Roman" pitchFamily="18" charset="0"/>
                        </a:rPr>
                        <a:t>сунуштоо</a:t>
                      </a:r>
                      <a:r>
                        <a:rPr lang="ru-RU" sz="1200" b="0" u="none" strike="noStrike" dirty="0" smtClean="0">
                          <a:solidFill>
                            <a:schemeClr val="tx1"/>
                          </a:solidFill>
                          <a:effectLst/>
                          <a:latin typeface="Times New Roman" pitchFamily="18" charset="0"/>
                          <a:cs typeface="Times New Roman" pitchFamily="18" charset="0"/>
                        </a:rPr>
                        <a:t>, кызмат </a:t>
                      </a:r>
                      <a:r>
                        <a:rPr lang="ru-RU" sz="1200" b="0" u="none" strike="noStrike" dirty="0" err="1" smtClean="0">
                          <a:solidFill>
                            <a:schemeClr val="tx1"/>
                          </a:solidFill>
                          <a:effectLst/>
                          <a:latin typeface="Times New Roman" pitchFamily="18" charset="0"/>
                          <a:cs typeface="Times New Roman" pitchFamily="18" charset="0"/>
                        </a:rPr>
                        <a:t>көрсөтүүлөр</a:t>
                      </a:r>
                      <a:r>
                        <a:rPr lang="ru-RU" sz="1200" b="0" u="none" strike="noStrike" dirty="0" smtClean="0">
                          <a:solidFill>
                            <a:schemeClr val="tx1"/>
                          </a:solidFill>
                          <a:effectLst/>
                          <a:latin typeface="Times New Roman" pitchFamily="18" charset="0"/>
                          <a:cs typeface="Times New Roman" pitchFamily="18" charset="0"/>
                        </a:rPr>
                        <a:t> </a:t>
                      </a:r>
                      <a:r>
                        <a:rPr lang="ru-RU" sz="1200" b="0" u="none" strike="noStrike" baseline="0" dirty="0" smtClean="0">
                          <a:solidFill>
                            <a:schemeClr val="tx1"/>
                          </a:solidFill>
                          <a:effectLst/>
                          <a:latin typeface="Times New Roman" pitchFamily="18" charset="0"/>
                          <a:cs typeface="Times New Roman" pitchFamily="18" charset="0"/>
                        </a:rPr>
                        <a:t>***</a:t>
                      </a:r>
                      <a:endParaRPr lang="ru-RU" sz="1200" b="0" i="0" u="none" strike="noStrike" dirty="0">
                        <a:solidFill>
                          <a:schemeClr val="tx1"/>
                        </a:solidFill>
                        <a:effectLst/>
                        <a:latin typeface="Times New Roman" pitchFamily="18" charset="0"/>
                        <a:cs typeface="Times New Roman" pitchFamily="18" charset="0"/>
                      </a:endParaRP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marL="0" indent="0" algn="ctr" fontAlgn="ctr">
                        <a:buFont typeface="Wingdings" panose="05000000000000000000" pitchFamily="2" charset="2"/>
                        <a:buNone/>
                      </a:pPr>
                      <a:endParaRPr lang="ru-RU" sz="1200" b="1" i="0" u="none" strike="noStrike" dirty="0">
                        <a:solidFill>
                          <a:schemeClr val="accent1"/>
                        </a:solidFill>
                        <a:effectLst/>
                        <a:latin typeface="Times New Roman" pitchFamily="18" charset="0"/>
                        <a:cs typeface="Times New Roman" pitchFamily="18" charset="0"/>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78621409"/>
                  </a:ext>
                </a:extLst>
              </a:tr>
            </a:tbl>
          </a:graphicData>
        </a:graphic>
      </p:graphicFrame>
      <p:sp>
        <p:nvSpPr>
          <p:cNvPr id="40" name="Прямоугольник 39"/>
          <p:cNvSpPr/>
          <p:nvPr/>
        </p:nvSpPr>
        <p:spPr>
          <a:xfrm>
            <a:off x="9843411" y="3167333"/>
            <a:ext cx="1636396" cy="276999"/>
          </a:xfrm>
          <a:prstGeom prst="rect">
            <a:avLst/>
          </a:prstGeom>
        </p:spPr>
        <p:txBody>
          <a:bodyPr wrap="square">
            <a:spAutoFit/>
          </a:bodyPr>
          <a:lstStyle/>
          <a:p>
            <a:pPr algn="ctr" fontAlgn="ctr"/>
            <a:r>
              <a:rPr lang="ru-RU" sz="1200" b="1" dirty="0">
                <a:solidFill>
                  <a:srgbClr val="2D65AF"/>
                </a:solidFill>
                <a:latin typeface="Times New Roman" panose="02020603050405020304" pitchFamily="18" charset="0"/>
                <a:cs typeface="Times New Roman" panose="02020603050405020304" pitchFamily="18" charset="0"/>
              </a:rPr>
              <a:t>5 </a:t>
            </a:r>
            <a:r>
              <a:rPr lang="ru-RU" sz="1200" b="1" dirty="0" smtClean="0">
                <a:solidFill>
                  <a:srgbClr val="2D65AF"/>
                </a:solidFill>
                <a:latin typeface="Times New Roman" panose="02020603050405020304" pitchFamily="18" charset="0"/>
                <a:cs typeface="Times New Roman" panose="02020603050405020304" pitchFamily="18" charset="0"/>
              </a:rPr>
              <a:t>000 000 сомов</a:t>
            </a:r>
            <a:endParaRPr lang="ru-RU" sz="1200" b="1" dirty="0">
              <a:solidFill>
                <a:srgbClr val="2D65AF"/>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6393553" y="1501040"/>
            <a:ext cx="5227580" cy="533320"/>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bg1"/>
                </a:solidFill>
                <a:latin typeface="Times New Roman" panose="02020603050405020304" pitchFamily="18" charset="0"/>
                <a:cs typeface="Times New Roman" panose="02020603050405020304" pitchFamily="18" charset="0"/>
              </a:rPr>
              <a:t>Банктык</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коштоону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колдонуу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талаптары</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критерийлери</a:t>
            </a:r>
            <a:r>
              <a:rPr lang="ru-RU" sz="1600" b="1" dirty="0" smtClean="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43" name="Прямоугольник 42">
            <a:extLst>
              <a:ext uri="{FF2B5EF4-FFF2-40B4-BE49-F238E27FC236}">
                <a16:creationId xmlns="" xmlns:a16="http://schemas.microsoft.com/office/drawing/2014/main" id="{D71AB16B-1475-4407-8697-2073E9C80421}"/>
              </a:ext>
            </a:extLst>
          </p:cNvPr>
          <p:cNvSpPr/>
          <p:nvPr/>
        </p:nvSpPr>
        <p:spPr>
          <a:xfrm>
            <a:off x="6390699" y="3564775"/>
            <a:ext cx="5230435" cy="503409"/>
          </a:xfrm>
          <a:prstGeom prst="rect">
            <a:avLst/>
          </a:prstGeom>
          <a:solidFill>
            <a:schemeClr val="accent1">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6781800" y="3498986"/>
            <a:ext cx="4382554" cy="600164"/>
          </a:xfrm>
          <a:prstGeom prst="rect">
            <a:avLst/>
          </a:prstGeom>
        </p:spPr>
        <p:txBody>
          <a:bodyPr wrap="square">
            <a:spAutoFit/>
          </a:bodyPr>
          <a:lstStyle/>
          <a:p>
            <a:pPr algn="ctr" fontAlgn="ctr"/>
            <a:r>
              <a:rPr lang="ru-RU" sz="1200" b="1" dirty="0" smtClean="0">
                <a:solidFill>
                  <a:srgbClr val="2D65AF"/>
                </a:solidFill>
                <a:latin typeface="Times New Roman" panose="02020603050405020304" pitchFamily="18" charset="0"/>
                <a:cs typeface="Times New Roman" panose="02020603050405020304" pitchFamily="18" charset="0"/>
              </a:rPr>
              <a:t>Товар </a:t>
            </a:r>
            <a:r>
              <a:rPr lang="ru-RU" sz="1200" b="1" dirty="0" err="1" smtClean="0">
                <a:solidFill>
                  <a:srgbClr val="2D65AF"/>
                </a:solidFill>
                <a:latin typeface="Times New Roman" panose="02020603050405020304" pitchFamily="18" charset="0"/>
                <a:cs typeface="Times New Roman" panose="02020603050405020304" pitchFamily="18" charset="0"/>
              </a:rPr>
              <a:t>сунуштоочулар</a:t>
            </a:r>
            <a:r>
              <a:rPr lang="ru-RU" sz="1200" b="1" dirty="0" smtClean="0">
                <a:solidFill>
                  <a:srgbClr val="2D65AF"/>
                </a:solidFill>
                <a:latin typeface="Times New Roman" panose="02020603050405020304" pitchFamily="18" charset="0"/>
                <a:cs typeface="Times New Roman" panose="02020603050405020304" pitchFamily="18" charset="0"/>
              </a:rPr>
              <a:t> </a:t>
            </a:r>
            <a:r>
              <a:rPr lang="ru-RU" sz="1200" b="1" dirty="0" err="1" smtClean="0">
                <a:solidFill>
                  <a:srgbClr val="2D65AF"/>
                </a:solidFill>
                <a:latin typeface="Times New Roman" panose="02020603050405020304" pitchFamily="18" charset="0"/>
                <a:cs typeface="Times New Roman" panose="02020603050405020304" pitchFamily="18" charset="0"/>
              </a:rPr>
              <a:t>жана</a:t>
            </a:r>
            <a:r>
              <a:rPr lang="ru-RU" sz="1200" b="1" dirty="0" smtClean="0">
                <a:solidFill>
                  <a:srgbClr val="2D65AF"/>
                </a:solidFill>
                <a:latin typeface="Times New Roman" panose="02020603050405020304" pitchFamily="18" charset="0"/>
                <a:cs typeface="Times New Roman" panose="02020603050405020304" pitchFamily="18" charset="0"/>
              </a:rPr>
              <a:t> </a:t>
            </a:r>
            <a:r>
              <a:rPr lang="ru-RU" sz="1200" b="1" dirty="0" err="1" smtClean="0">
                <a:solidFill>
                  <a:srgbClr val="2D65AF"/>
                </a:solidFill>
                <a:latin typeface="Times New Roman" panose="02020603050405020304" pitchFamily="18" charset="0"/>
                <a:cs typeface="Times New Roman" panose="02020603050405020304" pitchFamily="18" charset="0"/>
              </a:rPr>
              <a:t>кошо</a:t>
            </a:r>
            <a:r>
              <a:rPr lang="ru-RU" sz="1200" b="1" dirty="0" smtClean="0">
                <a:solidFill>
                  <a:srgbClr val="2D65AF"/>
                </a:solidFill>
                <a:latin typeface="Times New Roman" panose="02020603050405020304" pitchFamily="18" charset="0"/>
                <a:cs typeface="Times New Roman" panose="02020603050405020304" pitchFamily="18" charset="0"/>
              </a:rPr>
              <a:t> </a:t>
            </a:r>
            <a:r>
              <a:rPr lang="ru-RU" sz="1200" b="1" dirty="0" err="1" smtClean="0">
                <a:solidFill>
                  <a:srgbClr val="2D65AF"/>
                </a:solidFill>
                <a:latin typeface="Times New Roman" panose="02020603050405020304" pitchFamily="18" charset="0"/>
                <a:cs typeface="Times New Roman" panose="02020603050405020304" pitchFamily="18" charset="0"/>
              </a:rPr>
              <a:t>аткаруучулар</a:t>
            </a:r>
            <a:endParaRPr lang="ru-RU" sz="1200" b="1" dirty="0">
              <a:solidFill>
                <a:srgbClr val="2D65AF"/>
              </a:solidFill>
              <a:latin typeface="Times New Roman" panose="02020603050405020304" pitchFamily="18" charset="0"/>
              <a:cs typeface="Times New Roman" panose="02020603050405020304" pitchFamily="18" charset="0"/>
            </a:endParaRPr>
          </a:p>
          <a:p>
            <a:pPr algn="ctr" fontAlgn="ct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Кыргызстандын</a:t>
            </a:r>
            <a:r>
              <a:rPr lang="ru-RU" sz="105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резиденттери</a:t>
            </a:r>
            <a:r>
              <a:rPr lang="ru-RU" sz="105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гана</a:t>
            </a:r>
            <a:endParaRPr lang="ru-RU" sz="1050"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fontAlgn="ct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ЕАЭБке</a:t>
            </a:r>
            <a:r>
              <a:rPr lang="ru-RU" sz="105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мүчө</a:t>
            </a:r>
            <a:r>
              <a:rPr lang="ru-RU" sz="105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мамлекеттердин</a:t>
            </a:r>
            <a:r>
              <a:rPr lang="ru-RU" sz="105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50" dirty="0" err="1" smtClean="0">
                <a:solidFill>
                  <a:schemeClr val="accent3">
                    <a:lumMod val="75000"/>
                  </a:schemeClr>
                </a:solidFill>
                <a:latin typeface="Times New Roman" panose="02020603050405020304" pitchFamily="18" charset="0"/>
                <a:cs typeface="Times New Roman" panose="02020603050405020304" pitchFamily="18" charset="0"/>
              </a:rPr>
              <a:t>резиденттери</a:t>
            </a:r>
            <a:endParaRPr lang="ru-RU" sz="1050" b="1" dirty="0">
              <a:solidFill>
                <a:schemeClr val="accent1"/>
              </a:solidFill>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 xmlns:a16="http://schemas.microsoft.com/office/drawing/2014/main" id="{D71AB16B-1475-4407-8697-2073E9C80421}"/>
              </a:ext>
            </a:extLst>
          </p:cNvPr>
          <p:cNvSpPr/>
          <p:nvPr/>
        </p:nvSpPr>
        <p:spPr>
          <a:xfrm>
            <a:off x="6424765" y="4213462"/>
            <a:ext cx="5218143" cy="337811"/>
          </a:xfrm>
          <a:prstGeom prst="rect">
            <a:avLst/>
          </a:prstGeom>
          <a:solidFill>
            <a:srgbClr val="82096C">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latin typeface="Times New Roman" panose="02020603050405020304" pitchFamily="18" charset="0"/>
              <a:cs typeface="Times New Roman" panose="02020603050405020304" pitchFamily="18" charset="0"/>
            </a:endParaRPr>
          </a:p>
        </p:txBody>
      </p:sp>
      <p:pic>
        <p:nvPicPr>
          <p:cNvPr id="46" name="Рисунок 45"/>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86715" y="3590079"/>
            <a:ext cx="426720" cy="426720"/>
          </a:xfrm>
          <a:prstGeom prst="rect">
            <a:avLst/>
          </a:prstGeom>
        </p:spPr>
      </p:pic>
      <p:pic>
        <p:nvPicPr>
          <p:cNvPr id="47" name="Рисунок 4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8634" y="3597388"/>
            <a:ext cx="382420" cy="382420"/>
          </a:xfrm>
          <a:prstGeom prst="rect">
            <a:avLst/>
          </a:prstGeom>
        </p:spPr>
      </p:pic>
      <p:pic>
        <p:nvPicPr>
          <p:cNvPr id="48" name="Рисунок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1290" y="1558765"/>
            <a:ext cx="392371" cy="392371"/>
          </a:xfrm>
          <a:prstGeom prst="rect">
            <a:avLst/>
          </a:prstGeom>
        </p:spPr>
      </p:pic>
      <p:pic>
        <p:nvPicPr>
          <p:cNvPr id="49" name="Рисунок 48"/>
          <p:cNvPicPr>
            <a:picLocks noChangeAspect="1"/>
          </p:cNvPicPr>
          <p:nvPr/>
        </p:nvPicPr>
        <p:blipFill>
          <a:blip r:embed="rId9">
            <a:duotone>
              <a:schemeClr val="accent5">
                <a:shade val="45000"/>
                <a:satMod val="135000"/>
              </a:schemeClr>
              <a:prstClr val="white"/>
            </a:duotone>
            <a:extLst/>
          </a:blip>
          <a:stretch>
            <a:fillRect/>
          </a:stretch>
        </p:blipFill>
        <p:spPr>
          <a:xfrm>
            <a:off x="11066337" y="1547811"/>
            <a:ext cx="413470" cy="413470"/>
          </a:xfrm>
          <a:prstGeom prst="rect">
            <a:avLst/>
          </a:prstGeom>
        </p:spPr>
      </p:pic>
      <p:sp>
        <p:nvSpPr>
          <p:cNvPr id="50" name="Прямоугольник 49"/>
          <p:cNvSpPr/>
          <p:nvPr/>
        </p:nvSpPr>
        <p:spPr>
          <a:xfrm>
            <a:off x="6430470" y="4191655"/>
            <a:ext cx="5213138" cy="1733808"/>
          </a:xfrm>
          <a:prstGeom prst="rect">
            <a:avLst/>
          </a:prstGeom>
        </p:spPr>
        <p:txBody>
          <a:bodyPr wrap="square">
            <a:spAutoFit/>
          </a:bodyPr>
          <a:lstStyle/>
          <a:p>
            <a:pPr algn="ctr"/>
            <a:r>
              <a:rPr lang="ru-RU" altLang="ru-RU" sz="1400" b="1" dirty="0" err="1" smtClean="0">
                <a:latin typeface="Times New Roman" panose="02020603050405020304" pitchFamily="18" charset="0"/>
                <a:cs typeface="Times New Roman" panose="02020603050405020304" pitchFamily="18" charset="0"/>
                <a:sym typeface="Lucida Grande"/>
              </a:rPr>
              <a:t>Төмөнкүлөр</a:t>
            </a:r>
            <a:r>
              <a:rPr lang="ru-RU" altLang="ru-RU" sz="1400" b="1" dirty="0" smtClean="0">
                <a:latin typeface="Times New Roman" panose="02020603050405020304" pitchFamily="18" charset="0"/>
                <a:cs typeface="Times New Roman" panose="02020603050405020304" pitchFamily="18" charset="0"/>
                <a:sym typeface="Lucida Grande"/>
              </a:rPr>
              <a:t> </a:t>
            </a:r>
            <a:r>
              <a:rPr lang="ru-RU" altLang="ru-RU" sz="1400" b="1" dirty="0" err="1" smtClean="0">
                <a:latin typeface="Times New Roman" panose="02020603050405020304" pitchFamily="18" charset="0"/>
                <a:cs typeface="Times New Roman" panose="02020603050405020304" pitchFamily="18" charset="0"/>
                <a:sym typeface="Lucida Grande"/>
              </a:rPr>
              <a:t>банктык</a:t>
            </a:r>
            <a:r>
              <a:rPr lang="ru-RU" altLang="ru-RU" sz="1400" b="1" dirty="0" smtClean="0">
                <a:latin typeface="Times New Roman" panose="02020603050405020304" pitchFamily="18" charset="0"/>
                <a:cs typeface="Times New Roman" panose="02020603050405020304" pitchFamily="18" charset="0"/>
                <a:sym typeface="Lucida Grande"/>
              </a:rPr>
              <a:t> </a:t>
            </a:r>
            <a:r>
              <a:rPr lang="ru-RU" altLang="ru-RU" sz="1400" b="1" dirty="0" err="1" smtClean="0">
                <a:latin typeface="Times New Roman" panose="02020603050405020304" pitchFamily="18" charset="0"/>
                <a:cs typeface="Times New Roman" panose="02020603050405020304" pitchFamily="18" charset="0"/>
                <a:sym typeface="Lucida Grande"/>
              </a:rPr>
              <a:t>коштоого</a:t>
            </a:r>
            <a:r>
              <a:rPr lang="ru-RU" altLang="ru-RU" sz="1400" b="1" dirty="0" smtClean="0">
                <a:latin typeface="Times New Roman" panose="02020603050405020304" pitchFamily="18" charset="0"/>
                <a:cs typeface="Times New Roman" panose="02020603050405020304" pitchFamily="18" charset="0"/>
                <a:sym typeface="Lucida Grande"/>
              </a:rPr>
              <a:t> </a:t>
            </a:r>
            <a:r>
              <a:rPr lang="ru-RU" altLang="ru-RU" sz="1400" b="1" dirty="0" err="1" smtClean="0">
                <a:latin typeface="Times New Roman" panose="02020603050405020304" pitchFamily="18" charset="0"/>
                <a:cs typeface="Times New Roman" panose="02020603050405020304" pitchFamily="18" charset="0"/>
                <a:sym typeface="Lucida Grande"/>
              </a:rPr>
              <a:t>алынбайт</a:t>
            </a:r>
            <a:r>
              <a:rPr lang="ru-RU" altLang="ru-RU" sz="1400" b="1" dirty="0" smtClean="0">
                <a:latin typeface="Times New Roman" panose="02020603050405020304" pitchFamily="18" charset="0"/>
                <a:cs typeface="Times New Roman" panose="02020603050405020304" pitchFamily="18" charset="0"/>
                <a:sym typeface="Lucida Grande"/>
              </a:rPr>
              <a:t> ****:</a:t>
            </a:r>
          </a:p>
          <a:p>
            <a:pPr algn="ctr"/>
            <a:r>
              <a:rPr lang="ru-RU" altLang="ru-RU" sz="1400" b="1" dirty="0" smtClean="0">
                <a:latin typeface="Times New Roman" panose="02020603050405020304" pitchFamily="18" charset="0"/>
                <a:cs typeface="Times New Roman" panose="02020603050405020304" pitchFamily="18" charset="0"/>
                <a:sym typeface="Lucida Grande"/>
              </a:rPr>
              <a:t> </a:t>
            </a:r>
            <a:endParaRPr lang="ru-RU" altLang="ru-RU" sz="1400" b="1" dirty="0">
              <a:latin typeface="Times New Roman" panose="02020603050405020304" pitchFamily="18" charset="0"/>
              <a:cs typeface="Times New Roman" panose="02020603050405020304" pitchFamily="18" charset="0"/>
              <a:sym typeface="Lucida Grande"/>
            </a:endParaRPr>
          </a:p>
          <a:p>
            <a:pPr marL="171450" indent="-171450">
              <a:spcAft>
                <a:spcPts val="400"/>
              </a:spcAft>
              <a:buFont typeface="Courier New" panose="02070309020205020404" pitchFamily="49" charset="0"/>
              <a:buChar char="o"/>
            </a:pP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Бийликтегилердин</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биринчи</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жактардын</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ишин</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камсыз</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кылуу</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максатында</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түзүлгөн</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контракттар</a:t>
            </a:r>
            <a:r>
              <a:rPr lang="ru-RU" altLang="ru-RU" sz="1200" b="1" dirty="0" smtClean="0">
                <a:solidFill>
                  <a:srgbClr val="2D65AF"/>
                </a:solidFill>
                <a:latin typeface="Times New Roman" panose="02020603050405020304" pitchFamily="18" charset="0"/>
                <a:ea typeface="+mj-ea"/>
                <a:cs typeface="Times New Roman" panose="02020603050405020304" pitchFamily="18" charset="0"/>
                <a:sym typeface="Lucida Grande"/>
              </a:rPr>
              <a:t> </a:t>
            </a:r>
            <a:r>
              <a:rPr lang="ru-RU" altLang="ru-RU" sz="1200" dirty="0" smtClean="0">
                <a:solidFill>
                  <a:srgbClr val="2D65AF"/>
                </a:solidFill>
                <a:latin typeface="Times New Roman" panose="02020603050405020304" pitchFamily="18" charset="0"/>
                <a:ea typeface="+mj-ea"/>
                <a:cs typeface="Times New Roman" panose="02020603050405020304" pitchFamily="18" charset="0"/>
                <a:sym typeface="Lucida Grande"/>
              </a:rPr>
              <a:t>(</a:t>
            </a:r>
            <a:r>
              <a:rPr lang="ru-RU" altLang="ru-RU" sz="1200" dirty="0" err="1" smtClean="0">
                <a:solidFill>
                  <a:srgbClr val="2D65AF"/>
                </a:solidFill>
                <a:latin typeface="Times New Roman" panose="02020603050405020304" pitchFamily="18" charset="0"/>
                <a:ea typeface="+mj-ea"/>
                <a:cs typeface="Times New Roman" panose="02020603050405020304" pitchFamily="18" charset="0"/>
                <a:sym typeface="Lucida Grande"/>
              </a:rPr>
              <a:t>Мыйзамдын</a:t>
            </a:r>
            <a:r>
              <a:rPr lang="ru-RU" altLang="ru-RU" sz="1200" dirty="0" smtClean="0">
                <a:solidFill>
                  <a:srgbClr val="2D65AF"/>
                </a:solidFill>
                <a:latin typeface="Times New Roman" panose="02020603050405020304" pitchFamily="18" charset="0"/>
                <a:ea typeface="+mj-ea"/>
                <a:cs typeface="Times New Roman" panose="02020603050405020304" pitchFamily="18" charset="0"/>
                <a:sym typeface="Lucida Grande"/>
              </a:rPr>
              <a:t> 5-беренесинин 1-бөлүгүнүн 3-пункту).</a:t>
            </a:r>
            <a:endParaRPr lang="ru-RU" altLang="ru-RU" sz="1200" dirty="0">
              <a:solidFill>
                <a:srgbClr val="2D65AF"/>
              </a:solidFill>
              <a:latin typeface="Times New Roman" panose="02020603050405020304" pitchFamily="18" charset="0"/>
              <a:ea typeface="+mj-ea"/>
              <a:cs typeface="Times New Roman" panose="02020603050405020304" pitchFamily="18" charset="0"/>
              <a:sym typeface="Lucida Grande"/>
            </a:endParaRPr>
          </a:p>
          <a:p>
            <a:pPr marL="171450" indent="-171450">
              <a:spcAft>
                <a:spcPts val="400"/>
              </a:spcAft>
              <a:buFont typeface="Courier New" panose="02070309020205020404" pitchFamily="49" charset="0"/>
              <a:buChar char="o"/>
            </a:pPr>
            <a:r>
              <a:rPr lang="ru-RU" altLang="ru-RU" sz="1200" dirty="0" err="1">
                <a:solidFill>
                  <a:srgbClr val="2D65AF"/>
                </a:solidFill>
                <a:latin typeface="Times New Roman" panose="02020603050405020304" pitchFamily="18" charset="0"/>
                <a:cs typeface="Times New Roman" panose="02020603050405020304" pitchFamily="18" charset="0"/>
                <a:sym typeface="Lucida Grande"/>
              </a:rPr>
              <a:t>Мыйзамдын</a:t>
            </a:r>
            <a:r>
              <a:rPr lang="ru-RU" altLang="ru-RU" sz="1200" dirty="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17-беренесинин 3-бөлүгүнүн 3-14-пунктарында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каралган</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бир</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булактан</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ыкмасы</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боюнча</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түзүлгөн</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cs typeface="Times New Roman" panose="02020603050405020304" pitchFamily="18" charset="0"/>
                <a:sym typeface="Lucida Grande"/>
              </a:rPr>
              <a:t>к</a:t>
            </a:r>
            <a:r>
              <a:rPr lang="ru-RU" altLang="ru-RU" sz="1200" b="1" dirty="0" err="1" smtClean="0">
                <a:solidFill>
                  <a:srgbClr val="2D65AF"/>
                </a:solidFill>
                <a:latin typeface="Times New Roman" panose="02020603050405020304" pitchFamily="18" charset="0"/>
                <a:ea typeface="+mj-ea"/>
                <a:cs typeface="Times New Roman" panose="02020603050405020304" pitchFamily="18" charset="0"/>
                <a:sym typeface="Lucida Grande"/>
              </a:rPr>
              <a:t>онтракттар</a:t>
            </a:r>
            <a:r>
              <a:rPr lang="ru-RU" altLang="ru-RU" sz="1200" dirty="0" smtClean="0">
                <a:solidFill>
                  <a:srgbClr val="2D65AF"/>
                </a:solidFill>
                <a:latin typeface="Times New Roman" panose="02020603050405020304" pitchFamily="18" charset="0"/>
                <a:ea typeface="+mj-ea"/>
                <a:cs typeface="Times New Roman" panose="02020603050405020304" pitchFamily="18" charset="0"/>
                <a:sym typeface="Lucida Grande"/>
              </a:rPr>
              <a:t>.</a:t>
            </a:r>
          </a:p>
          <a:p>
            <a:pPr marL="171450" indent="-171450">
              <a:spcAft>
                <a:spcPts val="400"/>
              </a:spcAft>
              <a:buFont typeface="Courier New" panose="02070309020205020404" pitchFamily="49" charset="0"/>
              <a:buChar char="o"/>
            </a:pPr>
            <a:r>
              <a:rPr lang="ru-RU" altLang="ru-RU" sz="1200" b="1" dirty="0" err="1" smtClean="0">
                <a:solidFill>
                  <a:srgbClr val="2D65AF"/>
                </a:solidFill>
                <a:latin typeface="Times New Roman" panose="02020603050405020304" pitchFamily="18" charset="0"/>
                <a:cs typeface="Times New Roman" panose="02020603050405020304" pitchFamily="18" charset="0"/>
                <a:sym typeface="Lucida Grande"/>
              </a:rPr>
              <a:t>Электрондук</a:t>
            </a:r>
            <a:r>
              <a:rPr lang="ru-RU" altLang="ru-RU" sz="1200" b="1" dirty="0" smtClean="0">
                <a:solidFill>
                  <a:srgbClr val="2D65AF"/>
                </a:solidFill>
                <a:latin typeface="Times New Roman" panose="02020603050405020304" pitchFamily="18" charset="0"/>
                <a:cs typeface="Times New Roman" panose="02020603050405020304" pitchFamily="18" charset="0"/>
                <a:sym typeface="Lucida Grande"/>
              </a:rPr>
              <a:t> каталог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аркылуу</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dirty="0" err="1" smtClean="0">
                <a:solidFill>
                  <a:srgbClr val="2D65AF"/>
                </a:solidFill>
                <a:latin typeface="Times New Roman" panose="02020603050405020304" pitchFamily="18" charset="0"/>
                <a:cs typeface="Times New Roman" panose="02020603050405020304" pitchFamily="18" charset="0"/>
                <a:sym typeface="Lucida Grande"/>
              </a:rPr>
              <a:t>түзүлгөн</a:t>
            </a:r>
            <a:r>
              <a:rPr lang="ru-RU" altLang="ru-RU" sz="1200" dirty="0" smtClean="0">
                <a:solidFill>
                  <a:srgbClr val="2D65AF"/>
                </a:solidFill>
                <a:latin typeface="Times New Roman" panose="02020603050405020304" pitchFamily="18" charset="0"/>
                <a:cs typeface="Times New Roman" panose="02020603050405020304" pitchFamily="18" charset="0"/>
                <a:sym typeface="Lucida Grande"/>
              </a:rPr>
              <a:t> </a:t>
            </a:r>
            <a:r>
              <a:rPr lang="ru-RU" altLang="ru-RU" sz="1200" b="1" dirty="0" err="1" smtClean="0">
                <a:solidFill>
                  <a:srgbClr val="2D65AF"/>
                </a:solidFill>
                <a:latin typeface="Times New Roman" panose="02020603050405020304" pitchFamily="18" charset="0"/>
                <a:cs typeface="Times New Roman" panose="02020603050405020304" pitchFamily="18" charset="0"/>
                <a:sym typeface="Lucida Grande"/>
              </a:rPr>
              <a:t>контракттар</a:t>
            </a:r>
            <a:r>
              <a:rPr lang="ru-RU" altLang="ru-RU" sz="1200" dirty="0" smtClean="0">
                <a:solidFill>
                  <a:srgbClr val="2D65AF"/>
                </a:solidFill>
                <a:latin typeface="Times New Roman" panose="02020603050405020304" pitchFamily="18" charset="0"/>
                <a:ea typeface="+mj-ea"/>
                <a:cs typeface="Times New Roman" panose="02020603050405020304" pitchFamily="18" charset="0"/>
                <a:sym typeface="Lucida Grande"/>
              </a:rPr>
              <a:t>.</a:t>
            </a:r>
            <a:endParaRPr lang="ru-RU" altLang="ru-RU" sz="1200" dirty="0">
              <a:solidFill>
                <a:srgbClr val="2D65AF"/>
              </a:solidFill>
              <a:latin typeface="Times New Roman" panose="02020603050405020304" pitchFamily="18" charset="0"/>
              <a:ea typeface="+mj-ea"/>
              <a:cs typeface="Times New Roman" panose="02020603050405020304" pitchFamily="18" charset="0"/>
              <a:sym typeface="Lucida Grande"/>
            </a:endParaRPr>
          </a:p>
        </p:txBody>
      </p:sp>
      <p:sp>
        <p:nvSpPr>
          <p:cNvPr id="31" name="Прямоугольник 30"/>
          <p:cNvSpPr/>
          <p:nvPr/>
        </p:nvSpPr>
        <p:spPr>
          <a:xfrm>
            <a:off x="599445" y="4735996"/>
            <a:ext cx="5274250" cy="1477328"/>
          </a:xfrm>
          <a:prstGeom prst="rect">
            <a:avLst/>
          </a:prstGeom>
        </p:spPr>
        <p:txBody>
          <a:bodyPr wrap="square">
            <a:spAutoFit/>
          </a:bodyPr>
          <a:lstStyle/>
          <a:p>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*№1-тиркеме.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Кыргыз</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Республикасынын</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Министрлер</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a:solidFill>
                  <a:schemeClr val="accent3">
                    <a:lumMod val="75000"/>
                  </a:schemeClr>
                </a:solidFill>
                <a:latin typeface="Times New Roman" panose="02020603050405020304" pitchFamily="18" charset="0"/>
                <a:cs typeface="Times New Roman" panose="02020603050405020304" pitchFamily="18" charset="0"/>
              </a:rPr>
              <a:t>к</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абинетинин</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2022-жылдын 27-сентябрындагы №522 </a:t>
            </a:r>
            <a:r>
              <a:rPr lang="ru-RU" sz="1000" dirty="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токтому</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мындан</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ары –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Тартип</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a:t>
            </a:r>
          </a:p>
          <a:p>
            <a:pPr algn="just" fontAlgn="ctr">
              <a:defRPr/>
            </a:pP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Курулушка</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ky-KG" sz="1000" dirty="0" smtClean="0">
                <a:solidFill>
                  <a:schemeClr val="accent3">
                    <a:lumMod val="75000"/>
                  </a:schemeClr>
                </a:solidFill>
                <a:latin typeface="Times New Roman" panose="02020603050405020304" pitchFamily="18" charset="0"/>
                <a:cs typeface="Times New Roman" panose="02020603050405020304" pitchFamily="18" charset="0"/>
              </a:rPr>
              <a:t>реконструкциялоо ишине, капиталдык ремонттон өткөрүү, имаратты, курулманы же объектти бузууга, анын ичинде автоунаа жолдорун, жол курулмаларын, инжинердик системаларлды, түйүндөрдү жана коммуникацияларды, капиталдык жана жарандык курулуштун башка объекттерин бузууга байланыштуу иштерди аткаруу предмети болгон сатып алуулар боюнча контракт (Тартиптин 3-пунктунун 1-пунктчасы</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a:t>
            </a: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a:p>
            <a:pPr algn="just" fontAlgn="ctr">
              <a:defRPr/>
            </a:pP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Тартиптин</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3-пунктунун 2-пунктчасына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ылайык</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a:t>
            </a: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a:p>
            <a:pPr algn="just" fontAlgn="ctr">
              <a:defRPr/>
            </a:pP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Тартиптин</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 4-пункттуна </a:t>
            </a:r>
            <a:r>
              <a:rPr lang="ru-RU" sz="1000" dirty="0" err="1" smtClean="0">
                <a:solidFill>
                  <a:schemeClr val="accent3">
                    <a:lumMod val="75000"/>
                  </a:schemeClr>
                </a:solidFill>
                <a:latin typeface="Times New Roman" panose="02020603050405020304" pitchFamily="18" charset="0"/>
                <a:cs typeface="Times New Roman" panose="02020603050405020304" pitchFamily="18" charset="0"/>
              </a:rPr>
              <a:t>ылайык</a:t>
            </a:r>
            <a:r>
              <a:rPr lang="ru-RU" sz="1000" dirty="0" smtClean="0">
                <a:solidFill>
                  <a:schemeClr val="accent3">
                    <a:lumMod val="75000"/>
                  </a:schemeClr>
                </a:solidFill>
                <a:latin typeface="Times New Roman" panose="02020603050405020304" pitchFamily="18" charset="0"/>
                <a:cs typeface="Times New Roman" panose="02020603050405020304" pitchFamily="18" charset="0"/>
              </a:rPr>
              <a:t>.</a:t>
            </a: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32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6" name="Слайд think-cell" r:id="rId5" imgW="353" imgH="318" progId="TCLayout.ActiveDocument.1">
                  <p:embed/>
                </p:oleObj>
              </mc:Choice>
              <mc:Fallback>
                <p:oleObj name="Слайд think-cell" r:id="rId5" imgW="353" imgH="31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603141" y="211835"/>
            <a:ext cx="10669038" cy="542713"/>
          </a:xfrm>
          <a:noFill/>
        </p:spPr>
        <p:txBody>
          <a:bodyPr vert="horz" wrap="square" lIns="0" tIns="0" rIns="0" bIns="0" rtlCol="0">
            <a:spAutoFit/>
          </a:bodyPr>
          <a:lstStyle/>
          <a:p>
            <a:r>
              <a:rPr lang="ru-RU" sz="1959" b="1" dirty="0">
                <a:solidFill>
                  <a:srgbClr val="006AB4"/>
                </a:solidFill>
                <a:latin typeface="Cera CY" panose="00000500000000000000" pitchFamily="2" charset="-52"/>
                <a:ea typeface="+mn-ea"/>
                <a:cs typeface="+mn-cs"/>
              </a:rPr>
              <a:t>1-БАСКЫЧ. </a:t>
            </a:r>
            <a:r>
              <a:rPr lang="ru-RU" sz="1959" b="1" dirty="0" smtClean="0">
                <a:solidFill>
                  <a:srgbClr val="006AB4"/>
                </a:solidFill>
                <a:latin typeface="Cera CY" panose="00000500000000000000" pitchFamily="2" charset="-52"/>
                <a:ea typeface="+mn-ea"/>
                <a:cs typeface="+mn-cs"/>
              </a:rPr>
              <a:t>КОНТРАКТЫ </a:t>
            </a:r>
            <a:r>
              <a:rPr lang="ru-RU" sz="1959" b="1" dirty="0">
                <a:solidFill>
                  <a:srgbClr val="006AB4"/>
                </a:solidFill>
                <a:latin typeface="Cera CY" panose="00000500000000000000" pitchFamily="2" charset="-52"/>
                <a:ea typeface="+mn-ea"/>
                <a:cs typeface="+mn-cs"/>
              </a:rPr>
              <a:t>БАНКТЫК </a:t>
            </a:r>
            <a:r>
              <a:rPr lang="ru-RU" sz="1959" b="1" dirty="0" smtClean="0">
                <a:solidFill>
                  <a:srgbClr val="006AB4"/>
                </a:solidFill>
                <a:latin typeface="Cera CY" panose="00000500000000000000" pitchFamily="2" charset="-52"/>
                <a:ea typeface="+mn-ea"/>
                <a:cs typeface="+mn-cs"/>
              </a:rPr>
              <a:t>КОШТООНУ </a:t>
            </a:r>
            <a:r>
              <a:rPr lang="ky-KG" sz="1959" b="1" dirty="0" smtClean="0">
                <a:solidFill>
                  <a:srgbClr val="006AB4"/>
                </a:solidFill>
                <a:latin typeface="Cera CY" panose="00000500000000000000" pitchFamily="2" charset="-52"/>
                <a:ea typeface="+mn-ea"/>
                <a:cs typeface="+mn-cs"/>
              </a:rPr>
              <a:t>КОЛДОНУУ КРИТЕРИЙЛЕРИНЕ ЫЛАЙЫК</a:t>
            </a:r>
            <a:r>
              <a:rPr lang="ru-RU" sz="1959" b="1" dirty="0" smtClean="0">
                <a:solidFill>
                  <a:srgbClr val="006AB4"/>
                </a:solidFill>
                <a:latin typeface="Cera CY" panose="00000500000000000000" pitchFamily="2" charset="-52"/>
                <a:ea typeface="+mn-ea"/>
                <a:cs typeface="+mn-cs"/>
              </a:rPr>
              <a:t> </a:t>
            </a:r>
            <a:r>
              <a:rPr lang="ru-RU" sz="1959" b="1" dirty="0">
                <a:solidFill>
                  <a:srgbClr val="006AB4"/>
                </a:solidFill>
                <a:latin typeface="Cera CY" panose="00000500000000000000" pitchFamily="2" charset="-52"/>
                <a:ea typeface="+mn-ea"/>
                <a:cs typeface="+mn-cs"/>
              </a:rPr>
              <a:t>САТЫП АЛУУЛАРДЫ АНЫКТОО</a:t>
            </a: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sp>
        <p:nvSpPr>
          <p:cNvPr id="70" name="Текст 2">
            <a:extLst>
              <a:ext uri="{FF2B5EF4-FFF2-40B4-BE49-F238E27FC236}">
                <a16:creationId xmlns="" xmlns:a16="http://schemas.microsoft.com/office/drawing/2014/main" id="{8C57FF45-A37A-4ADC-AE72-92EA8FB68013}"/>
              </a:ext>
            </a:extLst>
          </p:cNvPr>
          <p:cNvSpPr txBox="1">
            <a:spLocks/>
          </p:cNvSpPr>
          <p:nvPr/>
        </p:nvSpPr>
        <p:spPr>
          <a:xfrm>
            <a:off x="844191" y="4353699"/>
            <a:ext cx="4609135" cy="1087232"/>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600" b="0" i="0" u="none" strike="noStrike" kern="1200" cap="none" spc="0" normalizeH="0" baseline="0" noProof="0" dirty="0">
              <a:ln>
                <a:noFill/>
              </a:ln>
              <a:solidFill>
                <a:srgbClr val="424242"/>
              </a:solidFill>
              <a:effectLst/>
              <a:uLnTx/>
              <a:uFillTx/>
              <a:latin typeface="Cera CY" panose="00000500000000000000" pitchFamily="2" charset="-52"/>
              <a:ea typeface="+mn-ea"/>
              <a:cs typeface="Tahoma" panose="020B0604030504040204" pitchFamily="34" charset="0"/>
              <a:sym typeface="Lucida Grande"/>
            </a:endParaRPr>
          </a:p>
        </p:txBody>
      </p:sp>
      <p:grpSp>
        <p:nvGrpSpPr>
          <p:cNvPr id="4" name="Группа 3"/>
          <p:cNvGrpSpPr/>
          <p:nvPr/>
        </p:nvGrpSpPr>
        <p:grpSpPr>
          <a:xfrm>
            <a:off x="6470664" y="1581433"/>
            <a:ext cx="5297352" cy="1520416"/>
            <a:chOff x="622834" y="2297868"/>
            <a:chExt cx="5297352" cy="1520416"/>
          </a:xfrm>
        </p:grpSpPr>
        <p:sp>
          <p:nvSpPr>
            <p:cNvPr id="22" name="Овал 21">
              <a:extLst>
                <a:ext uri="{FF2B5EF4-FFF2-40B4-BE49-F238E27FC236}">
                  <a16:creationId xmlns="" xmlns:a16="http://schemas.microsoft.com/office/drawing/2014/main" id="{080EF5EB-E7F9-4ADD-B900-6A6EAAAE525C}"/>
                </a:ext>
              </a:extLst>
            </p:cNvPr>
            <p:cNvSpPr/>
            <p:nvPr/>
          </p:nvSpPr>
          <p:spPr>
            <a:xfrm>
              <a:off x="622834" y="2436079"/>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Cera CY"/>
                  <a:ea typeface="+mn-ea"/>
                  <a:cs typeface="+mn-cs"/>
                </a:rPr>
                <a:t>1</a:t>
              </a:r>
            </a:p>
          </p:txBody>
        </p:sp>
        <p:sp>
          <p:nvSpPr>
            <p:cNvPr id="23" name="Овал 22">
              <a:extLst>
                <a:ext uri="{FF2B5EF4-FFF2-40B4-BE49-F238E27FC236}">
                  <a16:creationId xmlns="" xmlns:a16="http://schemas.microsoft.com/office/drawing/2014/main" id="{5974C51E-47B4-412D-84A6-D0361C74BCFE}"/>
                </a:ext>
              </a:extLst>
            </p:cNvPr>
            <p:cNvSpPr/>
            <p:nvPr/>
          </p:nvSpPr>
          <p:spPr>
            <a:xfrm>
              <a:off x="623872" y="3001037"/>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Cera CY"/>
                  <a:ea typeface="+mn-ea"/>
                  <a:cs typeface="+mn-cs"/>
                </a:rPr>
                <a:t>2</a:t>
              </a:r>
            </a:p>
          </p:txBody>
        </p:sp>
        <p:sp>
          <p:nvSpPr>
            <p:cNvPr id="9" name="TextBox 8"/>
            <p:cNvSpPr txBox="1"/>
            <p:nvPr/>
          </p:nvSpPr>
          <p:spPr>
            <a:xfrm>
              <a:off x="1105831" y="2297868"/>
              <a:ext cx="4814355" cy="1520416"/>
            </a:xfrm>
            <a:prstGeom prst="rect">
              <a:avLst/>
            </a:prstGeom>
            <a:noFill/>
          </p:spPr>
          <p:txBody>
            <a:bodyPr wrap="square" rtlCol="0">
              <a:spAutoFit/>
            </a:bodyPr>
            <a:lstStyle/>
            <a:p>
              <a:pPr algn="just">
                <a:lnSpc>
                  <a:spcPct val="90000"/>
                </a:lnSpc>
                <a:spcBef>
                  <a:spcPts val="600"/>
                </a:spcBef>
                <a:buClr>
                  <a:srgbClr val="0057B5"/>
                </a:buClr>
                <a:defRPr/>
              </a:pPr>
              <a:r>
                <a:rPr lang="ru-RU" sz="1600" b="1" dirty="0" err="1" smtClean="0">
                  <a:solidFill>
                    <a:srgbClr val="424242"/>
                  </a:solidFill>
                  <a:latin typeface="Cera CY" panose="00000500000000000000" pitchFamily="2" charset="-52"/>
                </a:rPr>
                <a:t>Сатып</a:t>
              </a:r>
              <a:r>
                <a:rPr lang="ru-RU" sz="1600" b="1" dirty="0" smtClean="0">
                  <a:solidFill>
                    <a:srgbClr val="424242"/>
                  </a:solidFill>
                  <a:latin typeface="Cera CY" panose="00000500000000000000" pitchFamily="2" charset="-52"/>
                </a:rPr>
                <a:t> </a:t>
              </a:r>
              <a:r>
                <a:rPr lang="ru-RU" sz="1600" b="1" dirty="0" err="1" smtClean="0">
                  <a:solidFill>
                    <a:srgbClr val="424242"/>
                  </a:solidFill>
                  <a:latin typeface="Cera CY" panose="00000500000000000000" pitchFamily="2" charset="-52"/>
                </a:rPr>
                <a:t>алуу</a:t>
              </a:r>
              <a:r>
                <a:rPr lang="ru-RU" sz="1600" b="1" dirty="0" smtClean="0">
                  <a:solidFill>
                    <a:srgbClr val="424242"/>
                  </a:solidFill>
                  <a:latin typeface="Cera CY" panose="00000500000000000000" pitchFamily="2" charset="-52"/>
                </a:rPr>
                <a:t> </a:t>
              </a:r>
              <a:r>
                <a:rPr lang="ru-RU" sz="1600" b="1" dirty="0" err="1" smtClean="0">
                  <a:solidFill>
                    <a:srgbClr val="424242"/>
                  </a:solidFill>
                  <a:latin typeface="Cera CY" panose="00000500000000000000" pitchFamily="2" charset="-52"/>
                </a:rPr>
                <a:t>планын</a:t>
              </a:r>
              <a:r>
                <a:rPr lang="ru-RU" sz="1600" b="1" dirty="0" smtClean="0">
                  <a:solidFill>
                    <a:srgbClr val="424242"/>
                  </a:solidFill>
                  <a:latin typeface="Cera CY" panose="00000500000000000000" pitchFamily="2" charset="-52"/>
                </a:rPr>
                <a:t> </a:t>
              </a:r>
              <a:r>
                <a:rPr lang="ru-RU" sz="1600" b="1" dirty="0" err="1" smtClean="0">
                  <a:solidFill>
                    <a:srgbClr val="424242"/>
                  </a:solidFill>
                  <a:latin typeface="Cera CY" panose="00000500000000000000" pitchFamily="2" charset="-52"/>
                </a:rPr>
                <a:t>түзөт</a:t>
              </a:r>
              <a:endParaRPr lang="ru-RU" sz="1600" b="1" dirty="0">
                <a:solidFill>
                  <a:srgbClr val="424242"/>
                </a:solidFill>
                <a:latin typeface="Cera CY" panose="00000500000000000000" pitchFamily="2" charset="-52"/>
              </a:endParaRPr>
            </a:p>
            <a:p>
              <a:pPr lvl="0" algn="just">
                <a:lnSpc>
                  <a:spcPct val="90000"/>
                </a:lnSpc>
                <a:spcBef>
                  <a:spcPts val="600"/>
                </a:spcBef>
                <a:buClr>
                  <a:srgbClr val="0057B5"/>
                </a:buClr>
                <a:defRPr/>
              </a:pPr>
              <a:endParaRPr lang="ru-RU" sz="1200" dirty="0">
                <a:solidFill>
                  <a:srgbClr val="424242"/>
                </a:solidFill>
                <a:latin typeface="Cera CY" panose="00000500000000000000" pitchFamily="2" charset="-52"/>
              </a:endParaRPr>
            </a:p>
            <a:p>
              <a:pPr algn="just">
                <a:lnSpc>
                  <a:spcPct val="90000"/>
                </a:lnSpc>
                <a:spcBef>
                  <a:spcPts val="600"/>
                </a:spcBef>
                <a:buClr>
                  <a:srgbClr val="0057B5"/>
                </a:buClr>
                <a:defRPr/>
              </a:pPr>
              <a:r>
                <a:rPr lang="ru-RU" sz="1600" dirty="0" err="1">
                  <a:solidFill>
                    <a:srgbClr val="424242"/>
                  </a:solidFill>
                  <a:latin typeface="Cera CY" panose="00000500000000000000" pitchFamily="2" charset="-52"/>
                </a:rPr>
                <a:t>Сатып</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алуу</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планынын</a:t>
              </a:r>
              <a:r>
                <a:rPr lang="ru-RU" sz="1600" dirty="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позицияларынын</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Тартиптин</a:t>
              </a:r>
              <a:r>
                <a:rPr lang="ru-RU" sz="1600" dirty="0" smtClean="0">
                  <a:solidFill>
                    <a:srgbClr val="424242"/>
                  </a:solidFill>
                  <a:latin typeface="Cera CY" panose="00000500000000000000" pitchFamily="2" charset="-52"/>
                </a:rPr>
                <a:t> 3-пунктунда </a:t>
              </a:r>
              <a:r>
                <a:rPr lang="ru-RU" sz="1600" dirty="0" err="1">
                  <a:solidFill>
                    <a:srgbClr val="424242"/>
                  </a:solidFill>
                  <a:latin typeface="Cera CY" panose="00000500000000000000" pitchFamily="2" charset="-52"/>
                </a:rPr>
                <a:t>белгиленген</a:t>
              </a:r>
              <a:r>
                <a:rPr lang="ru-RU" sz="1600" dirty="0">
                  <a:solidFill>
                    <a:srgbClr val="424242"/>
                  </a:solidFill>
                  <a:latin typeface="Cera CY" panose="00000500000000000000" pitchFamily="2" charset="-52"/>
                </a:rPr>
                <a:t> </a:t>
              </a:r>
              <a:r>
                <a:rPr lang="ru-RU" sz="1600" b="1" dirty="0" err="1">
                  <a:solidFill>
                    <a:srgbClr val="424242"/>
                  </a:solidFill>
                  <a:latin typeface="Cera CY" panose="00000500000000000000" pitchFamily="2" charset="-52"/>
                </a:rPr>
                <a:t>банктык</a:t>
              </a:r>
              <a:r>
                <a:rPr lang="ru-RU" sz="1600" b="1" dirty="0">
                  <a:solidFill>
                    <a:srgbClr val="424242"/>
                  </a:solidFill>
                  <a:latin typeface="Cera CY" panose="00000500000000000000" pitchFamily="2" charset="-52"/>
                </a:rPr>
                <a:t> </a:t>
              </a:r>
              <a:r>
                <a:rPr lang="ru-RU" sz="1600" b="1" dirty="0" err="1" smtClean="0">
                  <a:solidFill>
                    <a:srgbClr val="424242"/>
                  </a:solidFill>
                  <a:latin typeface="Cera CY" panose="00000500000000000000" pitchFamily="2" charset="-52"/>
                </a:rPr>
                <a:t>коштоону</a:t>
              </a:r>
              <a:r>
                <a:rPr lang="ru-RU" sz="1600" b="1" dirty="0" smtClean="0">
                  <a:solidFill>
                    <a:srgbClr val="424242"/>
                  </a:solidFill>
                  <a:latin typeface="Cera CY" panose="00000500000000000000" pitchFamily="2" charset="-52"/>
                </a:rPr>
                <a:t> </a:t>
              </a:r>
              <a:r>
                <a:rPr lang="ru-RU" sz="1600" b="1" dirty="0" err="1">
                  <a:solidFill>
                    <a:srgbClr val="424242"/>
                  </a:solidFill>
                  <a:latin typeface="Cera CY" panose="00000500000000000000" pitchFamily="2" charset="-52"/>
                </a:rPr>
                <a:t>колдонуу</a:t>
              </a:r>
              <a:r>
                <a:rPr lang="ru-RU" sz="1600" b="1" dirty="0">
                  <a:solidFill>
                    <a:srgbClr val="424242"/>
                  </a:solidFill>
                  <a:latin typeface="Cera CY" panose="00000500000000000000" pitchFamily="2" charset="-52"/>
                </a:rPr>
                <a:t> </a:t>
              </a:r>
              <a:r>
                <a:rPr lang="ru-RU" sz="1600" b="1" dirty="0" err="1">
                  <a:solidFill>
                    <a:srgbClr val="424242"/>
                  </a:solidFill>
                  <a:latin typeface="Cera CY" panose="00000500000000000000" pitchFamily="2" charset="-52"/>
                </a:rPr>
                <a:t>шарттарына</a:t>
              </a:r>
              <a:r>
                <a:rPr lang="ru-RU" sz="1600" b="1" dirty="0">
                  <a:solidFill>
                    <a:srgbClr val="424242"/>
                  </a:solidFill>
                  <a:latin typeface="Cera CY" panose="00000500000000000000" pitchFamily="2" charset="-52"/>
                </a:rPr>
                <a:t> (</a:t>
              </a:r>
              <a:r>
                <a:rPr lang="ru-RU" sz="1600" b="1" dirty="0" err="1">
                  <a:solidFill>
                    <a:srgbClr val="424242"/>
                  </a:solidFill>
                  <a:latin typeface="Cera CY" panose="00000500000000000000" pitchFamily="2" charset="-52"/>
                </a:rPr>
                <a:t>критерийлерине</a:t>
              </a:r>
              <a:r>
                <a:rPr lang="ru-RU" sz="1600" b="1" dirty="0">
                  <a:solidFill>
                    <a:srgbClr val="424242"/>
                  </a:solidFill>
                  <a:latin typeface="Cera CY" panose="00000500000000000000" pitchFamily="2" charset="-52"/>
                </a:rPr>
                <a:t>) </a:t>
              </a:r>
              <a:r>
                <a:rPr lang="ru-RU" sz="1600" b="1" dirty="0" err="1">
                  <a:solidFill>
                    <a:srgbClr val="424242"/>
                  </a:solidFill>
                  <a:latin typeface="Cera CY" panose="00000500000000000000" pitchFamily="2" charset="-52"/>
                </a:rPr>
                <a:t>шайкештигин</a:t>
              </a:r>
              <a:r>
                <a:rPr lang="ru-RU" sz="1600" b="1" dirty="0">
                  <a:solidFill>
                    <a:srgbClr val="424242"/>
                  </a:solidFill>
                  <a:latin typeface="Cera CY" panose="00000500000000000000" pitchFamily="2" charset="-52"/>
                </a:rPr>
                <a:t> </a:t>
              </a:r>
              <a:r>
                <a:rPr lang="ru-RU" sz="1600" b="1" dirty="0" err="1" smtClean="0">
                  <a:solidFill>
                    <a:srgbClr val="424242"/>
                  </a:solidFill>
                  <a:latin typeface="Cera CY" panose="00000500000000000000" pitchFamily="2" charset="-52"/>
                </a:rPr>
                <a:t>баалайт</a:t>
              </a:r>
              <a:endParaRPr lang="ru-RU" sz="1600" b="1" dirty="0" smtClean="0">
                <a:solidFill>
                  <a:srgbClr val="424242"/>
                </a:solidFill>
                <a:latin typeface="Cera CY" panose="00000500000000000000" pitchFamily="2" charset="-52"/>
              </a:endParaRPr>
            </a:p>
          </p:txBody>
        </p:sp>
      </p:grpSp>
      <p:grpSp>
        <p:nvGrpSpPr>
          <p:cNvPr id="10" name="Группа 9"/>
          <p:cNvGrpSpPr/>
          <p:nvPr/>
        </p:nvGrpSpPr>
        <p:grpSpPr>
          <a:xfrm>
            <a:off x="6380988" y="838452"/>
            <a:ext cx="5636841" cy="718547"/>
            <a:chOff x="451968" y="1184581"/>
            <a:chExt cx="5703108" cy="718547"/>
          </a:xfrm>
        </p:grpSpPr>
        <p:sp>
          <p:nvSpPr>
            <p:cNvPr id="16"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sp>
          <p:nvSpPr>
            <p:cNvPr id="17" name="TextBox 16">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Cera CY" panose="00000500000000000000" pitchFamily="2" charset="-52"/>
                </a:rPr>
                <a:t>Сатып</a:t>
              </a:r>
              <a:r>
                <a:rPr lang="ru-RU" sz="1400" b="1" dirty="0" smtClean="0">
                  <a:solidFill>
                    <a:schemeClr val="bg1"/>
                  </a:solidFill>
                  <a:latin typeface="Cera CY" panose="00000500000000000000" pitchFamily="2" charset="-52"/>
                </a:rPr>
                <a:t> </a:t>
              </a:r>
              <a:r>
                <a:rPr lang="ru-RU" sz="1400" b="1" dirty="0" err="1" smtClean="0">
                  <a:solidFill>
                    <a:schemeClr val="bg1"/>
                  </a:solidFill>
                  <a:latin typeface="Cera CY" panose="00000500000000000000" pitchFamily="2" charset="-52"/>
                </a:rPr>
                <a:t>алуучу</a:t>
              </a:r>
              <a:r>
                <a:rPr lang="ru-RU" sz="1400" b="1" dirty="0" smtClean="0">
                  <a:solidFill>
                    <a:schemeClr val="bg1"/>
                  </a:solidFill>
                  <a:latin typeface="Cera CY" panose="00000500000000000000" pitchFamily="2" charset="-52"/>
                </a:rPr>
                <a:t> </a:t>
              </a:r>
              <a:r>
                <a:rPr lang="ru-RU" sz="1400" b="1" dirty="0" err="1" smtClean="0">
                  <a:solidFill>
                    <a:schemeClr val="bg1"/>
                  </a:solidFill>
                  <a:latin typeface="Cera CY" panose="00000500000000000000" pitchFamily="2" charset="-52"/>
                </a:rPr>
                <a:t>уюм</a:t>
              </a:r>
              <a:endParaRPr lang="ru-RU" sz="2000" b="1" dirty="0">
                <a:solidFill>
                  <a:schemeClr val="bg1"/>
                </a:solidFill>
                <a:latin typeface="Cera CY" panose="00000500000000000000" pitchFamily="2" charset="-52"/>
              </a:endParaRPr>
            </a:p>
          </p:txBody>
        </p:sp>
        <p:pic>
          <p:nvPicPr>
            <p:cNvPr id="18" name="Рисунок 17"/>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38" name="Rectangle 31">
            <a:extLst>
              <a:ext uri="{FF2B5EF4-FFF2-40B4-BE49-F238E27FC236}">
                <a16:creationId xmlns="" xmlns:a16="http://schemas.microsoft.com/office/drawing/2014/main" id="{FB646BC9-5F93-468D-B0D6-445FF2BF43C9}"/>
              </a:ext>
            </a:extLst>
          </p:cNvPr>
          <p:cNvSpPr/>
          <p:nvPr/>
        </p:nvSpPr>
        <p:spPr>
          <a:xfrm>
            <a:off x="6393552" y="3353980"/>
            <a:ext cx="5227583" cy="2086952"/>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graphicFrame>
        <p:nvGraphicFramePr>
          <p:cNvPr id="39" name="Таблица 38">
            <a:extLst>
              <a:ext uri="{FF2B5EF4-FFF2-40B4-BE49-F238E27FC236}">
                <a16:creationId xmlns="" xmlns:a16="http://schemas.microsoft.com/office/drawing/2014/main" id="{DD31E39F-5485-41D7-B240-FB6CA7D25418}"/>
              </a:ext>
            </a:extLst>
          </p:cNvPr>
          <p:cNvGraphicFramePr>
            <a:graphicFrameLocks noGrp="1"/>
          </p:cNvGraphicFramePr>
          <p:nvPr>
            <p:extLst>
              <p:ext uri="{D42A27DB-BD31-4B8C-83A1-F6EECF244321}">
                <p14:modId xmlns:p14="http://schemas.microsoft.com/office/powerpoint/2010/main" val="1499065522"/>
              </p:ext>
            </p:extLst>
          </p:nvPr>
        </p:nvGraphicFramePr>
        <p:xfrm>
          <a:off x="6483811" y="3885926"/>
          <a:ext cx="4995996" cy="1491913"/>
        </p:xfrm>
        <a:graphic>
          <a:graphicData uri="http://schemas.openxmlformats.org/drawingml/2006/table">
            <a:tbl>
              <a:tblPr/>
              <a:tblGrid>
                <a:gridCol w="3341076">
                  <a:extLst>
                    <a:ext uri="{9D8B030D-6E8A-4147-A177-3AD203B41FA5}">
                      <a16:colId xmlns="" xmlns:a16="http://schemas.microsoft.com/office/drawing/2014/main" val="3407712310"/>
                    </a:ext>
                  </a:extLst>
                </a:gridCol>
                <a:gridCol w="1654920">
                  <a:extLst>
                    <a:ext uri="{9D8B030D-6E8A-4147-A177-3AD203B41FA5}">
                      <a16:colId xmlns="" xmlns:a16="http://schemas.microsoft.com/office/drawing/2014/main" val="438434234"/>
                    </a:ext>
                  </a:extLst>
                </a:gridCol>
              </a:tblGrid>
              <a:tr h="458243">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u="none" strike="noStrike" dirty="0">
                          <a:solidFill>
                            <a:schemeClr val="accent3">
                              <a:lumMod val="50000"/>
                            </a:schemeClr>
                          </a:solidFill>
                          <a:effectLst/>
                          <a:latin typeface="Cera CY" panose="00000500000000000000" pitchFamily="2" charset="-52"/>
                        </a:rPr>
                        <a:t>Вид</a:t>
                      </a:r>
                      <a:r>
                        <a:rPr lang="ru-RU" sz="1200" b="1" u="none" strike="noStrike" baseline="0" dirty="0">
                          <a:solidFill>
                            <a:schemeClr val="accent3">
                              <a:lumMod val="50000"/>
                            </a:schemeClr>
                          </a:solidFill>
                          <a:effectLst/>
                          <a:latin typeface="Cera CY" panose="00000500000000000000" pitchFamily="2" charset="-52"/>
                        </a:rPr>
                        <a:t> </a:t>
                      </a:r>
                      <a:r>
                        <a:rPr lang="ru-RU" sz="1200" b="1" u="none" strike="noStrike" baseline="0" dirty="0" smtClean="0">
                          <a:solidFill>
                            <a:schemeClr val="accent3">
                              <a:lumMod val="50000"/>
                            </a:schemeClr>
                          </a:solidFill>
                          <a:effectLst/>
                          <a:latin typeface="Cera CY" panose="00000500000000000000" pitchFamily="2" charset="-52"/>
                        </a:rPr>
                        <a:t>контракта</a:t>
                      </a:r>
                      <a:endParaRPr lang="ru-RU" sz="1200" b="1" i="0" u="none" strike="noStrike" dirty="0">
                        <a:solidFill>
                          <a:schemeClr val="accent3">
                            <a:lumMod val="50000"/>
                          </a:schemeClr>
                        </a:solidFill>
                        <a:effectLst/>
                        <a:latin typeface="Cera CY" panose="00000500000000000000" pitchFamily="2" charset="-52"/>
                      </a:endParaRP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u="none" strike="noStrike" dirty="0" smtClean="0">
                          <a:solidFill>
                            <a:schemeClr val="accent3">
                              <a:lumMod val="50000"/>
                            </a:schemeClr>
                          </a:solidFill>
                          <a:effectLst/>
                          <a:latin typeface="Cera CY" panose="00000500000000000000" pitchFamily="2" charset="-52"/>
                        </a:rPr>
                        <a:t>Сумма </a:t>
                      </a:r>
                      <a:br>
                        <a:rPr lang="ru-RU" sz="1200" b="1" u="none" strike="noStrike" dirty="0" smtClean="0">
                          <a:solidFill>
                            <a:schemeClr val="accent3">
                              <a:lumMod val="50000"/>
                            </a:schemeClr>
                          </a:solidFill>
                          <a:effectLst/>
                          <a:latin typeface="Cera CY" panose="00000500000000000000" pitchFamily="2" charset="-52"/>
                        </a:rPr>
                      </a:br>
                      <a:r>
                        <a:rPr lang="ru-RU" sz="1200" b="1" u="none" strike="noStrike" dirty="0" smtClean="0">
                          <a:solidFill>
                            <a:schemeClr val="accent3">
                              <a:lumMod val="50000"/>
                            </a:schemeClr>
                          </a:solidFill>
                          <a:effectLst/>
                          <a:latin typeface="Cera CY" panose="00000500000000000000" pitchFamily="2" charset="-52"/>
                        </a:rPr>
                        <a:t>контракта</a:t>
                      </a:r>
                      <a:endParaRPr lang="en-US" sz="1200" b="1" u="none" strike="noStrike" dirty="0">
                        <a:solidFill>
                          <a:schemeClr val="accent3">
                            <a:lumMod val="50000"/>
                          </a:schemeClr>
                        </a:solidFill>
                        <a:effectLst/>
                        <a:latin typeface="Cera CY" panose="00000500000000000000" pitchFamily="2" charset="-52"/>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3313345"/>
                  </a:ext>
                </a:extLst>
              </a:tr>
              <a:tr h="575427">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0" i="0" u="none" strike="noStrike" dirty="0" err="1" smtClean="0">
                          <a:solidFill>
                            <a:schemeClr val="tx1"/>
                          </a:solidFill>
                          <a:effectLst/>
                          <a:latin typeface="Cera CY" panose="00000500000000000000" pitchFamily="2" charset="-52"/>
                        </a:rPr>
                        <a:t>Курулуш</a:t>
                      </a:r>
                      <a:r>
                        <a:rPr lang="ru-RU" sz="1200" b="0" i="0" u="none" strike="noStrike" dirty="0" smtClean="0">
                          <a:solidFill>
                            <a:schemeClr val="tx1"/>
                          </a:solidFill>
                          <a:effectLst/>
                          <a:latin typeface="Cera CY" panose="00000500000000000000" pitchFamily="2" charset="-52"/>
                        </a:rPr>
                        <a:t> </a:t>
                      </a:r>
                      <a:r>
                        <a:rPr lang="ru-RU" sz="1200" b="0" i="0" u="none" strike="noStrike" dirty="0" err="1" smtClean="0">
                          <a:solidFill>
                            <a:schemeClr val="tx1"/>
                          </a:solidFill>
                          <a:effectLst/>
                          <a:latin typeface="Cera CY" panose="00000500000000000000" pitchFamily="2" charset="-52"/>
                        </a:rPr>
                        <a:t>иштерине</a:t>
                      </a:r>
                      <a:r>
                        <a:rPr lang="ru-RU" sz="1200" b="0" i="0" u="none" strike="noStrike" dirty="0" smtClean="0">
                          <a:solidFill>
                            <a:schemeClr val="tx1"/>
                          </a:solidFill>
                          <a:effectLst/>
                          <a:latin typeface="Cera CY" panose="00000500000000000000" pitchFamily="2" charset="-52"/>
                        </a:rPr>
                        <a:t> </a:t>
                      </a:r>
                      <a:r>
                        <a:rPr lang="ru-RU" sz="1200" b="0" i="0" u="none" strike="noStrike" dirty="0" err="1" smtClean="0">
                          <a:solidFill>
                            <a:schemeClr val="tx1"/>
                          </a:solidFill>
                          <a:effectLst/>
                          <a:latin typeface="Cera CY" panose="00000500000000000000" pitchFamily="2" charset="-52"/>
                        </a:rPr>
                        <a:t>байланыштуу</a:t>
                      </a:r>
                      <a:r>
                        <a:rPr lang="ru-RU" sz="1200" b="0" i="0" u="none" strike="noStrike" dirty="0" smtClean="0">
                          <a:solidFill>
                            <a:schemeClr val="tx1"/>
                          </a:solidFill>
                          <a:effectLst/>
                          <a:latin typeface="Cera CY" panose="00000500000000000000" pitchFamily="2" charset="-52"/>
                        </a:rPr>
                        <a:t> </a:t>
                      </a:r>
                      <a:r>
                        <a:rPr lang="ru-RU" sz="1200" b="0" i="0" u="none" strike="noStrike" dirty="0" err="1" smtClean="0">
                          <a:solidFill>
                            <a:schemeClr val="tx1"/>
                          </a:solidFill>
                          <a:effectLst/>
                          <a:latin typeface="Cera CY" panose="00000500000000000000" pitchFamily="2" charset="-52"/>
                        </a:rPr>
                        <a:t>иштерди</a:t>
                      </a:r>
                      <a:r>
                        <a:rPr lang="ru-RU" sz="1200" b="0" i="0" u="none" strike="noStrike" dirty="0" smtClean="0">
                          <a:solidFill>
                            <a:schemeClr val="tx1"/>
                          </a:solidFill>
                          <a:effectLst/>
                          <a:latin typeface="Cera CY" panose="00000500000000000000" pitchFamily="2" charset="-52"/>
                        </a:rPr>
                        <a:t> </a:t>
                      </a:r>
                      <a:r>
                        <a:rPr lang="ru-RU" sz="1200" b="0" i="0" u="none" strike="noStrike" dirty="0" err="1" smtClean="0">
                          <a:solidFill>
                            <a:schemeClr val="tx1"/>
                          </a:solidFill>
                          <a:effectLst/>
                          <a:latin typeface="Cera CY" panose="00000500000000000000" pitchFamily="2" charset="-52"/>
                        </a:rPr>
                        <a:t>аткаруу</a:t>
                      </a:r>
                      <a:r>
                        <a:rPr lang="ru-RU" sz="1200" b="0" i="0" u="none" strike="noStrike" kern="1200" dirty="0" smtClean="0">
                          <a:solidFill>
                            <a:schemeClr val="tx1"/>
                          </a:solidFill>
                          <a:effectLst/>
                          <a:latin typeface="Cera CY" panose="00000500000000000000" pitchFamily="2" charset="-52"/>
                          <a:ea typeface="+mn-ea"/>
                          <a:cs typeface="+mn-cs"/>
                        </a:rPr>
                        <a:t>*</a:t>
                      </a: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1" kern="1200" dirty="0" smtClean="0">
                          <a:solidFill>
                            <a:srgbClr val="2D65AF"/>
                          </a:solidFill>
                          <a:latin typeface="Cera CY" panose="00000500000000000000" pitchFamily="2" charset="-52"/>
                          <a:ea typeface="+mn-ea"/>
                          <a:cs typeface="+mn-cs"/>
                        </a:rPr>
                        <a:t>10 000 000 сом</a:t>
                      </a:r>
                      <a:endParaRPr lang="ru-RU" sz="1200" b="1" kern="1200" dirty="0">
                        <a:solidFill>
                          <a:srgbClr val="2D65AF"/>
                        </a:solidFill>
                        <a:latin typeface="Cera CY" panose="00000500000000000000" pitchFamily="2" charset="-52"/>
                        <a:ea typeface="+mn-ea"/>
                        <a:cs typeface="+mn-cs"/>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99354811"/>
                  </a:ext>
                </a:extLst>
              </a:tr>
              <a:tr h="458243">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algn="ctr" fontAlgn="ctr"/>
                      <a:r>
                        <a:rPr lang="ru-RU" sz="1200" b="0" u="none" strike="noStrike" dirty="0" err="1" smtClean="0">
                          <a:solidFill>
                            <a:schemeClr val="tx1"/>
                          </a:solidFill>
                          <a:effectLst/>
                          <a:latin typeface="Cera CY" panose="00000500000000000000" pitchFamily="2" charset="-52"/>
                        </a:rPr>
                        <a:t>Товарларды</a:t>
                      </a:r>
                      <a:r>
                        <a:rPr lang="ru-RU" sz="1200" b="0" u="none" strike="noStrike" dirty="0" smtClean="0">
                          <a:solidFill>
                            <a:schemeClr val="tx1"/>
                          </a:solidFill>
                          <a:effectLst/>
                          <a:latin typeface="Cera CY" panose="00000500000000000000" pitchFamily="2" charset="-52"/>
                        </a:rPr>
                        <a:t> </a:t>
                      </a:r>
                      <a:r>
                        <a:rPr lang="ru-RU" sz="1200" b="0" u="none" strike="noStrike" dirty="0" err="1" smtClean="0">
                          <a:solidFill>
                            <a:schemeClr val="tx1"/>
                          </a:solidFill>
                          <a:effectLst/>
                          <a:latin typeface="Cera CY" panose="00000500000000000000" pitchFamily="2" charset="-52"/>
                        </a:rPr>
                        <a:t>берүү</a:t>
                      </a:r>
                      <a:r>
                        <a:rPr lang="ru-RU" sz="1200" b="0" u="none" strike="noStrike" dirty="0" smtClean="0">
                          <a:solidFill>
                            <a:schemeClr val="tx1"/>
                          </a:solidFill>
                          <a:effectLst/>
                          <a:latin typeface="Cera CY" panose="00000500000000000000" pitchFamily="2" charset="-52"/>
                        </a:rPr>
                        <a:t>, </a:t>
                      </a:r>
                      <a:r>
                        <a:rPr lang="ru-RU" sz="1200" b="0" u="none" strike="noStrike" dirty="0" err="1" smtClean="0">
                          <a:solidFill>
                            <a:schemeClr val="tx1"/>
                          </a:solidFill>
                          <a:effectLst/>
                          <a:latin typeface="Cera CY" panose="00000500000000000000" pitchFamily="2" charset="-52"/>
                        </a:rPr>
                        <a:t>кызмат</a:t>
                      </a:r>
                      <a:r>
                        <a:rPr lang="ru-RU" sz="1200" b="0" u="none" strike="noStrike" dirty="0" smtClean="0">
                          <a:solidFill>
                            <a:schemeClr val="tx1"/>
                          </a:solidFill>
                          <a:effectLst/>
                          <a:latin typeface="Cera CY" panose="00000500000000000000" pitchFamily="2" charset="-52"/>
                        </a:rPr>
                        <a:t> </a:t>
                      </a:r>
                      <a:r>
                        <a:rPr lang="ru-RU" sz="1200" b="0" u="none" strike="noStrike" dirty="0" err="1" smtClean="0">
                          <a:solidFill>
                            <a:schemeClr val="tx1"/>
                          </a:solidFill>
                          <a:effectLst/>
                          <a:latin typeface="Cera CY" panose="00000500000000000000" pitchFamily="2" charset="-52"/>
                        </a:rPr>
                        <a:t>көрсөтүү</a:t>
                      </a:r>
                      <a:r>
                        <a:rPr lang="ru-RU" sz="1200" b="0" u="none" strike="noStrike" baseline="0" dirty="0" smtClean="0">
                          <a:solidFill>
                            <a:schemeClr val="tx1"/>
                          </a:solidFill>
                          <a:effectLst/>
                          <a:latin typeface="Cera CY" panose="00000500000000000000" pitchFamily="2" charset="-52"/>
                        </a:rPr>
                        <a:t>*</a:t>
                      </a:r>
                      <a:endParaRPr lang="ru-RU" sz="1200" b="0" i="0" u="none" strike="noStrike" dirty="0">
                        <a:solidFill>
                          <a:schemeClr val="tx1"/>
                        </a:solidFill>
                        <a:effectLst/>
                        <a:latin typeface="Cera CY" panose="00000500000000000000" pitchFamily="2" charset="-52"/>
                      </a:endParaRPr>
                    </a:p>
                  </a:txBody>
                  <a:tcPr marL="12134" marR="12134" marT="12134" marB="0" anchor="ctr">
                    <a:lnL w="12700" cap="flat" cmpd="sng" algn="ctr">
                      <a:no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ra CY"/>
                        </a:defRPr>
                      </a:lvl1pPr>
                      <a:lvl2pPr marL="457200" algn="l" defTabSz="914400" rtl="0" eaLnBrk="1" latinLnBrk="0" hangingPunct="1">
                        <a:defRPr sz="1800" kern="1200">
                          <a:solidFill>
                            <a:schemeClr val="tx1"/>
                          </a:solidFill>
                          <a:latin typeface="Cera CY"/>
                        </a:defRPr>
                      </a:lvl2pPr>
                      <a:lvl3pPr marL="914400" algn="l" defTabSz="914400" rtl="0" eaLnBrk="1" latinLnBrk="0" hangingPunct="1">
                        <a:defRPr sz="1800" kern="1200">
                          <a:solidFill>
                            <a:schemeClr val="tx1"/>
                          </a:solidFill>
                          <a:latin typeface="Cera CY"/>
                        </a:defRPr>
                      </a:lvl3pPr>
                      <a:lvl4pPr marL="1371600" algn="l" defTabSz="914400" rtl="0" eaLnBrk="1" latinLnBrk="0" hangingPunct="1">
                        <a:defRPr sz="1800" kern="1200">
                          <a:solidFill>
                            <a:schemeClr val="tx1"/>
                          </a:solidFill>
                          <a:latin typeface="Cera CY"/>
                        </a:defRPr>
                      </a:lvl4pPr>
                      <a:lvl5pPr marL="1828800" algn="l" defTabSz="914400" rtl="0" eaLnBrk="1" latinLnBrk="0" hangingPunct="1">
                        <a:defRPr sz="1800" kern="1200">
                          <a:solidFill>
                            <a:schemeClr val="tx1"/>
                          </a:solidFill>
                          <a:latin typeface="Cera CY"/>
                        </a:defRPr>
                      </a:lvl5pPr>
                      <a:lvl6pPr marL="2286000" algn="l" defTabSz="914400" rtl="0" eaLnBrk="1" latinLnBrk="0" hangingPunct="1">
                        <a:defRPr sz="1800" kern="1200">
                          <a:solidFill>
                            <a:schemeClr val="tx1"/>
                          </a:solidFill>
                          <a:latin typeface="Cera CY"/>
                        </a:defRPr>
                      </a:lvl6pPr>
                      <a:lvl7pPr marL="2743200" algn="l" defTabSz="914400" rtl="0" eaLnBrk="1" latinLnBrk="0" hangingPunct="1">
                        <a:defRPr sz="1800" kern="1200">
                          <a:solidFill>
                            <a:schemeClr val="tx1"/>
                          </a:solidFill>
                          <a:latin typeface="Cera CY"/>
                        </a:defRPr>
                      </a:lvl7pPr>
                      <a:lvl8pPr marL="3200400" algn="l" defTabSz="914400" rtl="0" eaLnBrk="1" latinLnBrk="0" hangingPunct="1">
                        <a:defRPr sz="1800" kern="1200">
                          <a:solidFill>
                            <a:schemeClr val="tx1"/>
                          </a:solidFill>
                          <a:latin typeface="Cera CY"/>
                        </a:defRPr>
                      </a:lvl8pPr>
                      <a:lvl9pPr marL="3657600" algn="l" defTabSz="914400" rtl="0" eaLnBrk="1" latinLnBrk="0" hangingPunct="1">
                        <a:defRPr sz="1800" kern="1200">
                          <a:solidFill>
                            <a:schemeClr val="tx1"/>
                          </a:solidFill>
                          <a:latin typeface="Cera CY"/>
                        </a:defRPr>
                      </a:lvl9pPr>
                    </a:lstStyle>
                    <a:p>
                      <a:pPr marL="0" indent="0" algn="ctr" fontAlgn="ctr">
                        <a:buFont typeface="Wingdings" panose="05000000000000000000" pitchFamily="2" charset="2"/>
                        <a:buNone/>
                      </a:pPr>
                      <a:endParaRPr lang="ru-RU" sz="1200" b="1" i="0" u="none" strike="noStrike" dirty="0">
                        <a:solidFill>
                          <a:schemeClr val="accent1"/>
                        </a:solidFill>
                        <a:effectLst/>
                        <a:latin typeface="Cera CY" panose="00000500000000000000" pitchFamily="2" charset="-52"/>
                      </a:endParaRPr>
                    </a:p>
                  </a:txBody>
                  <a:tcPr marL="12134" marR="12134" marT="12134" marB="0" anchor="ctr">
                    <a:lnL w="635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78621409"/>
                  </a:ext>
                </a:extLst>
              </a:tr>
            </a:tbl>
          </a:graphicData>
        </a:graphic>
      </p:graphicFrame>
      <p:sp>
        <p:nvSpPr>
          <p:cNvPr id="40" name="Прямоугольник 39"/>
          <p:cNvSpPr/>
          <p:nvPr/>
        </p:nvSpPr>
        <p:spPr>
          <a:xfrm>
            <a:off x="9843411" y="5019881"/>
            <a:ext cx="1636396" cy="276999"/>
          </a:xfrm>
          <a:prstGeom prst="rect">
            <a:avLst/>
          </a:prstGeom>
        </p:spPr>
        <p:txBody>
          <a:bodyPr wrap="square">
            <a:spAutoFit/>
          </a:bodyPr>
          <a:lstStyle/>
          <a:p>
            <a:pPr algn="ctr" fontAlgn="ctr"/>
            <a:r>
              <a:rPr lang="ru-RU" sz="1200" b="1" dirty="0" smtClean="0">
                <a:solidFill>
                  <a:srgbClr val="2D65AF"/>
                </a:solidFill>
                <a:latin typeface="Cera CY" panose="00000500000000000000" pitchFamily="2" charset="-52"/>
              </a:rPr>
              <a:t>10 000 000 сом</a:t>
            </a:r>
            <a:endParaRPr lang="ru-RU" sz="1200" b="1" dirty="0">
              <a:solidFill>
                <a:srgbClr val="2D65AF"/>
              </a:solidFill>
              <a:latin typeface="Cera CY" panose="00000500000000000000" pitchFamily="2" charset="-52"/>
            </a:endParaRPr>
          </a:p>
        </p:txBody>
      </p:sp>
      <p:sp>
        <p:nvSpPr>
          <p:cNvPr id="41" name="Скругленный прямоугольник 40"/>
          <p:cNvSpPr/>
          <p:nvPr/>
        </p:nvSpPr>
        <p:spPr>
          <a:xfrm>
            <a:off x="6747048" y="3334730"/>
            <a:ext cx="5227580" cy="533320"/>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bg1"/>
                </a:solidFill>
                <a:latin typeface="Cera CY" panose="00000500000000000000" pitchFamily="2" charset="-52"/>
                <a:cs typeface="Tahoma" panose="020B0604030504040204" pitchFamily="34" charset="0"/>
              </a:rPr>
              <a:t>Банктык</a:t>
            </a:r>
            <a:r>
              <a:rPr lang="ru-RU" sz="1600" b="1" dirty="0" smtClean="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коштоону</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колдонуу</a:t>
            </a:r>
            <a:r>
              <a:rPr lang="ru-RU" sz="1600" b="1" dirty="0">
                <a:solidFill>
                  <a:schemeClr val="bg1"/>
                </a:solidFill>
                <a:latin typeface="Cera CY" panose="00000500000000000000" pitchFamily="2" charset="-52"/>
                <a:cs typeface="Tahoma" panose="020B0604030504040204" pitchFamily="34" charset="0"/>
              </a:rPr>
              <a:t> </a:t>
            </a:r>
            <a:r>
              <a:rPr lang="ru-RU" sz="1600" b="1" dirty="0" err="1" smtClean="0">
                <a:solidFill>
                  <a:schemeClr val="bg1"/>
                </a:solidFill>
                <a:latin typeface="Cera CY" panose="00000500000000000000" pitchFamily="2" charset="-52"/>
                <a:cs typeface="Tahoma" panose="020B0604030504040204" pitchFamily="34" charset="0"/>
              </a:rPr>
              <a:t>критерийлери</a:t>
            </a:r>
            <a:endParaRPr lang="ru-RU" sz="1600" b="1" dirty="0">
              <a:solidFill>
                <a:schemeClr val="bg1"/>
              </a:solidFill>
              <a:latin typeface="Cera CY" panose="00000500000000000000" pitchFamily="2" charset="-52"/>
              <a:cs typeface="Tahoma" panose="020B0604030504040204" pitchFamily="34" charset="0"/>
            </a:endParaRPr>
          </a:p>
          <a:p>
            <a:pPr algn="ctr"/>
            <a:r>
              <a:rPr lang="ru-RU" sz="1600" b="1" dirty="0" smtClean="0">
                <a:solidFill>
                  <a:schemeClr val="bg1"/>
                </a:solidFill>
                <a:latin typeface="Cera CY" panose="00000500000000000000" pitchFamily="2" charset="-52"/>
                <a:cs typeface="Tahoma" panose="020B0604030504040204" pitchFamily="34" charset="0"/>
              </a:rPr>
              <a:t> </a:t>
            </a:r>
            <a:endParaRPr lang="ru-RU" sz="1600" b="1" dirty="0">
              <a:solidFill>
                <a:schemeClr val="bg1"/>
              </a:solidFill>
              <a:latin typeface="Cera CY" panose="00000500000000000000" pitchFamily="2" charset="-52"/>
              <a:cs typeface="Tahoma" panose="020B0604030504040204" pitchFamily="34" charset="0"/>
            </a:endParaRPr>
          </a:p>
        </p:txBody>
      </p:sp>
      <p:sp>
        <p:nvSpPr>
          <p:cNvPr id="42" name="Прямоугольник 41">
            <a:extLst>
              <a:ext uri="{FF2B5EF4-FFF2-40B4-BE49-F238E27FC236}">
                <a16:creationId xmlns="" xmlns:a16="http://schemas.microsoft.com/office/drawing/2014/main" id="{D71AB16B-1475-4407-8697-2073E9C80421}"/>
              </a:ext>
            </a:extLst>
          </p:cNvPr>
          <p:cNvSpPr/>
          <p:nvPr/>
        </p:nvSpPr>
        <p:spPr>
          <a:xfrm>
            <a:off x="6390702" y="3943426"/>
            <a:ext cx="5230433" cy="410273"/>
          </a:xfrm>
          <a:prstGeom prst="rect">
            <a:avLst/>
          </a:prstGeom>
          <a:solidFill>
            <a:srgbClr val="82096C">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pic>
        <p:nvPicPr>
          <p:cNvPr id="48" name="Рисунок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1290" y="3411313"/>
            <a:ext cx="392371" cy="392371"/>
          </a:xfrm>
          <a:prstGeom prst="rect">
            <a:avLst/>
          </a:prstGeom>
        </p:spPr>
      </p:pic>
      <p:sp>
        <p:nvSpPr>
          <p:cNvPr id="31" name="Прямоугольник 30"/>
          <p:cNvSpPr/>
          <p:nvPr/>
        </p:nvSpPr>
        <p:spPr>
          <a:xfrm>
            <a:off x="369397" y="6006680"/>
            <a:ext cx="10941473" cy="861774"/>
          </a:xfrm>
          <a:prstGeom prst="rect">
            <a:avLst/>
          </a:prstGeom>
        </p:spPr>
        <p:txBody>
          <a:bodyPr wrap="square">
            <a:spAutoFit/>
          </a:bodyPr>
          <a:lstStyle/>
          <a:p>
            <a:pPr algn="just" fontAlgn="ctr">
              <a:defRPr/>
            </a:pPr>
            <a:r>
              <a:rPr lang="ru-RU" sz="1000" dirty="0" smtClean="0">
                <a:solidFill>
                  <a:schemeClr val="accent3">
                    <a:lumMod val="75000"/>
                  </a:schemeClr>
                </a:solidFill>
                <a:latin typeface="Cera CY" panose="00000500000000000000" pitchFamily="2" charset="-52"/>
              </a:rPr>
              <a:t>* </a:t>
            </a:r>
            <a:r>
              <a:rPr lang="ru-RU" sz="1000" dirty="0">
                <a:solidFill>
                  <a:schemeClr val="accent3">
                    <a:lumMod val="75000"/>
                  </a:schemeClr>
                </a:solidFill>
                <a:latin typeface="Cera CY" panose="00000500000000000000" pitchFamily="2" charset="-52"/>
              </a:rPr>
              <a:t>Контракты </a:t>
            </a:r>
            <a:r>
              <a:rPr lang="ru-RU" sz="1000" dirty="0" err="1">
                <a:solidFill>
                  <a:schemeClr val="accent3">
                    <a:lumMod val="75000"/>
                  </a:schemeClr>
                </a:solidFill>
                <a:latin typeface="Cera CY" panose="00000500000000000000" pitchFamily="2" charset="-52"/>
              </a:rPr>
              <a:t>банктык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коштоо</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мамлекеттик</a:t>
            </a:r>
            <a:r>
              <a:rPr lang="ru-RU" sz="1000" dirty="0">
                <a:solidFill>
                  <a:schemeClr val="accent3">
                    <a:lumMod val="75000"/>
                  </a:schemeClr>
                </a:solidFill>
                <a:latin typeface="Cera CY" panose="00000500000000000000" pitchFamily="2" charset="-52"/>
              </a:rPr>
              <a:t> же </a:t>
            </a:r>
            <a:r>
              <a:rPr lang="ru-RU" sz="1000" dirty="0" err="1">
                <a:solidFill>
                  <a:schemeClr val="accent3">
                    <a:lumMod val="75000"/>
                  </a:schemeClr>
                </a:solidFill>
                <a:latin typeface="Cera CY" panose="00000500000000000000" pitchFamily="2" charset="-52"/>
              </a:rPr>
              <a:t>муниципалдык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муктаждыктарды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камсыздоо</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үчүн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сатып</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алуу</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документтеринде</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көрсөтүлгөн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шарттардын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негизинде</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түзүлгөн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мамлекеттик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сатып</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алуулар</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жаатындагы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контрактарга</a:t>
            </a:r>
            <a:r>
              <a:rPr lang="ru-RU" sz="1000" dirty="0">
                <a:solidFill>
                  <a:schemeClr val="accent3">
                    <a:lumMod val="75000"/>
                  </a:schemeClr>
                </a:solidFill>
                <a:latin typeface="Cera CY" panose="00000500000000000000" pitchFamily="2" charset="-52"/>
              </a:rPr>
              <a:t> карата </a:t>
            </a:r>
            <a:r>
              <a:rPr lang="ru-RU" sz="1000" dirty="0" err="1">
                <a:solidFill>
                  <a:schemeClr val="accent3">
                    <a:lumMod val="75000"/>
                  </a:schemeClr>
                </a:solidFill>
                <a:latin typeface="Cera CY" panose="00000500000000000000" pitchFamily="2" charset="-52"/>
              </a:rPr>
              <a:t>жүзөгө</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ашырылат</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алардын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сатып</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алуу</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предмети</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имаратты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курулманы</a:t>
            </a:r>
            <a:r>
              <a:rPr lang="ru-RU" sz="1000" dirty="0">
                <a:solidFill>
                  <a:schemeClr val="accent3">
                    <a:lumMod val="75000"/>
                  </a:schemeClr>
                </a:solidFill>
                <a:latin typeface="Cera CY" panose="00000500000000000000" pitchFamily="2" charset="-52"/>
              </a:rPr>
              <a:t> же </a:t>
            </a:r>
            <a:r>
              <a:rPr lang="ru-RU" sz="1000" dirty="0" err="1">
                <a:solidFill>
                  <a:schemeClr val="accent3">
                    <a:lumMod val="75000"/>
                  </a:schemeClr>
                </a:solidFill>
                <a:latin typeface="Cera CY" panose="00000500000000000000" pitchFamily="2" charset="-52"/>
              </a:rPr>
              <a:t>объектини</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анын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ичинде</a:t>
            </a:r>
            <a:r>
              <a:rPr lang="ru-RU" sz="1000" dirty="0">
                <a:solidFill>
                  <a:schemeClr val="accent3">
                    <a:lumMod val="75000"/>
                  </a:schemeClr>
                </a:solidFill>
                <a:latin typeface="Cera CY" panose="00000500000000000000" pitchFamily="2" charset="-52"/>
              </a:rPr>
              <a:t> автомобиль </a:t>
            </a:r>
            <a:r>
              <a:rPr lang="ru-RU" sz="1000" dirty="0" err="1">
                <a:solidFill>
                  <a:schemeClr val="accent3">
                    <a:lumMod val="75000"/>
                  </a:schemeClr>
                </a:solidFill>
                <a:latin typeface="Cera CY" panose="00000500000000000000" pitchFamily="2" charset="-52"/>
              </a:rPr>
              <a:t>жолдорун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жол</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курулмаларын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инженердик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системаларды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тармактарды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жана</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коммуникацияларды</a:t>
            </a:r>
            <a:r>
              <a:rPr lang="ru-RU" sz="1000" dirty="0">
                <a:solidFill>
                  <a:schemeClr val="accent3">
                    <a:lumMod val="75000"/>
                  </a:schemeClr>
                </a:solidFill>
                <a:latin typeface="Cera CY" panose="00000500000000000000" pitchFamily="2" charset="-52"/>
              </a:rPr>
              <a:t>, башка </a:t>
            </a:r>
            <a:r>
              <a:rPr lang="ru-RU" sz="1000" dirty="0" err="1">
                <a:solidFill>
                  <a:schemeClr val="accent3">
                    <a:lumMod val="75000"/>
                  </a:schemeClr>
                </a:solidFill>
                <a:latin typeface="Cera CY" panose="00000500000000000000" pitchFamily="2" charset="-52"/>
              </a:rPr>
              <a:t>капиталдык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жана</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жарандык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курулуш</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объекттерин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курууга</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реконструкциялоого</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капиталдык</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оңдоого</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бузууга</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ошондой</a:t>
            </a:r>
            <a:r>
              <a:rPr lang="ru-RU" sz="1000" dirty="0">
                <a:solidFill>
                  <a:schemeClr val="accent3">
                    <a:lumMod val="75000"/>
                  </a:schemeClr>
                </a:solidFill>
                <a:latin typeface="Cera CY" panose="00000500000000000000" pitchFamily="2" charset="-52"/>
              </a:rPr>
              <a:t> эле </a:t>
            </a:r>
            <a:r>
              <a:rPr lang="ru-RU" sz="1000" dirty="0" err="1">
                <a:solidFill>
                  <a:schemeClr val="accent3">
                    <a:lumMod val="75000"/>
                  </a:schemeClr>
                </a:solidFill>
                <a:latin typeface="Cera CY" panose="00000500000000000000" pitchFamily="2" charset="-52"/>
              </a:rPr>
              <a:t>товарларды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жеткирүүгө</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жана</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кызмат</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көрсөтүүгө</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байланыштуу</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алардын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баасы</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суммасы</a:t>
            </a:r>
            <a:r>
              <a:rPr lang="ru-RU" sz="1000" dirty="0">
                <a:solidFill>
                  <a:schemeClr val="accent3">
                    <a:lumMod val="75000"/>
                  </a:schemeClr>
                </a:solidFill>
                <a:latin typeface="Cera CY" panose="00000500000000000000" pitchFamily="2" charset="-52"/>
              </a:rPr>
              <a:t>) 10 000 000 (он миллион) </a:t>
            </a:r>
            <a:r>
              <a:rPr lang="ru-RU" sz="1000" dirty="0" err="1">
                <a:solidFill>
                  <a:schemeClr val="accent3">
                    <a:lumMod val="75000"/>
                  </a:schemeClr>
                </a:solidFill>
                <a:latin typeface="Cera CY" panose="00000500000000000000" pitchFamily="2" charset="-52"/>
              </a:rPr>
              <a:t>сомго</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барабар</a:t>
            </a:r>
            <a:r>
              <a:rPr lang="ru-RU" sz="1000" dirty="0">
                <a:solidFill>
                  <a:schemeClr val="accent3">
                    <a:lumMod val="75000"/>
                  </a:schemeClr>
                </a:solidFill>
                <a:latin typeface="Cera CY" panose="00000500000000000000" pitchFamily="2" charset="-52"/>
              </a:rPr>
              <a:t> же </a:t>
            </a:r>
            <a:r>
              <a:rPr lang="ru-RU" sz="1000" dirty="0" err="1">
                <a:solidFill>
                  <a:schemeClr val="accent3">
                    <a:lumMod val="75000"/>
                  </a:schemeClr>
                </a:solidFill>
                <a:latin typeface="Cera CY" panose="00000500000000000000" pitchFamily="2" charset="-52"/>
              </a:rPr>
              <a:t>андан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ашкан</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иштерди</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аткаруу</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болуп</a:t>
            </a:r>
            <a:r>
              <a:rPr lang="ru-RU" sz="1000" dirty="0">
                <a:solidFill>
                  <a:schemeClr val="accent3">
                    <a:lumMod val="75000"/>
                  </a:schemeClr>
                </a:solidFill>
                <a:latin typeface="Cera CY" panose="00000500000000000000" pitchFamily="2" charset="-52"/>
              </a:rPr>
              <a:t> </a:t>
            </a:r>
            <a:r>
              <a:rPr lang="ru-RU" sz="1000" dirty="0" err="1">
                <a:solidFill>
                  <a:schemeClr val="accent3">
                    <a:lumMod val="75000"/>
                  </a:schemeClr>
                </a:solidFill>
                <a:latin typeface="Cera CY" panose="00000500000000000000" pitchFamily="2" charset="-52"/>
              </a:rPr>
              <a:t>саналат</a:t>
            </a:r>
            <a:r>
              <a:rPr lang="ru-RU" sz="1000" dirty="0">
                <a:solidFill>
                  <a:schemeClr val="accent3">
                    <a:lumMod val="75000"/>
                  </a:schemeClr>
                </a:solidFill>
                <a:latin typeface="Cera CY" panose="00000500000000000000" pitchFamily="2" charset="-52"/>
              </a:rPr>
              <a:t>;</a:t>
            </a:r>
          </a:p>
        </p:txBody>
      </p:sp>
      <p:sp>
        <p:nvSpPr>
          <p:cNvPr id="29" name="Rectangle 31">
            <a:extLst>
              <a:ext uri="{FF2B5EF4-FFF2-40B4-BE49-F238E27FC236}">
                <a16:creationId xmlns="" xmlns:a16="http://schemas.microsoft.com/office/drawing/2014/main" id="{0480DEB3-153A-4B33-BEF8-F2122EF87D2C}"/>
              </a:ext>
            </a:extLst>
          </p:cNvPr>
          <p:cNvSpPr/>
          <p:nvPr/>
        </p:nvSpPr>
        <p:spPr>
          <a:xfrm>
            <a:off x="538644" y="1638773"/>
            <a:ext cx="5393500" cy="3603272"/>
          </a:xfrm>
          <a:prstGeom prst="roundRect">
            <a:avLst>
              <a:gd name="adj" fmla="val 15208"/>
            </a:avLst>
          </a:prstGeom>
          <a:solidFill>
            <a:schemeClr val="bg1"/>
          </a:solidFill>
          <a:ln>
            <a:noFill/>
            <a:prstDash val="sysDash"/>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era CY" panose="00000500000000000000" pitchFamily="2" charset="-52"/>
            </a:endParaRPr>
          </a:p>
        </p:txBody>
      </p:sp>
      <p:sp>
        <p:nvSpPr>
          <p:cNvPr id="45" name="Текст 4">
            <a:extLst>
              <a:ext uri="{FF2B5EF4-FFF2-40B4-BE49-F238E27FC236}">
                <a16:creationId xmlns="" xmlns:a16="http://schemas.microsoft.com/office/drawing/2014/main" id="{22730CA2-E99F-4367-A55D-E34C9F32E82F}"/>
              </a:ext>
            </a:extLst>
          </p:cNvPr>
          <p:cNvSpPr txBox="1">
            <a:spLocks/>
          </p:cNvSpPr>
          <p:nvPr/>
        </p:nvSpPr>
        <p:spPr>
          <a:xfrm>
            <a:off x="866072" y="3229644"/>
            <a:ext cx="5085313" cy="2000548"/>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48" kern="1200">
                <a:solidFill>
                  <a:schemeClr val="tx1"/>
                </a:solidFill>
                <a:latin typeface="Cera CY"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40" kern="1200">
                <a:solidFill>
                  <a:schemeClr val="tx1"/>
                </a:solidFill>
                <a:latin typeface="Cera CY"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Cera CY"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20" kern="1200">
                <a:solidFill>
                  <a:schemeClr val="tx1"/>
                </a:solidFill>
                <a:latin typeface="Cera CY"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80" kern="1200">
                <a:solidFill>
                  <a:schemeClr val="tx1"/>
                </a:solidFill>
                <a:latin typeface="Cera CY"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1400"/>
              </a:lnSpc>
              <a:defRPr/>
            </a:pPr>
            <a:r>
              <a:rPr lang="ky-KG" sz="1600" dirty="0" smtClean="0">
                <a:solidFill>
                  <a:srgbClr val="424242"/>
                </a:solidFill>
                <a:latin typeface="Cera CY" panose="00000500000000000000" pitchFamily="2" charset="-52"/>
              </a:rPr>
              <a:t>КБК</a:t>
            </a:r>
            <a:r>
              <a:rPr lang="en-US"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колдонуунун</a:t>
            </a:r>
            <a:r>
              <a:rPr lang="ru-RU" sz="1600" dirty="0" smtClean="0">
                <a:solidFill>
                  <a:srgbClr val="424242"/>
                </a:solidFill>
                <a:latin typeface="Cera CY" panose="00000500000000000000" pitchFamily="2" charset="-52"/>
              </a:rPr>
              <a:t> нарк </a:t>
            </a:r>
            <a:r>
              <a:rPr lang="ru-RU" sz="1600" dirty="0" err="1">
                <a:solidFill>
                  <a:srgbClr val="424242"/>
                </a:solidFill>
                <a:latin typeface="Cera CY" panose="00000500000000000000" pitchFamily="2" charset="-52"/>
              </a:rPr>
              <a:t>критерийин</a:t>
            </a:r>
            <a:r>
              <a:rPr lang="ru-RU" sz="1600" dirty="0">
                <a:solidFill>
                  <a:srgbClr val="424242"/>
                </a:solidFill>
                <a:latin typeface="Cera CY" panose="00000500000000000000" pitchFamily="2" charset="-52"/>
              </a:rPr>
              <a:t> 5 миллион </a:t>
            </a:r>
            <a:r>
              <a:rPr lang="ru-RU" sz="1600" dirty="0" err="1">
                <a:solidFill>
                  <a:srgbClr val="424242"/>
                </a:solidFill>
                <a:latin typeface="Cera CY" panose="00000500000000000000" pitchFamily="2" charset="-52"/>
              </a:rPr>
              <a:t>сомдон</a:t>
            </a:r>
            <a:r>
              <a:rPr lang="ru-RU" sz="1600" dirty="0">
                <a:solidFill>
                  <a:srgbClr val="424242"/>
                </a:solidFill>
                <a:latin typeface="Cera CY" panose="00000500000000000000" pitchFamily="2" charset="-52"/>
              </a:rPr>
              <a:t> 10 миллион </a:t>
            </a:r>
            <a:r>
              <a:rPr lang="ru-RU" sz="1600" dirty="0" err="1">
                <a:solidFill>
                  <a:srgbClr val="424242"/>
                </a:solidFill>
                <a:latin typeface="Cera CY" panose="00000500000000000000" pitchFamily="2" charset="-52"/>
              </a:rPr>
              <a:t>сомго</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чейин</a:t>
            </a:r>
            <a:r>
              <a:rPr lang="ru-RU" sz="1600" dirty="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жогорулатуу</a:t>
            </a:r>
            <a:endParaRPr lang="ru-RU" sz="1600" dirty="0" smtClean="0">
              <a:solidFill>
                <a:srgbClr val="424242"/>
              </a:solidFill>
              <a:latin typeface="Cera CY" panose="00000500000000000000" pitchFamily="2" charset="-52"/>
            </a:endParaRPr>
          </a:p>
          <a:p>
            <a:pPr defTabSz="914377">
              <a:lnSpc>
                <a:spcPts val="1400"/>
              </a:lnSpc>
              <a:defRPr/>
            </a:pPr>
            <a:r>
              <a:rPr lang="ru-RU" sz="1600" dirty="0" err="1" smtClean="0">
                <a:solidFill>
                  <a:srgbClr val="424242"/>
                </a:solidFill>
                <a:latin typeface="Cera CY" panose="00000500000000000000" pitchFamily="2" charset="-52"/>
              </a:rPr>
              <a:t>Ыйгарым</a:t>
            </a:r>
            <a:r>
              <a:rPr lang="ru-RU" sz="1600" dirty="0" smtClean="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укуктуу</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банктардын</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тизмесин</a:t>
            </a:r>
            <a:r>
              <a:rPr lang="ru-RU" sz="1600" dirty="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кеңейтүү</a:t>
            </a:r>
            <a:endParaRPr lang="ru-RU" sz="1600" dirty="0" smtClean="0">
              <a:solidFill>
                <a:srgbClr val="424242"/>
              </a:solidFill>
              <a:latin typeface="Cera CY" panose="00000500000000000000" pitchFamily="2" charset="-52"/>
            </a:endParaRPr>
          </a:p>
          <a:p>
            <a:pPr defTabSz="914377">
              <a:lnSpc>
                <a:spcPts val="1400"/>
              </a:lnSpc>
              <a:defRPr/>
            </a:pPr>
            <a:r>
              <a:rPr lang="ky-KG" sz="1600" dirty="0" smtClean="0">
                <a:solidFill>
                  <a:srgbClr val="424242"/>
                </a:solidFill>
                <a:latin typeface="Cera CY" panose="00000500000000000000" pitchFamily="2" charset="-52"/>
              </a:rPr>
              <a:t>КБК менен котракттар </a:t>
            </a:r>
            <a:r>
              <a:rPr lang="ru-RU" sz="1600" dirty="0" err="1" smtClean="0">
                <a:solidFill>
                  <a:srgbClr val="424242"/>
                </a:solidFill>
                <a:latin typeface="Cera CY" panose="00000500000000000000" pitchFamily="2" charset="-52"/>
              </a:rPr>
              <a:t>боюнча</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контрактты</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аткаруунун</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кепилди</a:t>
            </a:r>
            <a:r>
              <a:rPr lang="ky-KG" sz="1600" dirty="0">
                <a:solidFill>
                  <a:srgbClr val="424242"/>
                </a:solidFill>
                <a:latin typeface="Cera CY" panose="00000500000000000000" pitchFamily="2" charset="-52"/>
              </a:rPr>
              <a:t>к</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камсыздоону</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колдонууну</a:t>
            </a:r>
            <a:r>
              <a:rPr lang="ru-RU" sz="1600" dirty="0" smtClean="0">
                <a:solidFill>
                  <a:srgbClr val="424242"/>
                </a:solidFill>
                <a:latin typeface="Cera CY" panose="00000500000000000000" pitchFamily="2" charset="-52"/>
              </a:rPr>
              <a:t> </a:t>
            </a:r>
            <a:r>
              <a:rPr lang="ru-RU" sz="1600" dirty="0" err="1" smtClean="0">
                <a:solidFill>
                  <a:srgbClr val="424242"/>
                </a:solidFill>
                <a:latin typeface="Cera CY" panose="00000500000000000000" pitchFamily="2" charset="-52"/>
              </a:rPr>
              <a:t>оптималдаштыруу</a:t>
            </a:r>
            <a:endParaRPr lang="ru-RU" sz="1600" dirty="0" smtClean="0">
              <a:solidFill>
                <a:srgbClr val="424242"/>
              </a:solidFill>
              <a:latin typeface="Cera CY" panose="00000500000000000000" pitchFamily="2" charset="-52"/>
            </a:endParaRPr>
          </a:p>
          <a:p>
            <a:pPr defTabSz="914377">
              <a:lnSpc>
                <a:spcPts val="1400"/>
              </a:lnSpc>
              <a:defRPr/>
            </a:pPr>
            <a:r>
              <a:rPr lang="ru-RU" sz="1600" dirty="0" err="1" smtClean="0">
                <a:solidFill>
                  <a:srgbClr val="424242"/>
                </a:solidFill>
                <a:latin typeface="Cera CY" panose="00000500000000000000" pitchFamily="2" charset="-52"/>
              </a:rPr>
              <a:t>Жергиликтүү</a:t>
            </a:r>
            <a:r>
              <a:rPr lang="ru-RU" sz="1600" dirty="0" smtClean="0">
                <a:solidFill>
                  <a:srgbClr val="424242"/>
                </a:solidFill>
                <a:latin typeface="Cera CY" panose="00000500000000000000" pitchFamily="2" charset="-52"/>
              </a:rPr>
              <a:t> оператор-компания </a:t>
            </a:r>
            <a:r>
              <a:rPr lang="ru-RU" sz="1600" dirty="0" err="1">
                <a:solidFill>
                  <a:srgbClr val="424242"/>
                </a:solidFill>
                <a:latin typeface="Cera CY" panose="00000500000000000000" pitchFamily="2" charset="-52"/>
              </a:rPr>
              <a:t>тарабынан</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ыйгарым</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укуктуу</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банктарга</a:t>
            </a:r>
            <a:r>
              <a:rPr lang="ru-RU" sz="1600" dirty="0">
                <a:solidFill>
                  <a:srgbClr val="424242"/>
                </a:solidFill>
                <a:latin typeface="Cera CY" panose="00000500000000000000" pitchFamily="2" charset="-52"/>
              </a:rPr>
              <a:t> </a:t>
            </a:r>
            <a:r>
              <a:rPr lang="ky-KG" sz="1600" dirty="0" smtClean="0">
                <a:solidFill>
                  <a:srgbClr val="424242"/>
                </a:solidFill>
                <a:latin typeface="Cera CY" panose="00000500000000000000" pitchFamily="2" charset="-52"/>
              </a:rPr>
              <a:t>КБК</a:t>
            </a:r>
            <a:r>
              <a:rPr lang="en-US" sz="1600" dirty="0" smtClean="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кызматтарын</a:t>
            </a:r>
            <a:r>
              <a:rPr lang="ru-RU" sz="1600" dirty="0">
                <a:solidFill>
                  <a:srgbClr val="424242"/>
                </a:solidFill>
                <a:latin typeface="Cera CY" panose="00000500000000000000" pitchFamily="2" charset="-52"/>
              </a:rPr>
              <a:t> </a:t>
            </a:r>
            <a:r>
              <a:rPr lang="ru-RU" sz="1600" dirty="0" err="1">
                <a:solidFill>
                  <a:srgbClr val="424242"/>
                </a:solidFill>
                <a:latin typeface="Cera CY" panose="00000500000000000000" pitchFamily="2" charset="-52"/>
              </a:rPr>
              <a:t>көрсөтүү</a:t>
            </a:r>
            <a:r>
              <a:rPr lang="ru-RU" sz="1600" dirty="0">
                <a:solidFill>
                  <a:srgbClr val="424242"/>
                </a:solidFill>
                <a:latin typeface="Cera CY" panose="00000500000000000000" pitchFamily="2" charset="-52"/>
              </a:rPr>
              <a:t> (18-слайдды </a:t>
            </a:r>
            <a:r>
              <a:rPr lang="ru-RU" sz="1600" dirty="0" err="1">
                <a:solidFill>
                  <a:srgbClr val="424242"/>
                </a:solidFill>
                <a:latin typeface="Cera CY" panose="00000500000000000000" pitchFamily="2" charset="-52"/>
              </a:rPr>
              <a:t>караңыз</a:t>
            </a:r>
            <a:r>
              <a:rPr lang="ru-RU" sz="1600" dirty="0">
                <a:solidFill>
                  <a:srgbClr val="424242"/>
                </a:solidFill>
                <a:latin typeface="Cera CY" panose="00000500000000000000" pitchFamily="2" charset="-52"/>
              </a:rPr>
              <a:t>)</a:t>
            </a:r>
            <a:endParaRPr lang="ru-RU" sz="1100" dirty="0"/>
          </a:p>
        </p:txBody>
      </p:sp>
      <p:sp>
        <p:nvSpPr>
          <p:cNvPr id="55" name="TextBox 54"/>
          <p:cNvSpPr txBox="1"/>
          <p:nvPr/>
        </p:nvSpPr>
        <p:spPr>
          <a:xfrm>
            <a:off x="828216" y="1439887"/>
            <a:ext cx="4814355" cy="1477328"/>
          </a:xfrm>
          <a:prstGeom prst="rect">
            <a:avLst/>
          </a:prstGeom>
          <a:noFill/>
        </p:spPr>
        <p:txBody>
          <a:bodyPr wrap="square" rtlCol="0">
            <a:spAutoFit/>
          </a:bodyPr>
          <a:lstStyle/>
          <a:p>
            <a:pPr algn="ctr">
              <a:lnSpc>
                <a:spcPct val="90000"/>
              </a:lnSpc>
              <a:spcBef>
                <a:spcPts val="600"/>
              </a:spcBef>
              <a:buClr>
                <a:srgbClr val="0057B5"/>
              </a:buClr>
              <a:defRPr/>
            </a:pPr>
            <a:r>
              <a:rPr lang="ru-RU" sz="2000" b="1" dirty="0">
                <a:latin typeface="Cera CY" panose="00000500000000000000" pitchFamily="2" charset="-52"/>
              </a:rPr>
              <a:t>"</a:t>
            </a:r>
            <a:r>
              <a:rPr lang="ru-RU" sz="2000" b="1" dirty="0" smtClean="0">
                <a:latin typeface="Cera CY" panose="00000500000000000000" pitchFamily="2" charset="-52"/>
              </a:rPr>
              <a:t>Контракты </a:t>
            </a:r>
            <a:r>
              <a:rPr lang="ru-RU" sz="2000" b="1" dirty="0" err="1">
                <a:latin typeface="Cera CY" panose="00000500000000000000" pitchFamily="2" charset="-52"/>
              </a:rPr>
              <a:t>банктык</a:t>
            </a:r>
            <a:r>
              <a:rPr lang="ru-RU" sz="2000" b="1" dirty="0">
                <a:latin typeface="Cera CY" panose="00000500000000000000" pitchFamily="2" charset="-52"/>
              </a:rPr>
              <a:t> </a:t>
            </a:r>
            <a:r>
              <a:rPr lang="ru-RU" sz="2000" b="1" dirty="0" err="1" smtClean="0">
                <a:latin typeface="Cera CY" panose="00000500000000000000" pitchFamily="2" charset="-52"/>
              </a:rPr>
              <a:t>коштоо</a:t>
            </a:r>
            <a:r>
              <a:rPr lang="ru-RU" sz="2000" b="1" dirty="0" smtClean="0">
                <a:latin typeface="Cera CY" panose="00000500000000000000" pitchFamily="2" charset="-52"/>
              </a:rPr>
              <a:t> </a:t>
            </a:r>
            <a:r>
              <a:rPr lang="ru-RU" sz="2000" b="1" dirty="0" err="1">
                <a:latin typeface="Cera CY" panose="00000500000000000000" pitchFamily="2" charset="-52"/>
              </a:rPr>
              <a:t>жөнүндө</a:t>
            </a:r>
            <a:r>
              <a:rPr lang="ru-RU" sz="2000" b="1" dirty="0">
                <a:latin typeface="Cera CY" panose="00000500000000000000" pitchFamily="2" charset="-52"/>
              </a:rPr>
              <a:t>" №273 </a:t>
            </a:r>
            <a:r>
              <a:rPr lang="ru-RU" sz="2000" b="1" dirty="0" err="1">
                <a:latin typeface="Cera CY" panose="00000500000000000000" pitchFamily="2" charset="-52"/>
              </a:rPr>
              <a:t>токтому</a:t>
            </a:r>
            <a:r>
              <a:rPr lang="ru-RU" sz="2000" b="1" dirty="0">
                <a:latin typeface="Cera CY" panose="00000500000000000000" pitchFamily="2" charset="-52"/>
              </a:rPr>
              <a:t> </a:t>
            </a:r>
            <a:r>
              <a:rPr lang="ru-RU" sz="2000" b="1" dirty="0" err="1">
                <a:latin typeface="Cera CY" panose="00000500000000000000" pitchFamily="2" charset="-52"/>
              </a:rPr>
              <a:t>күчүнө</a:t>
            </a:r>
            <a:r>
              <a:rPr lang="ru-RU" sz="2000" b="1" dirty="0">
                <a:latin typeface="Cera CY" panose="00000500000000000000" pitchFamily="2" charset="-52"/>
              </a:rPr>
              <a:t> </a:t>
            </a:r>
            <a:r>
              <a:rPr lang="ru-RU" sz="2000" b="1" dirty="0" err="1">
                <a:latin typeface="Cera CY" panose="00000500000000000000" pitchFamily="2" charset="-52"/>
              </a:rPr>
              <a:t>киргенден</a:t>
            </a:r>
            <a:r>
              <a:rPr lang="ru-RU" sz="2000" b="1" dirty="0">
                <a:latin typeface="Cera CY" panose="00000500000000000000" pitchFamily="2" charset="-52"/>
              </a:rPr>
              <a:t> </a:t>
            </a:r>
            <a:r>
              <a:rPr lang="ru-RU" sz="2000" b="1" dirty="0" err="1">
                <a:latin typeface="Cera CY" panose="00000500000000000000" pitchFamily="2" charset="-52"/>
              </a:rPr>
              <a:t>кийин</a:t>
            </a:r>
            <a:r>
              <a:rPr lang="ru-RU" sz="2000" b="1" dirty="0">
                <a:latin typeface="Cera CY" panose="00000500000000000000" pitchFamily="2" charset="-52"/>
              </a:rPr>
              <a:t> </a:t>
            </a:r>
            <a:r>
              <a:rPr lang="ru-RU" sz="2000" b="1" dirty="0" err="1">
                <a:latin typeface="Cera CY" panose="00000500000000000000" pitchFamily="2" charset="-52"/>
              </a:rPr>
              <a:t>мамлекеттик</a:t>
            </a:r>
            <a:r>
              <a:rPr lang="ru-RU" sz="2000" b="1" dirty="0">
                <a:latin typeface="Cera CY" panose="00000500000000000000" pitchFamily="2" charset="-52"/>
              </a:rPr>
              <a:t> </a:t>
            </a:r>
            <a:r>
              <a:rPr lang="ru-RU" sz="2000" b="1" dirty="0" err="1">
                <a:latin typeface="Cera CY" panose="00000500000000000000" pitchFamily="2" charset="-52"/>
              </a:rPr>
              <a:t>сатып</a:t>
            </a:r>
            <a:r>
              <a:rPr lang="ru-RU" sz="2000" b="1" dirty="0">
                <a:latin typeface="Cera CY" panose="00000500000000000000" pitchFamily="2" charset="-52"/>
              </a:rPr>
              <a:t> </a:t>
            </a:r>
            <a:r>
              <a:rPr lang="ru-RU" sz="2000" b="1" dirty="0" err="1">
                <a:latin typeface="Cera CY" panose="00000500000000000000" pitchFamily="2" charset="-52"/>
              </a:rPr>
              <a:t>алуулар</a:t>
            </a:r>
            <a:r>
              <a:rPr lang="ru-RU" sz="2000" b="1" dirty="0">
                <a:latin typeface="Cera CY" panose="00000500000000000000" pitchFamily="2" charset="-52"/>
              </a:rPr>
              <a:t> </a:t>
            </a:r>
            <a:r>
              <a:rPr lang="ru-RU" sz="2000" b="1" dirty="0" err="1">
                <a:latin typeface="Cera CY" panose="00000500000000000000" pitchFamily="2" charset="-52"/>
              </a:rPr>
              <a:t>системасындагы</a:t>
            </a:r>
            <a:r>
              <a:rPr lang="ru-RU" sz="2000" b="1" dirty="0">
                <a:latin typeface="Cera CY" panose="00000500000000000000" pitchFamily="2" charset="-52"/>
              </a:rPr>
              <a:t> </a:t>
            </a:r>
            <a:r>
              <a:rPr lang="ru-RU" sz="2000" b="1" dirty="0" smtClean="0">
                <a:latin typeface="Cera CY" panose="00000500000000000000" pitchFamily="2" charset="-52"/>
              </a:rPr>
              <a:t>КБК </a:t>
            </a:r>
            <a:r>
              <a:rPr lang="ru-RU" sz="2000" b="1" dirty="0" err="1">
                <a:latin typeface="Cera CY" panose="00000500000000000000" pitchFamily="2" charset="-52"/>
              </a:rPr>
              <a:t>чөйрөсүндөгү</a:t>
            </a:r>
            <a:r>
              <a:rPr lang="ru-RU" sz="2000" b="1" dirty="0">
                <a:latin typeface="Cera CY" panose="00000500000000000000" pitchFamily="2" charset="-52"/>
              </a:rPr>
              <a:t> </a:t>
            </a:r>
            <a:r>
              <a:rPr lang="ru-RU" sz="2000" b="1" dirty="0" err="1" smtClean="0">
                <a:latin typeface="Cera CY" panose="00000500000000000000" pitchFamily="2" charset="-52"/>
              </a:rPr>
              <a:t>жаңы</a:t>
            </a:r>
            <a:r>
              <a:rPr lang="ru-RU" sz="2000" b="1" dirty="0" smtClean="0">
                <a:latin typeface="Cera CY" panose="00000500000000000000" pitchFamily="2" charset="-52"/>
              </a:rPr>
              <a:t> </a:t>
            </a:r>
            <a:r>
              <a:rPr lang="ru-RU" sz="2000" b="1" dirty="0" err="1" smtClean="0">
                <a:latin typeface="Cera CY" panose="00000500000000000000" pitchFamily="2" charset="-52"/>
              </a:rPr>
              <a:t>усулдар</a:t>
            </a:r>
            <a:endParaRPr lang="ru-RU" sz="2000" b="1" dirty="0" smtClean="0">
              <a:latin typeface="Cera CY" panose="00000500000000000000" pitchFamily="2" charset="-52"/>
            </a:endParaRPr>
          </a:p>
        </p:txBody>
      </p:sp>
    </p:spTree>
    <p:extLst>
      <p:ext uri="{BB962C8B-B14F-4D97-AF65-F5344CB8AC3E}">
        <p14:creationId xmlns:p14="http://schemas.microsoft.com/office/powerpoint/2010/main" val="1306556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1" name="Слайд think-cell" r:id="rId5" imgW="353" imgH="318" progId="TCLayout.ActiveDocument.1">
                  <p:embed/>
                </p:oleObj>
              </mc:Choice>
              <mc:Fallback>
                <p:oleObj name="Слайд think-cell" r:id="rId5" imgW="353" imgH="31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959400" y="366214"/>
            <a:ext cx="10669038" cy="542713"/>
          </a:xfrm>
          <a:noFill/>
        </p:spPr>
        <p:txBody>
          <a:bodyPr vert="horz" wrap="square" lIns="0" tIns="0" rIns="0" bIns="0" rtlCol="0">
            <a:spAutoFit/>
          </a:bodyPr>
          <a:lstStyle/>
          <a:p>
            <a:r>
              <a:rPr lang="ru-RU" sz="1959" b="1" dirty="0">
                <a:solidFill>
                  <a:srgbClr val="006AB4"/>
                </a:solidFill>
                <a:latin typeface="Times New Roman" panose="02020603050405020304" pitchFamily="18" charset="0"/>
                <a:cs typeface="Times New Roman" panose="02020603050405020304" pitchFamily="18" charset="0"/>
              </a:rPr>
              <a:t>1-БАСКЫЧ. </a:t>
            </a:r>
            <a:r>
              <a:rPr lang="ky-KG" sz="1959" b="1" dirty="0" smtClean="0">
                <a:solidFill>
                  <a:srgbClr val="006AB4"/>
                </a:solidFill>
                <a:latin typeface="Times New Roman" panose="02020603050405020304" pitchFamily="18" charset="0"/>
                <a:cs typeface="Times New Roman" panose="02020603050405020304" pitchFamily="18" charset="0"/>
              </a:rPr>
              <a:t>КОНТРАКТЫ </a:t>
            </a:r>
            <a:r>
              <a:rPr lang="ky-KG" sz="1959" b="1" dirty="0">
                <a:solidFill>
                  <a:srgbClr val="006AB4"/>
                </a:solidFill>
                <a:latin typeface="Times New Roman" panose="02020603050405020304" pitchFamily="18" charset="0"/>
                <a:cs typeface="Times New Roman" panose="02020603050405020304" pitchFamily="18" charset="0"/>
              </a:rPr>
              <a:t>БАНКТЫК КОШТООГО КАРАТА </a:t>
            </a:r>
            <a:r>
              <a:rPr lang="ky-KG" sz="1959" b="1" dirty="0" smtClean="0">
                <a:solidFill>
                  <a:srgbClr val="006AB4"/>
                </a:solidFill>
                <a:latin typeface="Times New Roman" panose="02020603050405020304" pitchFamily="18" charset="0"/>
                <a:cs typeface="Times New Roman" panose="02020603050405020304" pitchFamily="18" charset="0"/>
              </a:rPr>
              <a:t>КРИТЕРИЙЛЕРГЕ </a:t>
            </a:r>
            <a:r>
              <a:rPr lang="ky-KG" sz="1959" b="1" dirty="0">
                <a:solidFill>
                  <a:srgbClr val="006AB4"/>
                </a:solidFill>
                <a:latin typeface="Times New Roman" panose="02020603050405020304" pitchFamily="18" charset="0"/>
                <a:cs typeface="Times New Roman" panose="02020603050405020304" pitchFamily="18" charset="0"/>
              </a:rPr>
              <a:t>ЫЛАЙЫК САТЫП АЛУУЛАРДЫ АНЫКТОО</a:t>
            </a:r>
            <a:endParaRPr lang="ru-RU" sz="1959" b="1" dirty="0">
              <a:solidFill>
                <a:srgbClr val="006AB4"/>
              </a:solidFill>
              <a:latin typeface="Cera CY" panose="00000500000000000000" pitchFamily="2" charset="-52"/>
              <a:ea typeface="+mn-ea"/>
              <a:cs typeface="+mn-cs"/>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800" b="0" i="0" u="none" strike="noStrike" kern="1200" cap="none" spc="0" normalizeH="0" baseline="0" noProof="0" smtClean="0">
                <a:ln>
                  <a:noFill/>
                </a:ln>
                <a:solidFill>
                  <a:srgbClr val="0070C0"/>
                </a:solidFill>
                <a:effectLst/>
                <a:uLnTx/>
                <a:uFillTx/>
                <a:latin typeface="Cera CY" panose="00000500000000000000" pitchFamily="2" charset="-5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800" b="0" i="0" u="none" strike="noStrike" kern="1200" cap="none" spc="0" normalizeH="0" baseline="0" noProof="0" dirty="0">
              <a:ln>
                <a:noFill/>
              </a:ln>
              <a:solidFill>
                <a:srgbClr val="0070C0"/>
              </a:solidFill>
              <a:effectLst/>
              <a:uLnTx/>
              <a:uFillTx/>
              <a:latin typeface="Cera CY" panose="00000500000000000000" pitchFamily="2" charset="-52"/>
              <a:ea typeface="+mn-ea"/>
              <a:cs typeface="+mn-cs"/>
            </a:endParaRPr>
          </a:p>
        </p:txBody>
      </p:sp>
      <p:grpSp>
        <p:nvGrpSpPr>
          <p:cNvPr id="11" name="Группа 10"/>
          <p:cNvGrpSpPr/>
          <p:nvPr/>
        </p:nvGrpSpPr>
        <p:grpSpPr>
          <a:xfrm>
            <a:off x="1057947" y="1096639"/>
            <a:ext cx="9562842" cy="5668806"/>
            <a:chOff x="844191" y="1179764"/>
            <a:chExt cx="9562842" cy="5668806"/>
          </a:xfrm>
        </p:grpSpPr>
        <p:sp>
          <p:nvSpPr>
            <p:cNvPr id="38" name="Rectangle 31">
              <a:extLst>
                <a:ext uri="{FF2B5EF4-FFF2-40B4-BE49-F238E27FC236}">
                  <a16:creationId xmlns="" xmlns:a16="http://schemas.microsoft.com/office/drawing/2014/main" id="{FB646BC9-5F93-468D-B0D6-445FF2BF43C9}"/>
                </a:ext>
              </a:extLst>
            </p:cNvPr>
            <p:cNvSpPr/>
            <p:nvPr/>
          </p:nvSpPr>
          <p:spPr>
            <a:xfrm>
              <a:off x="1434238" y="1229734"/>
              <a:ext cx="8814167" cy="5189350"/>
            </a:xfrm>
            <a:prstGeom prst="roundRect">
              <a:avLst>
                <a:gd name="adj" fmla="val 4534"/>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Cera CY" panose="00000500000000000000" pitchFamily="50" charset="-52"/>
                <a:ea typeface="+mn-ea"/>
                <a:cs typeface="+mn-cs"/>
              </a:endParaRPr>
            </a:p>
          </p:txBody>
        </p:sp>
        <p:grpSp>
          <p:nvGrpSpPr>
            <p:cNvPr id="8" name="Группа 7"/>
            <p:cNvGrpSpPr/>
            <p:nvPr/>
          </p:nvGrpSpPr>
          <p:grpSpPr>
            <a:xfrm>
              <a:off x="844191" y="1179764"/>
              <a:ext cx="9562842" cy="5668806"/>
              <a:chOff x="844191" y="1167889"/>
              <a:chExt cx="9562842" cy="5668806"/>
            </a:xfrm>
          </p:grpSpPr>
          <p:sp>
            <p:nvSpPr>
              <p:cNvPr id="70" name="Текст 2">
                <a:extLst>
                  <a:ext uri="{FF2B5EF4-FFF2-40B4-BE49-F238E27FC236}">
                    <a16:creationId xmlns="" xmlns:a16="http://schemas.microsoft.com/office/drawing/2014/main" id="{8C57FF45-A37A-4ADC-AE72-92EA8FB68013}"/>
                  </a:ext>
                </a:extLst>
              </p:cNvPr>
              <p:cNvSpPr txBox="1">
                <a:spLocks/>
              </p:cNvSpPr>
              <p:nvPr/>
            </p:nvSpPr>
            <p:spPr>
              <a:xfrm>
                <a:off x="844191" y="3142417"/>
                <a:ext cx="4609135" cy="1087232"/>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600" b="0" i="0" u="none" strike="noStrike" kern="1200" cap="none" spc="0" normalizeH="0" baseline="0" noProof="0" dirty="0">
                  <a:ln>
                    <a:noFill/>
                  </a:ln>
                  <a:solidFill>
                    <a:srgbClr val="424242"/>
                  </a:solidFill>
                  <a:effectLst/>
                  <a:uLnTx/>
                  <a:uFillTx/>
                  <a:latin typeface="Cera CY" panose="00000500000000000000" pitchFamily="2" charset="-52"/>
                  <a:ea typeface="+mn-ea"/>
                  <a:cs typeface="Tahoma" panose="020B0604030504040204" pitchFamily="34" charset="0"/>
                  <a:sym typeface="Lucida Grande"/>
                </a:endParaRPr>
              </a:p>
            </p:txBody>
          </p:sp>
          <p:sp>
            <p:nvSpPr>
              <p:cNvPr id="74" name="Текст 2">
                <a:extLst>
                  <a:ext uri="{FF2B5EF4-FFF2-40B4-BE49-F238E27FC236}">
                    <a16:creationId xmlns="" xmlns:a16="http://schemas.microsoft.com/office/drawing/2014/main" id="{C9144442-A395-477C-8266-DEF5B5F8AE5B}"/>
                  </a:ext>
                </a:extLst>
              </p:cNvPr>
              <p:cNvSpPr txBox="1">
                <a:spLocks/>
              </p:cNvSpPr>
              <p:nvPr/>
            </p:nvSpPr>
            <p:spPr>
              <a:xfrm>
                <a:off x="1223751" y="5149608"/>
                <a:ext cx="4563578" cy="37949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400" b="1" i="0" u="none" strike="noStrike" kern="1200" cap="none" spc="0" normalizeH="0" baseline="0" noProof="0" dirty="0">
                  <a:ln>
                    <a:noFill/>
                  </a:ln>
                  <a:solidFill>
                    <a:srgbClr val="424242"/>
                  </a:solidFill>
                  <a:effectLst/>
                  <a:uLnTx/>
                  <a:uFillTx/>
                  <a:latin typeface="Cera CY" panose="00000500000000000000" pitchFamily="2" charset="-52"/>
                  <a:ea typeface="+mn-ea"/>
                  <a:cs typeface="Tahoma" panose="020B0604030504040204" pitchFamily="34" charset="0"/>
                  <a:sym typeface="Lucida Grande"/>
                </a:endParaRPr>
              </a:p>
            </p:txBody>
          </p:sp>
          <p:sp>
            <p:nvSpPr>
              <p:cNvPr id="41" name="Скругленный прямоугольник 40"/>
              <p:cNvSpPr/>
              <p:nvPr/>
            </p:nvSpPr>
            <p:spPr>
              <a:xfrm>
                <a:off x="1434238" y="1167889"/>
                <a:ext cx="8814167" cy="571386"/>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bg1"/>
                    </a:solidFill>
                    <a:latin typeface="Cera CY" panose="00000500000000000000" pitchFamily="2" charset="-52"/>
                    <a:cs typeface="Tahoma" panose="020B0604030504040204" pitchFamily="34" charset="0"/>
                  </a:rPr>
                  <a:t>Банктык</a:t>
                </a:r>
                <a:r>
                  <a:rPr lang="ru-RU" sz="1600" b="1" dirty="0">
                    <a:solidFill>
                      <a:schemeClr val="bg1"/>
                    </a:solidFill>
                    <a:latin typeface="Cera CY" panose="00000500000000000000" pitchFamily="2" charset="-52"/>
                    <a:cs typeface="Tahoma" panose="020B0604030504040204" pitchFamily="34" charset="0"/>
                  </a:rPr>
                  <a:t> </a:t>
                </a:r>
                <a:r>
                  <a:rPr lang="ru-RU" sz="1600" b="1" dirty="0" err="1" smtClean="0">
                    <a:solidFill>
                      <a:schemeClr val="bg1"/>
                    </a:solidFill>
                    <a:latin typeface="Cera CY" panose="00000500000000000000" pitchFamily="2" charset="-52"/>
                    <a:cs typeface="Tahoma" panose="020B0604030504040204" pitchFamily="34" charset="0"/>
                  </a:rPr>
                  <a:t>коштоону</a:t>
                </a:r>
                <a:r>
                  <a:rPr lang="ru-RU" sz="1600" b="1" dirty="0" smtClean="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колдонуу</a:t>
                </a:r>
                <a:r>
                  <a:rPr lang="ru-RU" sz="1600" b="1" dirty="0">
                    <a:solidFill>
                      <a:schemeClr val="bg1"/>
                    </a:solidFill>
                    <a:latin typeface="Cera CY" panose="00000500000000000000" pitchFamily="2" charset="-52"/>
                    <a:cs typeface="Tahoma" panose="020B0604030504040204" pitchFamily="34" charset="0"/>
                  </a:rPr>
                  <a:t> </a:t>
                </a:r>
                <a:r>
                  <a:rPr lang="ru-RU" sz="1600" b="1" dirty="0" err="1">
                    <a:solidFill>
                      <a:schemeClr val="bg1"/>
                    </a:solidFill>
                    <a:latin typeface="Cera CY" panose="00000500000000000000" pitchFamily="2" charset="-52"/>
                    <a:cs typeface="Tahoma" panose="020B0604030504040204" pitchFamily="34" charset="0"/>
                  </a:rPr>
                  <a:t>критерийлери</a:t>
                </a:r>
                <a:endParaRPr lang="ru-RU" sz="1600" b="1" dirty="0">
                  <a:solidFill>
                    <a:schemeClr val="bg1"/>
                  </a:solidFill>
                  <a:latin typeface="Cera CY" panose="00000500000000000000" pitchFamily="2" charset="-52"/>
                  <a:cs typeface="Tahoma" panose="020B0604030504040204" pitchFamily="34" charset="0"/>
                </a:endParaRPr>
              </a:p>
            </p:txBody>
          </p:sp>
          <p:sp>
            <p:nvSpPr>
              <p:cNvPr id="45" name="Прямоугольник 44">
                <a:extLst>
                  <a:ext uri="{FF2B5EF4-FFF2-40B4-BE49-F238E27FC236}">
                    <a16:creationId xmlns="" xmlns:a16="http://schemas.microsoft.com/office/drawing/2014/main" id="{D71AB16B-1475-4407-8697-2073E9C80421}"/>
                  </a:ext>
                </a:extLst>
              </p:cNvPr>
              <p:cNvSpPr/>
              <p:nvPr/>
            </p:nvSpPr>
            <p:spPr>
              <a:xfrm>
                <a:off x="1434238" y="1632139"/>
                <a:ext cx="8814167" cy="446712"/>
              </a:xfrm>
              <a:prstGeom prst="rect">
                <a:avLst/>
              </a:prstGeom>
              <a:solidFill>
                <a:srgbClr val="82096C">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pic>
            <p:nvPicPr>
              <p:cNvPr id="48" name="Рисунок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9280" y="1229734"/>
                <a:ext cx="392371" cy="420377"/>
              </a:xfrm>
              <a:prstGeom prst="rect">
                <a:avLst/>
              </a:prstGeom>
            </p:spPr>
          </p:pic>
          <p:sp>
            <p:nvSpPr>
              <p:cNvPr id="50" name="Прямоугольник 49"/>
              <p:cNvSpPr/>
              <p:nvPr/>
            </p:nvSpPr>
            <p:spPr>
              <a:xfrm>
                <a:off x="1679712" y="1801120"/>
                <a:ext cx="8727321" cy="4226798"/>
              </a:xfrm>
              <a:prstGeom prst="rect">
                <a:avLst/>
              </a:prstGeom>
            </p:spPr>
            <p:txBody>
              <a:bodyPr wrap="square">
                <a:spAutoFit/>
              </a:bodyPr>
              <a:lstStyle/>
              <a:p>
                <a:r>
                  <a:rPr lang="ru-RU" sz="1400" b="1" dirty="0" err="1" smtClean="0">
                    <a:latin typeface="Cera CY" panose="00000500000000000000" pitchFamily="2" charset="-52"/>
                    <a:cs typeface="Tahoma" panose="020B0604030504040204" pitchFamily="34" charset="0"/>
                  </a:rPr>
                  <a:t>Контаркты</a:t>
                </a:r>
                <a:r>
                  <a:rPr lang="ru-RU" sz="1400" b="1" dirty="0" smtClean="0">
                    <a:latin typeface="Cera CY" panose="00000500000000000000" pitchFamily="2" charset="-52"/>
                    <a:cs typeface="Tahoma" panose="020B0604030504040204" pitchFamily="34" charset="0"/>
                  </a:rPr>
                  <a:t> </a:t>
                </a:r>
                <a:r>
                  <a:rPr lang="ru-RU" sz="1400" b="1" dirty="0" err="1" smtClean="0">
                    <a:latin typeface="Cera CY" panose="00000500000000000000" pitchFamily="2" charset="-52"/>
                    <a:cs typeface="Tahoma" panose="020B0604030504040204" pitchFamily="34" charset="0"/>
                  </a:rPr>
                  <a:t>банктык</a:t>
                </a:r>
                <a:r>
                  <a:rPr lang="ru-RU" sz="1400" b="1" dirty="0" smtClean="0">
                    <a:latin typeface="Cera CY" panose="00000500000000000000" pitchFamily="2" charset="-52"/>
                    <a:cs typeface="Tahoma" panose="020B0604030504040204" pitchFamily="34" charset="0"/>
                  </a:rPr>
                  <a:t> </a:t>
                </a:r>
                <a:r>
                  <a:rPr lang="ru-RU" sz="1400" b="1" dirty="0" err="1" smtClean="0">
                    <a:latin typeface="Cera CY" panose="00000500000000000000" pitchFamily="2" charset="-52"/>
                    <a:cs typeface="Tahoma" panose="020B0604030504040204" pitchFamily="34" charset="0"/>
                  </a:rPr>
                  <a:t>коштоо</a:t>
                </a:r>
                <a:r>
                  <a:rPr lang="ru-RU" sz="1400" b="1" dirty="0" smtClean="0">
                    <a:latin typeface="Cera CY" panose="00000500000000000000" pitchFamily="2" charset="-52"/>
                    <a:cs typeface="Tahoma" panose="020B0604030504040204" pitchFamily="34" charset="0"/>
                  </a:rPr>
                  <a:t> </a:t>
                </a:r>
                <a:r>
                  <a:rPr lang="ru-RU" sz="1400" b="1" dirty="0" err="1" smtClean="0">
                    <a:latin typeface="Cera CY" panose="00000500000000000000" pitchFamily="2" charset="-52"/>
                    <a:cs typeface="Tahoma" panose="020B0604030504040204" pitchFamily="34" charset="0"/>
                  </a:rPr>
                  <a:t>төмөндөгү</a:t>
                </a:r>
                <a:r>
                  <a:rPr lang="ru-RU" sz="1400" b="1" dirty="0" smtClean="0">
                    <a:latin typeface="Cera CY" panose="00000500000000000000" pitchFamily="2" charset="-52"/>
                    <a:cs typeface="Tahoma" panose="020B0604030504040204" pitchFamily="34" charset="0"/>
                  </a:rPr>
                  <a:t> </a:t>
                </a:r>
                <a:r>
                  <a:rPr lang="ru-RU" sz="1400" b="1" dirty="0" err="1" smtClean="0">
                    <a:latin typeface="Cera CY" panose="00000500000000000000" pitchFamily="2" charset="-52"/>
                    <a:cs typeface="Tahoma" panose="020B0604030504040204" pitchFamily="34" charset="0"/>
                  </a:rPr>
                  <a:t>контракттарга</a:t>
                </a:r>
                <a:r>
                  <a:rPr lang="ru-RU" sz="1400" b="1" dirty="0" smtClean="0">
                    <a:latin typeface="Cera CY" panose="00000500000000000000" pitchFamily="2" charset="-52"/>
                    <a:cs typeface="Tahoma" panose="020B0604030504040204" pitchFamily="34" charset="0"/>
                  </a:rPr>
                  <a:t> </a:t>
                </a:r>
                <a:r>
                  <a:rPr lang="ru-RU" sz="1400" b="1" dirty="0" err="1">
                    <a:latin typeface="Cera CY" panose="00000500000000000000" pitchFamily="2" charset="-52"/>
                    <a:cs typeface="Tahoma" panose="020B0604030504040204" pitchFamily="34" charset="0"/>
                  </a:rPr>
                  <a:t>колдонулбайт</a:t>
                </a:r>
                <a:r>
                  <a:rPr lang="ru-RU" sz="1400" b="1" dirty="0" smtClean="0">
                    <a:latin typeface="Cera CY" panose="00000500000000000000" pitchFamily="2" charset="-52"/>
                    <a:cs typeface="Tahoma" panose="020B0604030504040204" pitchFamily="34" charset="0"/>
                  </a:rPr>
                  <a:t>:*</a:t>
                </a:r>
                <a:endParaRPr lang="ru-RU" sz="1400" b="1" dirty="0">
                  <a:latin typeface="Cera CY" panose="00000500000000000000" pitchFamily="2" charset="-52"/>
                  <a:cs typeface="Tahoma" panose="020B0604030504040204" pitchFamily="34" charset="0"/>
                </a:endParaRPr>
              </a:p>
              <a:p>
                <a:pPr algn="ctr"/>
                <a:r>
                  <a:rPr lang="ru-RU" altLang="ru-RU" sz="1400" b="1" dirty="0" smtClean="0">
                    <a:latin typeface="Cera CY" panose="00000500000000000000" pitchFamily="2" charset="-52"/>
                    <a:cs typeface="Tahoma" panose="020B0604030504040204" pitchFamily="34" charset="0"/>
                    <a:sym typeface="Lucida Grande"/>
                  </a:rPr>
                  <a:t> </a:t>
                </a:r>
                <a:endParaRPr lang="ru-RU" sz="1400" dirty="0">
                  <a:latin typeface="Cera CY" panose="00000500000000000000" pitchFamily="2" charset="-52"/>
                </a:endParaRPr>
              </a:p>
              <a:p>
                <a:pPr marL="171450" indent="-171450">
                  <a:spcAft>
                    <a:spcPts val="400"/>
                  </a:spcAft>
                  <a:buFont typeface="Courier New" panose="02070309020205020404" pitchFamily="49" charset="0"/>
                  <a:buChar char="o"/>
                </a:pPr>
                <a:r>
                  <a:rPr lang="ru-RU" sz="1400" b="1" dirty="0" err="1">
                    <a:solidFill>
                      <a:srgbClr val="2D65AF"/>
                    </a:solidFill>
                    <a:latin typeface="Cera CY" panose="00000500000000000000" pitchFamily="2" charset="-52"/>
                    <a:ea typeface="+mj-ea"/>
                    <a:cs typeface="+mj-cs"/>
                  </a:rPr>
                  <a:t>Мыйзамдын</a:t>
                </a:r>
                <a:r>
                  <a:rPr lang="ru-RU" sz="1400" b="1" dirty="0">
                    <a:solidFill>
                      <a:srgbClr val="2D65AF"/>
                    </a:solidFill>
                    <a:latin typeface="Cera CY" panose="00000500000000000000" pitchFamily="2" charset="-52"/>
                    <a:ea typeface="+mj-ea"/>
                    <a:cs typeface="+mj-cs"/>
                  </a:rPr>
                  <a:t> 17-беренесинин 3-бөлүгүнүн 3–9, 11, 12, 14, 15, 17–21-пункттарында,</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ошондой</a:t>
                </a:r>
                <a:r>
                  <a:rPr lang="ru-RU" sz="1400" dirty="0">
                    <a:solidFill>
                      <a:srgbClr val="2D65AF"/>
                    </a:solidFill>
                    <a:latin typeface="Cera CY" panose="00000500000000000000" pitchFamily="2" charset="-52"/>
                    <a:ea typeface="+mj-ea"/>
                    <a:cs typeface="+mj-cs"/>
                  </a:rPr>
                  <a:t> эле </a:t>
                </a:r>
                <a:r>
                  <a:rPr lang="ru-RU" sz="1400" dirty="0" err="1">
                    <a:solidFill>
                      <a:srgbClr val="2D65AF"/>
                    </a:solidFill>
                    <a:latin typeface="Cera CY" panose="00000500000000000000" pitchFamily="2" charset="-52"/>
                    <a:ea typeface="+mj-ea"/>
                    <a:cs typeface="+mj-cs"/>
                  </a:rPr>
                  <a:t>Кыргыз</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Республикасынын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Министрлер</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Кабинетинин</a:t>
                </a:r>
                <a:r>
                  <a:rPr lang="ru-RU" sz="1400" dirty="0">
                    <a:solidFill>
                      <a:srgbClr val="2D65AF"/>
                    </a:solidFill>
                    <a:latin typeface="Cera CY" panose="00000500000000000000" pitchFamily="2" charset="-52"/>
                    <a:ea typeface="+mj-ea"/>
                    <a:cs typeface="+mj-cs"/>
                  </a:rPr>
                  <a:t> 2023-жылдын 19-сентябрындагы </a:t>
                </a:r>
                <a:r>
                  <a:rPr lang="en-US" sz="1400" dirty="0">
                    <a:solidFill>
                      <a:srgbClr val="2D65AF"/>
                    </a:solidFill>
                    <a:latin typeface="Cera CY" panose="00000500000000000000" pitchFamily="2" charset="-52"/>
                    <a:ea typeface="+mj-ea"/>
                    <a:cs typeface="+mj-cs"/>
                  </a:rPr>
                  <a:t>No 489 "</a:t>
                </a:r>
                <a:r>
                  <a:rPr lang="ru-RU" sz="1400" dirty="0" err="1">
                    <a:solidFill>
                      <a:srgbClr val="2D65AF"/>
                    </a:solidFill>
                    <a:latin typeface="Cera CY" panose="00000500000000000000" pitchFamily="2" charset="-52"/>
                    <a:ea typeface="+mj-ea"/>
                    <a:cs typeface="+mj-cs"/>
                  </a:rPr>
                  <a:t>Мамлекеттик</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сатып</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алуулардын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жол-жоболорун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жүргүзүү</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тартибин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бекитүү</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жөнүндө</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токтому</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менен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бекитилген</a:t>
                </a:r>
                <a:r>
                  <a:rPr lang="ru-RU" sz="1400"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Мамлекеттик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сатып</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алуулардын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жол-жоболорун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жүргүзүү</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тартибинин</a:t>
                </a:r>
                <a:r>
                  <a:rPr lang="ru-RU" sz="1400" b="1" dirty="0">
                    <a:solidFill>
                      <a:srgbClr val="2D65AF"/>
                    </a:solidFill>
                    <a:latin typeface="Cera CY" panose="00000500000000000000" pitchFamily="2" charset="-52"/>
                    <a:ea typeface="+mj-ea"/>
                    <a:cs typeface="+mj-cs"/>
                  </a:rPr>
                  <a:t> </a:t>
                </a:r>
                <a:r>
                  <a:rPr lang="ru-RU" sz="1400" dirty="0">
                    <a:solidFill>
                      <a:srgbClr val="2D65AF"/>
                    </a:solidFill>
                    <a:latin typeface="Cera CY" panose="00000500000000000000" pitchFamily="2" charset="-52"/>
                    <a:ea typeface="+mj-ea"/>
                    <a:cs typeface="+mj-cs"/>
                  </a:rPr>
                  <a:t>24-пунктунун 3–9, 11, 12, 14, 15, 17–54, 56, 57-пунктчаларында </a:t>
                </a:r>
                <a:r>
                  <a:rPr lang="ru-RU" sz="1400" dirty="0" err="1">
                    <a:solidFill>
                      <a:srgbClr val="2D65AF"/>
                    </a:solidFill>
                    <a:latin typeface="Cera CY" panose="00000500000000000000" pitchFamily="2" charset="-52"/>
                    <a:ea typeface="+mj-ea"/>
                    <a:cs typeface="+mj-cs"/>
                  </a:rPr>
                  <a:t>каралган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сатып</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алуулардын</a:t>
                </a:r>
                <a:r>
                  <a:rPr lang="ru-RU" sz="1400" dirty="0">
                    <a:solidFill>
                      <a:srgbClr val="2D65AF"/>
                    </a:solidFill>
                    <a:latin typeface="Cera CY" panose="00000500000000000000" pitchFamily="2" charset="-52"/>
                    <a:ea typeface="+mj-ea"/>
                    <a:cs typeface="+mj-cs"/>
                  </a:rPr>
                  <a:t> </a:t>
                </a:r>
                <a:r>
                  <a:rPr lang="ru-RU" sz="1400" dirty="0" err="1">
                    <a:solidFill>
                      <a:srgbClr val="2D65AF"/>
                    </a:solidFill>
                    <a:latin typeface="Cera CY" panose="00000500000000000000" pitchFamily="2" charset="-52"/>
                    <a:ea typeface="+mj-ea"/>
                    <a:cs typeface="+mj-cs"/>
                  </a:rPr>
                  <a:t>алкагында</a:t>
                </a:r>
                <a:r>
                  <a:rPr lang="ru-RU" sz="1400" dirty="0">
                    <a:solidFill>
                      <a:srgbClr val="2D65AF"/>
                    </a:solidFill>
                    <a:latin typeface="Cera CY" panose="00000500000000000000" pitchFamily="2" charset="-52"/>
                    <a:ea typeface="+mj-ea"/>
                    <a:cs typeface="+mj-cs"/>
                  </a:rPr>
                  <a:t> </a:t>
                </a:r>
                <a:r>
                  <a:rPr lang="ru-RU" sz="1400" dirty="0" err="1" smtClean="0">
                    <a:solidFill>
                      <a:srgbClr val="2D65AF"/>
                    </a:solidFill>
                    <a:latin typeface="Cera CY" panose="00000500000000000000" pitchFamily="2" charset="-52"/>
                    <a:ea typeface="+mj-ea"/>
                    <a:cs typeface="+mj-cs"/>
                  </a:rPr>
                  <a:t>түзүлүүчү</a:t>
                </a:r>
                <a:r>
                  <a:rPr lang="ru-RU" sz="1400" dirty="0" smtClean="0">
                    <a:solidFill>
                      <a:srgbClr val="2D65AF"/>
                    </a:solidFill>
                    <a:latin typeface="Cera CY" panose="00000500000000000000" pitchFamily="2" charset="-52"/>
                    <a:ea typeface="+mj-ea"/>
                    <a:cs typeface="+mj-cs"/>
                  </a:rPr>
                  <a:t>;</a:t>
                </a:r>
                <a:endParaRPr lang="ru-RU" sz="1400" dirty="0">
                  <a:solidFill>
                    <a:srgbClr val="2D65AF"/>
                  </a:solidFill>
                  <a:latin typeface="Cera CY" panose="00000500000000000000" pitchFamily="2" charset="-52"/>
                  <a:ea typeface="+mj-ea"/>
                  <a:cs typeface="+mj-cs"/>
                </a:endParaRPr>
              </a:p>
              <a:p>
                <a:pPr marL="171450" indent="-171450">
                  <a:spcAft>
                    <a:spcPts val="400"/>
                  </a:spcAft>
                  <a:buFont typeface="Courier New" panose="02070309020205020404" pitchFamily="49" charset="0"/>
                  <a:buChar char="o"/>
                </a:pPr>
                <a:r>
                  <a:rPr lang="ru-RU" sz="1400" dirty="0" err="1">
                    <a:solidFill>
                      <a:srgbClr val="2D65AF"/>
                    </a:solidFill>
                    <a:latin typeface="Cera CY" panose="00000500000000000000" pitchFamily="2" charset="-52"/>
                    <a:ea typeface="+mj-ea"/>
                    <a:cs typeface="+mj-cs"/>
                  </a:rPr>
                  <a:t>Электрондук</a:t>
                </a:r>
                <a:r>
                  <a:rPr lang="ru-RU" sz="1400" dirty="0">
                    <a:solidFill>
                      <a:srgbClr val="2D65AF"/>
                    </a:solidFill>
                    <a:latin typeface="Cera CY" panose="00000500000000000000" pitchFamily="2" charset="-52"/>
                    <a:ea typeface="+mj-ea"/>
                    <a:cs typeface="+mj-cs"/>
                  </a:rPr>
                  <a:t> каталог </a:t>
                </a:r>
                <a:r>
                  <a:rPr lang="ru-RU" sz="1400" dirty="0" err="1">
                    <a:solidFill>
                      <a:srgbClr val="2D65AF"/>
                    </a:solidFill>
                    <a:latin typeface="Cera CY" panose="00000500000000000000" pitchFamily="2" charset="-52"/>
                    <a:ea typeface="+mj-ea"/>
                    <a:cs typeface="+mj-cs"/>
                  </a:rPr>
                  <a:t>аркылуу</a:t>
                </a:r>
                <a:r>
                  <a:rPr lang="ru-RU" sz="1400" dirty="0">
                    <a:solidFill>
                      <a:srgbClr val="2D65AF"/>
                    </a:solidFill>
                    <a:latin typeface="Cera CY" panose="00000500000000000000" pitchFamily="2" charset="-52"/>
                    <a:ea typeface="+mj-ea"/>
                    <a:cs typeface="+mj-cs"/>
                  </a:rPr>
                  <a:t> </a:t>
                </a:r>
                <a:r>
                  <a:rPr lang="ru-RU" sz="1400" dirty="0" err="1" smtClean="0">
                    <a:solidFill>
                      <a:srgbClr val="2D65AF"/>
                    </a:solidFill>
                    <a:latin typeface="Cera CY" panose="00000500000000000000" pitchFamily="2" charset="-52"/>
                    <a:ea typeface="+mj-ea"/>
                    <a:cs typeface="+mj-cs"/>
                  </a:rPr>
                  <a:t>түзүлүүчү</a:t>
                </a:r>
                <a:r>
                  <a:rPr lang="ru-RU" sz="1400" dirty="0" smtClean="0">
                    <a:solidFill>
                      <a:srgbClr val="2D65AF"/>
                    </a:solidFill>
                    <a:latin typeface="Cera CY" panose="00000500000000000000" pitchFamily="2" charset="-52"/>
                    <a:ea typeface="+mj-ea"/>
                    <a:cs typeface="+mj-cs"/>
                  </a:rPr>
                  <a:t>; </a:t>
                </a:r>
              </a:p>
              <a:p>
                <a:endParaRPr lang="ru-RU" sz="1400" dirty="0">
                  <a:latin typeface="Cera CY" panose="00000500000000000000" pitchFamily="2" charset="-52"/>
                </a:endParaRPr>
              </a:p>
              <a:p>
                <a:pPr marL="171450" indent="-171450">
                  <a:spcAft>
                    <a:spcPts val="400"/>
                  </a:spcAft>
                  <a:buFont typeface="Courier New" panose="02070309020205020404" pitchFamily="49" charset="0"/>
                  <a:buChar char="o"/>
                </a:pPr>
                <a:r>
                  <a:rPr lang="ru-RU" sz="1400" b="1" dirty="0" err="1">
                    <a:solidFill>
                      <a:srgbClr val="2D65AF"/>
                    </a:solidFill>
                    <a:latin typeface="Cera CY" panose="00000500000000000000" pitchFamily="2" charset="-52"/>
                    <a:ea typeface="+mj-ea"/>
                    <a:cs typeface="+mj-cs"/>
                  </a:rPr>
                  <a:t>Мамлекеттик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органдар</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жергиликтүү</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өз</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алдынча</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башкаруу</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органдары</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мамлекеттик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жана</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муниципалдык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ишканалар</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ошондой</a:t>
                </a:r>
                <a:r>
                  <a:rPr lang="ru-RU" sz="1400" b="1" dirty="0">
                    <a:solidFill>
                      <a:srgbClr val="2D65AF"/>
                    </a:solidFill>
                    <a:latin typeface="Cera CY" panose="00000500000000000000" pitchFamily="2" charset="-52"/>
                    <a:ea typeface="+mj-ea"/>
                    <a:cs typeface="+mj-cs"/>
                  </a:rPr>
                  <a:t> эле </a:t>
                </a:r>
                <a:r>
                  <a:rPr lang="ru-RU" sz="1400" b="1" dirty="0" err="1">
                    <a:solidFill>
                      <a:srgbClr val="2D65AF"/>
                    </a:solidFill>
                    <a:latin typeface="Cera CY" panose="00000500000000000000" pitchFamily="2" charset="-52"/>
                    <a:ea typeface="+mj-ea"/>
                    <a:cs typeface="+mj-cs"/>
                  </a:rPr>
                  <a:t>уставдык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капиталдагы</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үлүшүнүн</a:t>
                </a:r>
                <a:r>
                  <a:rPr lang="ru-RU" sz="1400" b="1" dirty="0">
                    <a:solidFill>
                      <a:srgbClr val="2D65AF"/>
                    </a:solidFill>
                    <a:latin typeface="Cera CY" panose="00000500000000000000" pitchFamily="2" charset="-52"/>
                    <a:ea typeface="+mj-ea"/>
                    <a:cs typeface="+mj-cs"/>
                  </a:rPr>
                  <a:t> 50 же </a:t>
                </a:r>
                <a:r>
                  <a:rPr lang="ru-RU" sz="1400" b="1" dirty="0" err="1">
                    <a:solidFill>
                      <a:srgbClr val="2D65AF"/>
                    </a:solidFill>
                    <a:latin typeface="Cera CY" panose="00000500000000000000" pitchFamily="2" charset="-52"/>
                    <a:ea typeface="+mj-ea"/>
                    <a:cs typeface="+mj-cs"/>
                  </a:rPr>
                  <a:t>андан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көп</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пайызы</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мамлекетке</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таандык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болгон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акционердик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коомдор</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анын</a:t>
                </a:r>
                <a:r>
                  <a:rPr lang="ru-RU" sz="1400" b="1" dirty="0">
                    <a:solidFill>
                      <a:srgbClr val="2D65AF"/>
                    </a:solidFill>
                    <a:latin typeface="Cera CY" panose="00000500000000000000" pitchFamily="2" charset="-52"/>
                    <a:ea typeface="+mj-ea"/>
                    <a:cs typeface="+mj-cs"/>
                  </a:rPr>
                  <a:t> </a:t>
                </a:r>
                <a:r>
                  <a:rPr lang="ru-RU" sz="1400" b="1" dirty="0" err="1" smtClean="0">
                    <a:solidFill>
                      <a:srgbClr val="2D65AF"/>
                    </a:solidFill>
                    <a:latin typeface="Cera CY" panose="00000500000000000000" pitchFamily="2" charset="-52"/>
                    <a:ea typeface="+mj-ea"/>
                    <a:cs typeface="+mj-cs"/>
                  </a:rPr>
                  <a:t>ичинде</a:t>
                </a:r>
                <a:r>
                  <a:rPr lang="ru-RU" sz="1400" b="1" dirty="0" smtClean="0">
                    <a:solidFill>
                      <a:srgbClr val="2D65AF"/>
                    </a:solidFill>
                    <a:latin typeface="Cera CY" panose="00000500000000000000" pitchFamily="2" charset="-52"/>
                    <a:ea typeface="+mj-ea"/>
                    <a:cs typeface="+mj-cs"/>
                  </a:rPr>
                  <a:t> </a:t>
                </a:r>
                <a:r>
                  <a:rPr lang="ru-RU" sz="1400" b="1" dirty="0" err="1" smtClean="0">
                    <a:solidFill>
                      <a:srgbClr val="2D65AF"/>
                    </a:solidFill>
                    <a:latin typeface="Cera CY" panose="00000500000000000000" pitchFamily="2" charset="-52"/>
                    <a:ea typeface="+mj-ea"/>
                    <a:cs typeface="+mj-cs"/>
                  </a:rPr>
                  <a:t>берүүчү</a:t>
                </a:r>
                <a:r>
                  <a:rPr lang="ru-RU" sz="1400" b="1" dirty="0" smtClean="0">
                    <a:solidFill>
                      <a:srgbClr val="2D65AF"/>
                    </a:solidFill>
                    <a:latin typeface="Cera CY" panose="00000500000000000000" pitchFamily="2" charset="-52"/>
                    <a:ea typeface="+mj-ea"/>
                    <a:cs typeface="+mj-cs"/>
                  </a:rPr>
                  <a:t> </a:t>
                </a:r>
                <a:r>
                  <a:rPr lang="ru-RU" sz="1400" b="1" dirty="0">
                    <a:solidFill>
                      <a:srgbClr val="2D65AF"/>
                    </a:solidFill>
                    <a:latin typeface="Cera CY" panose="00000500000000000000" pitchFamily="2" charset="-52"/>
                    <a:ea typeface="+mj-ea"/>
                    <a:cs typeface="+mj-cs"/>
                  </a:rPr>
                  <a:t>катары </a:t>
                </a:r>
                <a:r>
                  <a:rPr lang="ru-RU" sz="1400" b="1" dirty="0" err="1">
                    <a:solidFill>
                      <a:srgbClr val="2D65AF"/>
                    </a:solidFill>
                    <a:latin typeface="Cera CY" panose="00000500000000000000" pitchFamily="2" charset="-52"/>
                    <a:ea typeface="+mj-ea"/>
                    <a:cs typeface="+mj-cs"/>
                  </a:rPr>
                  <a:t>иш</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алып</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барган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алардын</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туунду</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чарбалык</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субъекттери</a:t>
                </a:r>
                <a:r>
                  <a:rPr lang="ru-RU" sz="1400" b="1" dirty="0">
                    <a:solidFill>
                      <a:srgbClr val="2D65AF"/>
                    </a:solidFill>
                    <a:latin typeface="Cera CY" panose="00000500000000000000" pitchFamily="2" charset="-52"/>
                    <a:ea typeface="+mj-ea"/>
                    <a:cs typeface="+mj-cs"/>
                  </a:rPr>
                  <a:t> </a:t>
                </a:r>
                <a:r>
                  <a:rPr lang="ru-RU" sz="1400" b="1" dirty="0" err="1">
                    <a:solidFill>
                      <a:srgbClr val="2D65AF"/>
                    </a:solidFill>
                    <a:latin typeface="Cera CY" panose="00000500000000000000" pitchFamily="2" charset="-52"/>
                    <a:ea typeface="+mj-ea"/>
                    <a:cs typeface="+mj-cs"/>
                  </a:rPr>
                  <a:t>менен</a:t>
                </a:r>
                <a:r>
                  <a:rPr lang="ru-RU" sz="1400" b="1" dirty="0">
                    <a:solidFill>
                      <a:srgbClr val="2D65AF"/>
                    </a:solidFill>
                    <a:latin typeface="Cera CY" panose="00000500000000000000" pitchFamily="2" charset="-52"/>
                    <a:ea typeface="+mj-ea"/>
                    <a:cs typeface="+mj-cs"/>
                  </a:rPr>
                  <a:t> </a:t>
                </a:r>
                <a:r>
                  <a:rPr lang="ru-RU" sz="1400" dirty="0" err="1" smtClean="0">
                    <a:solidFill>
                      <a:srgbClr val="2D65AF"/>
                    </a:solidFill>
                    <a:latin typeface="Cera CY" panose="00000500000000000000" pitchFamily="2" charset="-52"/>
                    <a:ea typeface="+mj-ea"/>
                    <a:cs typeface="+mj-cs"/>
                  </a:rPr>
                  <a:t>түзүлүүчү</a:t>
                </a:r>
                <a:r>
                  <a:rPr lang="ru-RU" sz="1400" dirty="0" smtClean="0">
                    <a:solidFill>
                      <a:srgbClr val="2D65AF"/>
                    </a:solidFill>
                    <a:latin typeface="Cera CY" panose="00000500000000000000" pitchFamily="2" charset="-52"/>
                    <a:ea typeface="+mj-ea"/>
                    <a:cs typeface="+mj-cs"/>
                  </a:rPr>
                  <a:t>;</a:t>
                </a:r>
                <a:endParaRPr lang="ru-RU" sz="1400" dirty="0">
                  <a:solidFill>
                    <a:srgbClr val="2D65AF"/>
                  </a:solidFill>
                  <a:latin typeface="Cera CY" panose="00000500000000000000" pitchFamily="2" charset="-52"/>
                  <a:ea typeface="+mj-ea"/>
                  <a:cs typeface="+mj-cs"/>
                </a:endParaRPr>
              </a:p>
              <a:p>
                <a:pPr>
                  <a:spcAft>
                    <a:spcPts val="400"/>
                  </a:spcAft>
                </a:pPr>
                <a:endParaRPr lang="ru-RU" sz="1400" dirty="0">
                  <a:solidFill>
                    <a:srgbClr val="2D65AF"/>
                  </a:solidFill>
                  <a:latin typeface="Cera CY" panose="00000500000000000000" pitchFamily="2" charset="-52"/>
                  <a:ea typeface="+mj-ea"/>
                  <a:cs typeface="+mj-cs"/>
                </a:endParaRPr>
              </a:p>
              <a:p>
                <a:pPr marL="171450" indent="-171450">
                  <a:spcAft>
                    <a:spcPts val="400"/>
                  </a:spcAft>
                  <a:buFont typeface="Courier New" panose="02070309020205020404" pitchFamily="49" charset="0"/>
                  <a:buChar char="o"/>
                </a:pPr>
                <a:r>
                  <a:rPr lang="ru-RU" altLang="ru-RU" sz="1400" b="1" dirty="0">
                    <a:solidFill>
                      <a:srgbClr val="2D65AF"/>
                    </a:solidFill>
                    <a:latin typeface="Cera CY" panose="00000500000000000000" pitchFamily="2" charset="-52"/>
                    <a:ea typeface="+mj-ea"/>
                    <a:cs typeface="+mj-cs"/>
                    <a:sym typeface="Lucida Grande"/>
                  </a:rPr>
                  <a:t>"</a:t>
                </a:r>
                <a:r>
                  <a:rPr lang="ru-RU" altLang="ru-RU" sz="1400" b="1" dirty="0" err="1">
                    <a:solidFill>
                      <a:srgbClr val="2D65AF"/>
                    </a:solidFill>
                    <a:latin typeface="Cera CY" panose="00000500000000000000" pitchFamily="2" charset="-52"/>
                    <a:ea typeface="+mj-ea"/>
                    <a:cs typeface="+mj-cs"/>
                    <a:sym typeface="Lucida Grande"/>
                  </a:rPr>
                  <a:t>Кыргыз</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Республикасынын</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мамлекеттик</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сырларын</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коргоо</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жөнүндө</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Кыргыз</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Республикасынын</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Мыйзамына</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ылайык</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мамлекеттик</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smtClean="0">
                    <a:solidFill>
                      <a:srgbClr val="2D65AF"/>
                    </a:solidFill>
                    <a:latin typeface="Cera CY" panose="00000500000000000000" pitchFamily="2" charset="-52"/>
                    <a:ea typeface="+mj-ea"/>
                    <a:cs typeface="+mj-cs"/>
                    <a:sym typeface="Lucida Grande"/>
                  </a:rPr>
                  <a:t>сырларды</a:t>
                </a:r>
                <a:r>
                  <a:rPr lang="ru-RU" altLang="ru-RU" sz="1400" b="1" dirty="0" smtClean="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коргоого</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байланыштуу</a:t>
                </a:r>
                <a:r>
                  <a:rPr lang="ru-RU" altLang="ru-RU" sz="1400" b="1" dirty="0">
                    <a:solidFill>
                      <a:srgbClr val="2D65AF"/>
                    </a:solidFill>
                    <a:latin typeface="Cera CY" panose="00000500000000000000" pitchFamily="2" charset="-52"/>
                    <a:ea typeface="+mj-ea"/>
                    <a:cs typeface="+mj-cs"/>
                    <a:sym typeface="Lucida Grande"/>
                  </a:rPr>
                  <a:t>;</a:t>
                </a:r>
                <a:endParaRPr lang="ru-RU" altLang="ru-RU" sz="1400" dirty="0" smtClean="0">
                  <a:solidFill>
                    <a:srgbClr val="2D65AF"/>
                  </a:solidFill>
                  <a:latin typeface="Cera CY" panose="00000500000000000000" pitchFamily="2" charset="-52"/>
                  <a:ea typeface="+mj-ea"/>
                  <a:cs typeface="+mj-cs"/>
                  <a:sym typeface="Lucida Grande"/>
                </a:endParaRPr>
              </a:p>
              <a:p>
                <a:pPr marL="171450" indent="-171450">
                  <a:spcAft>
                    <a:spcPts val="400"/>
                  </a:spcAft>
                  <a:buFont typeface="Courier New" panose="02070309020205020404" pitchFamily="49" charset="0"/>
                  <a:buChar char="o"/>
                </a:pPr>
                <a:r>
                  <a:rPr lang="ru-RU" altLang="ru-RU" sz="1400" dirty="0" err="1">
                    <a:solidFill>
                      <a:srgbClr val="2D65AF"/>
                    </a:solidFill>
                    <a:latin typeface="Cera CY" panose="00000500000000000000" pitchFamily="2" charset="-52"/>
                    <a:ea typeface="+mj-ea"/>
                    <a:cs typeface="+mj-cs"/>
                    <a:sym typeface="Lucida Grande"/>
                  </a:rPr>
                  <a:t>Бул</a:t>
                </a:r>
                <a:r>
                  <a:rPr lang="ru-RU" altLang="ru-RU" sz="1400" dirty="0">
                    <a:solidFill>
                      <a:srgbClr val="2D65AF"/>
                    </a:solidFill>
                    <a:latin typeface="Cera CY" panose="00000500000000000000" pitchFamily="2" charset="-52"/>
                    <a:ea typeface="+mj-ea"/>
                    <a:cs typeface="+mj-cs"/>
                    <a:sym typeface="Lucida Grande"/>
                  </a:rPr>
                  <a:t> </a:t>
                </a:r>
                <a:r>
                  <a:rPr lang="ru-RU" altLang="ru-RU" sz="1400" dirty="0" err="1">
                    <a:solidFill>
                      <a:srgbClr val="2D65AF"/>
                    </a:solidFill>
                    <a:latin typeface="Cera CY" panose="00000500000000000000" pitchFamily="2" charset="-52"/>
                    <a:ea typeface="+mj-ea"/>
                    <a:cs typeface="+mj-cs"/>
                    <a:sym typeface="Lucida Grande"/>
                  </a:rPr>
                  <a:t>үчүн</a:t>
                </a:r>
                <a:r>
                  <a:rPr lang="ru-RU" altLang="ru-RU" sz="1400" dirty="0">
                    <a:solidFill>
                      <a:srgbClr val="2D65AF"/>
                    </a:solidFill>
                    <a:latin typeface="Cera CY" panose="00000500000000000000" pitchFamily="2" charset="-52"/>
                    <a:ea typeface="+mj-ea"/>
                    <a:cs typeface="+mj-cs"/>
                    <a:sym typeface="Lucida Grande"/>
                  </a:rPr>
                  <a:t> </a:t>
                </a:r>
                <a:r>
                  <a:rPr lang="ru-RU" altLang="ru-RU" sz="1400" dirty="0" err="1">
                    <a:solidFill>
                      <a:srgbClr val="2D65AF"/>
                    </a:solidFill>
                    <a:latin typeface="Cera CY" panose="00000500000000000000" pitchFamily="2" charset="-52"/>
                    <a:ea typeface="+mj-ea"/>
                    <a:cs typeface="+mj-cs"/>
                    <a:sym typeface="Lucida Grande"/>
                  </a:rPr>
                  <a:t>Кыргыз</a:t>
                </a:r>
                <a:r>
                  <a:rPr lang="ru-RU" altLang="ru-RU" sz="1400" dirty="0">
                    <a:solidFill>
                      <a:srgbClr val="2D65AF"/>
                    </a:solidFill>
                    <a:latin typeface="Cera CY" panose="00000500000000000000" pitchFamily="2" charset="-52"/>
                    <a:ea typeface="+mj-ea"/>
                    <a:cs typeface="+mj-cs"/>
                    <a:sym typeface="Lucida Grande"/>
                  </a:rPr>
                  <a:t> </a:t>
                </a:r>
                <a:r>
                  <a:rPr lang="ru-RU" altLang="ru-RU" sz="1400" dirty="0" err="1">
                    <a:solidFill>
                      <a:srgbClr val="2D65AF"/>
                    </a:solidFill>
                    <a:latin typeface="Cera CY" panose="00000500000000000000" pitchFamily="2" charset="-52"/>
                    <a:ea typeface="+mj-ea"/>
                    <a:cs typeface="+mj-cs"/>
                    <a:sym typeface="Lucida Grande"/>
                  </a:rPr>
                  <a:t>Республикасынын</a:t>
                </a:r>
                <a:r>
                  <a:rPr lang="ru-RU" altLang="ru-RU" sz="1400" dirty="0">
                    <a:solidFill>
                      <a:srgbClr val="2D65AF"/>
                    </a:solidFill>
                    <a:latin typeface="Cera CY" panose="00000500000000000000" pitchFamily="2" charset="-52"/>
                    <a:ea typeface="+mj-ea"/>
                    <a:cs typeface="+mj-cs"/>
                    <a:sym typeface="Lucida Grande"/>
                  </a:rPr>
                  <a:t> </a:t>
                </a:r>
                <a:r>
                  <a:rPr lang="ru-RU" altLang="ru-RU" sz="1400" dirty="0" err="1">
                    <a:solidFill>
                      <a:srgbClr val="2D65AF"/>
                    </a:solidFill>
                    <a:latin typeface="Cera CY" panose="00000500000000000000" pitchFamily="2" charset="-52"/>
                    <a:ea typeface="+mj-ea"/>
                    <a:cs typeface="+mj-cs"/>
                    <a:sym typeface="Lucida Grande"/>
                  </a:rPr>
                  <a:t>Министрлер</a:t>
                </a:r>
                <a:r>
                  <a:rPr lang="ru-RU" altLang="ru-RU" sz="1400" dirty="0">
                    <a:solidFill>
                      <a:srgbClr val="2D65AF"/>
                    </a:solidFill>
                    <a:latin typeface="Cera CY" panose="00000500000000000000" pitchFamily="2" charset="-52"/>
                    <a:ea typeface="+mj-ea"/>
                    <a:cs typeface="+mj-cs"/>
                    <a:sym typeface="Lucida Grande"/>
                  </a:rPr>
                  <a:t> </a:t>
                </a:r>
                <a:r>
                  <a:rPr lang="ru-RU" altLang="ru-RU" sz="1400" dirty="0" err="1">
                    <a:solidFill>
                      <a:srgbClr val="2D65AF"/>
                    </a:solidFill>
                    <a:latin typeface="Cera CY" panose="00000500000000000000" pitchFamily="2" charset="-52"/>
                    <a:ea typeface="+mj-ea"/>
                    <a:cs typeface="+mj-cs"/>
                    <a:sym typeface="Lucida Grande"/>
                  </a:rPr>
                  <a:t>Кабинетинин</a:t>
                </a:r>
                <a:r>
                  <a:rPr lang="ru-RU" altLang="ru-RU" sz="1400"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тиешелүү</a:t>
                </a:r>
                <a:r>
                  <a:rPr lang="ru-RU" altLang="ru-RU" sz="1400" b="1" dirty="0">
                    <a:solidFill>
                      <a:srgbClr val="2D65AF"/>
                    </a:solidFill>
                    <a:latin typeface="Cera CY" panose="00000500000000000000" pitchFamily="2" charset="-52"/>
                    <a:ea typeface="+mj-ea"/>
                    <a:cs typeface="+mj-cs"/>
                    <a:sym typeface="Lucida Grande"/>
                  </a:rPr>
                  <a:t> </a:t>
                </a:r>
                <a:r>
                  <a:rPr lang="ru-RU" altLang="ru-RU" sz="1400" b="1" dirty="0" err="1">
                    <a:solidFill>
                      <a:srgbClr val="2D65AF"/>
                    </a:solidFill>
                    <a:latin typeface="Cera CY" panose="00000500000000000000" pitchFamily="2" charset="-52"/>
                    <a:ea typeface="+mj-ea"/>
                    <a:cs typeface="+mj-cs"/>
                    <a:sym typeface="Lucida Grande"/>
                  </a:rPr>
                  <a:t>чечимдери</a:t>
                </a:r>
                <a:r>
                  <a:rPr lang="ru-RU" altLang="ru-RU" sz="1400" b="1" dirty="0">
                    <a:solidFill>
                      <a:srgbClr val="2D65AF"/>
                    </a:solidFill>
                    <a:latin typeface="Cera CY" panose="00000500000000000000" pitchFamily="2" charset="-52"/>
                    <a:ea typeface="+mj-ea"/>
                    <a:cs typeface="+mj-cs"/>
                    <a:sym typeface="Lucida Grande"/>
                  </a:rPr>
                  <a:t> </a:t>
                </a:r>
                <a:r>
                  <a:rPr lang="ru-RU" altLang="ru-RU" sz="1400" dirty="0">
                    <a:solidFill>
                      <a:srgbClr val="2D65AF"/>
                    </a:solidFill>
                    <a:latin typeface="Cera CY" panose="00000500000000000000" pitchFamily="2" charset="-52"/>
                    <a:ea typeface="+mj-ea"/>
                    <a:cs typeface="+mj-cs"/>
                    <a:sym typeface="Lucida Grande"/>
                  </a:rPr>
                  <a:t>бар</a:t>
                </a:r>
                <a:r>
                  <a:rPr lang="ru-RU" altLang="ru-RU" sz="1400" dirty="0" smtClean="0">
                    <a:solidFill>
                      <a:srgbClr val="2D65AF"/>
                    </a:solidFill>
                    <a:latin typeface="Cera CY" panose="00000500000000000000" pitchFamily="2" charset="-52"/>
                    <a:ea typeface="+mj-ea"/>
                    <a:cs typeface="+mj-cs"/>
                    <a:sym typeface="Lucida Grande"/>
                  </a:rPr>
                  <a:t>.</a:t>
                </a:r>
              </a:p>
            </p:txBody>
          </p:sp>
          <p:sp>
            <p:nvSpPr>
              <p:cNvPr id="32" name="Прямоугольник 31"/>
              <p:cNvSpPr/>
              <p:nvPr/>
            </p:nvSpPr>
            <p:spPr>
              <a:xfrm>
                <a:off x="1679712" y="6559696"/>
                <a:ext cx="5274250" cy="276999"/>
              </a:xfrm>
              <a:prstGeom prst="rect">
                <a:avLst/>
              </a:prstGeom>
            </p:spPr>
            <p:txBody>
              <a:bodyPr wrap="square">
                <a:spAutoFit/>
              </a:bodyPr>
              <a:lstStyle/>
              <a:p>
                <a:pPr algn="just" fontAlgn="ctr">
                  <a:defRPr/>
                </a:pPr>
                <a:r>
                  <a:rPr lang="ru-RU" sz="1200" dirty="0" smtClean="0">
                    <a:solidFill>
                      <a:schemeClr val="accent3">
                        <a:lumMod val="75000"/>
                      </a:schemeClr>
                    </a:solidFill>
                    <a:latin typeface="Cera CY" panose="00000500000000000000" pitchFamily="2" charset="-52"/>
                  </a:rPr>
                  <a:t>*</a:t>
                </a:r>
                <a:r>
                  <a:rPr lang="ru-RU" sz="1200" dirty="0" err="1" smtClean="0">
                    <a:solidFill>
                      <a:schemeClr val="accent3">
                        <a:lumMod val="75000"/>
                      </a:schemeClr>
                    </a:solidFill>
                    <a:latin typeface="Cera CY" panose="00000500000000000000" pitchFamily="2" charset="-52"/>
                  </a:rPr>
                  <a:t>Тартиптин</a:t>
                </a:r>
                <a:r>
                  <a:rPr lang="ru-RU" sz="1200" dirty="0" smtClean="0">
                    <a:solidFill>
                      <a:schemeClr val="accent3">
                        <a:lumMod val="75000"/>
                      </a:schemeClr>
                    </a:solidFill>
                    <a:latin typeface="Cera CY" panose="00000500000000000000" pitchFamily="2" charset="-52"/>
                  </a:rPr>
                  <a:t> 4-пунктуна </a:t>
                </a:r>
                <a:r>
                  <a:rPr lang="ru-RU" sz="1200" dirty="0" err="1" smtClean="0">
                    <a:solidFill>
                      <a:schemeClr val="accent3">
                        <a:lumMod val="75000"/>
                      </a:schemeClr>
                    </a:solidFill>
                    <a:latin typeface="Cera CY" panose="00000500000000000000" pitchFamily="2" charset="-52"/>
                  </a:rPr>
                  <a:t>ылайык</a:t>
                </a:r>
                <a:r>
                  <a:rPr lang="ru-RU" sz="1200" dirty="0" smtClean="0">
                    <a:solidFill>
                      <a:schemeClr val="accent3">
                        <a:lumMod val="75000"/>
                      </a:schemeClr>
                    </a:solidFill>
                    <a:latin typeface="Cera CY" panose="00000500000000000000" pitchFamily="2" charset="-52"/>
                  </a:rPr>
                  <a:t>.</a:t>
                </a:r>
                <a:endParaRPr lang="ru-RU" sz="1200" dirty="0">
                  <a:solidFill>
                    <a:schemeClr val="accent3">
                      <a:lumMod val="75000"/>
                    </a:schemeClr>
                  </a:solidFill>
                  <a:latin typeface="Cera CY" panose="00000500000000000000" pitchFamily="2" charset="-52"/>
                </a:endParaRPr>
              </a:p>
            </p:txBody>
          </p:sp>
        </p:grpSp>
      </p:grpSp>
    </p:spTree>
    <p:extLst>
      <p:ext uri="{BB962C8B-B14F-4D97-AF65-F5344CB8AC3E}">
        <p14:creationId xmlns:p14="http://schemas.microsoft.com/office/powerpoint/2010/main" val="299106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ChangeAspect="1"/>
          </p:cNvPicPr>
          <p:nvPr/>
        </p:nvPicPr>
        <p:blipFill>
          <a:blip r:embed="rId2" cstate="print"/>
          <a:stretch>
            <a:fillRect/>
          </a:stretch>
        </p:blipFill>
        <p:spPr>
          <a:xfrm>
            <a:off x="1588" y="1588"/>
            <a:ext cx="1588" cy="1588"/>
          </a:xfrm>
          <a:prstGeom prst="rect">
            <a:avLst/>
          </a:prstGeom>
        </p:spPr>
      </p:pic>
      <p:sp>
        <p:nvSpPr>
          <p:cNvPr id="2" name="Заголовок 1"/>
          <p:cNvSpPr>
            <a:spLocks noGrp="1"/>
          </p:cNvSpPr>
          <p:nvPr>
            <p:ph type="title"/>
          </p:nvPr>
        </p:nvSpPr>
        <p:spPr>
          <a:xfrm>
            <a:off x="959400" y="360571"/>
            <a:ext cx="10669038" cy="276999"/>
          </a:xfrm>
          <a:noFill/>
        </p:spPr>
        <p:txBody>
          <a:bodyPr vert="horz" wrap="square" lIns="0" tIns="0" rIns="0" bIns="0" rtlCol="0">
            <a:spAutoFit/>
          </a:bodyPr>
          <a:lstStyle/>
          <a:p>
            <a:r>
              <a:rPr lang="ru-RU" sz="1959" b="1" dirty="0" smtClean="0">
                <a:solidFill>
                  <a:srgbClr val="006AB4"/>
                </a:solidFill>
                <a:latin typeface="Times New Roman" panose="02020603050405020304" pitchFamily="18" charset="0"/>
                <a:ea typeface="+mn-ea"/>
                <a:cs typeface="Times New Roman" panose="02020603050405020304" pitchFamily="18" charset="0"/>
              </a:rPr>
              <a:t>2-БАСКЫЧ. САТЫП АЛУУ ЖОЛ-ЖОБОСУ</a:t>
            </a:r>
            <a:endParaRPr lang="ru-RU" sz="1959" b="1" dirty="0">
              <a:solidFill>
                <a:srgbClr val="006AB4"/>
              </a:solidFill>
              <a:latin typeface="Times New Roman" panose="02020603050405020304" pitchFamily="18" charset="0"/>
              <a:ea typeface="+mn-ea"/>
              <a:cs typeface="Times New Roman" panose="02020603050405020304" pitchFamily="18" charset="0"/>
            </a:endParaRPr>
          </a:p>
        </p:txBody>
      </p:sp>
      <p:sp>
        <p:nvSpPr>
          <p:cNvPr id="3" name="Номер слайда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ru-RU" sz="1400" b="0" i="0" u="none" strike="noStrike" kern="1200" cap="none" spc="0" normalizeH="0" baseline="0" noProof="0" smtClean="0">
                <a:ln>
                  <a:noFill/>
                </a:ln>
                <a:solidFill>
                  <a:srgbClr val="0070C0"/>
                </a:solidFill>
                <a:effectLst/>
                <a:uLnTx/>
                <a:uFillTx/>
                <a:latin typeface="Times New Roman" panose="02020603050405020304" pitchFamily="18" charset="0"/>
                <a:cs typeface="Times New Roman" panose="02020603050405020304"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1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93" name="Заголовок">
            <a:extLst>
              <a:ext uri="{FF2B5EF4-FFF2-40B4-BE49-F238E27FC236}">
                <a16:creationId xmlns="" xmlns:a16="http://schemas.microsoft.com/office/drawing/2014/main" id="{1F7CAAB7-BFDC-43A0-8829-C896EF535595}"/>
              </a:ext>
            </a:extLst>
          </p:cNvPr>
          <p:cNvSpPr txBox="1">
            <a:spLocks/>
          </p:cNvSpPr>
          <p:nvPr/>
        </p:nvSpPr>
        <p:spPr>
          <a:xfrm>
            <a:off x="6701206" y="2154482"/>
            <a:ext cx="4894782" cy="704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marR="0" lvl="0" indent="-1714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ru-RU" sz="1400" b="1" i="0" u="none" strike="noStrike" kern="1200" cap="none" spc="0" normalizeH="0" baseline="0" noProof="0" dirty="0">
              <a:ln>
                <a:noFill/>
              </a:ln>
              <a:solidFill>
                <a:srgbClr val="424242"/>
              </a:solidFill>
              <a:effectLst/>
              <a:uLnTx/>
              <a:uFillTx/>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93627" y="2452323"/>
            <a:ext cx="4880068" cy="1569660"/>
          </a:xfrm>
          <a:prstGeom prst="rect">
            <a:avLst/>
          </a:prstGeom>
        </p:spPr>
        <p:txBody>
          <a:bodyPr wrap="square">
            <a:spAutoFit/>
          </a:bodyPr>
          <a:lstStyle/>
          <a:p>
            <a:pPr lvl="0" algn="just">
              <a:spcAft>
                <a:spcPts val="600"/>
              </a:spcAft>
              <a:defRPr/>
            </a:pPr>
            <a:r>
              <a:rPr lang="ky-KG" sz="1600" dirty="0" smtClean="0">
                <a:solidFill>
                  <a:srgbClr val="424242"/>
                </a:solidFill>
                <a:latin typeface="Times New Roman" panose="02020603050405020304" pitchFamily="18" charset="0"/>
                <a:cs typeface="Times New Roman" panose="02020603050405020304" pitchFamily="18" charset="0"/>
              </a:rPr>
              <a:t>Сатып алуу документтеринде (анын ичинде, контракт долбоорунда) </a:t>
            </a:r>
            <a:r>
              <a:rPr lang="ky-KG" sz="1600" b="1" dirty="0">
                <a:solidFill>
                  <a:srgbClr val="424242"/>
                </a:solidFill>
                <a:latin typeface="Times New Roman" panose="02020603050405020304" pitchFamily="18" charset="0"/>
                <a:cs typeface="Times New Roman" panose="02020603050405020304" pitchFamily="18" charset="0"/>
              </a:rPr>
              <a:t>Б</a:t>
            </a:r>
            <a:r>
              <a:rPr lang="ky-KG" sz="1600" b="1" dirty="0" smtClean="0">
                <a:solidFill>
                  <a:srgbClr val="424242"/>
                </a:solidFill>
                <a:latin typeface="Times New Roman" panose="02020603050405020304" pitchFamily="18" charset="0"/>
                <a:cs typeface="Times New Roman" panose="02020603050405020304" pitchFamily="18" charset="0"/>
              </a:rPr>
              <a:t>уйрук менен бекитилген </a:t>
            </a:r>
            <a:r>
              <a:rPr lang="ky-KG" sz="1600" dirty="0" smtClean="0">
                <a:solidFill>
                  <a:srgbClr val="424242"/>
                </a:solidFill>
                <a:latin typeface="Times New Roman" panose="02020603050405020304" pitchFamily="18" charset="0"/>
                <a:cs typeface="Times New Roman" panose="02020603050405020304" pitchFamily="18" charset="0"/>
              </a:rPr>
              <a:t>«Сатып алуу тууралуу документтерине кошуу үчүн контракты банктык коштоого карата талаптарга» ылайык </a:t>
            </a:r>
            <a:r>
              <a:rPr lang="ky-KG" sz="1600" b="1" dirty="0" smtClean="0">
                <a:solidFill>
                  <a:srgbClr val="424242"/>
                </a:solidFill>
                <a:latin typeface="Times New Roman" panose="02020603050405020304" pitchFamily="18" charset="0"/>
                <a:cs typeface="Times New Roman" panose="02020603050405020304" pitchFamily="18" charset="0"/>
              </a:rPr>
              <a:t>контракттарды банктык коштоону колдонуу шарттарын камтыйт. </a:t>
            </a:r>
            <a:endParaRPr lang="ru-RU" sz="1600" dirty="0" smtClean="0">
              <a:solidFill>
                <a:srgbClr val="424242"/>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7058026" y="4106537"/>
            <a:ext cx="3981449" cy="2227227"/>
            <a:chOff x="3742269" y="4606583"/>
            <a:chExt cx="4519450" cy="2528185"/>
          </a:xfrm>
        </p:grpSpPr>
        <p:sp>
          <p:nvSpPr>
            <p:cNvPr id="92" name="Заголовок">
              <a:extLst>
                <a:ext uri="{FF2B5EF4-FFF2-40B4-BE49-F238E27FC236}">
                  <a16:creationId xmlns="" xmlns:a16="http://schemas.microsoft.com/office/drawing/2014/main" id="{15865DD3-A375-41FF-846C-0EBDF41D39E5}"/>
                </a:ext>
              </a:extLst>
            </p:cNvPr>
            <p:cNvSpPr txBox="1">
              <a:spLocks/>
            </p:cNvSpPr>
            <p:nvPr/>
          </p:nvSpPr>
          <p:spPr>
            <a:xfrm>
              <a:off x="3742269" y="6135932"/>
              <a:ext cx="4519450" cy="9988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ru-RU" sz="1200" kern="0" dirty="0" err="1" smtClean="0">
                  <a:latin typeface="Times New Roman" panose="02020603050405020304" pitchFamily="18" charset="0"/>
                  <a:cs typeface="Times New Roman" panose="02020603050405020304" pitchFamily="18" charset="0"/>
                </a:rPr>
                <a:t>Контрактты</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банктык</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коштоо</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тууралуу</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талаптар</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сатып</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алуу</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документтеринде</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камтылууга</a:t>
              </a:r>
              <a:r>
                <a:rPr lang="ru-RU" sz="1200" kern="0" dirty="0" smtClean="0">
                  <a:latin typeface="Times New Roman" panose="02020603050405020304" pitchFamily="18" charset="0"/>
                  <a:cs typeface="Times New Roman" panose="02020603050405020304" pitchFamily="18" charset="0"/>
                </a:rPr>
                <a:t> </a:t>
              </a:r>
              <a:r>
                <a:rPr lang="ru-RU" sz="1200" kern="0" dirty="0" err="1" smtClean="0">
                  <a:latin typeface="Times New Roman" panose="02020603050405020304" pitchFamily="18" charset="0"/>
                  <a:cs typeface="Times New Roman" panose="02020603050405020304" pitchFamily="18" charset="0"/>
                </a:rPr>
                <a:t>тийиш</a:t>
              </a:r>
              <a:endParaRPr kumimoji="0" lang="ru-RU" sz="1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6" name="Рисунок 1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721" y="4606583"/>
              <a:ext cx="1529350" cy="1529350"/>
            </a:xfrm>
            <a:prstGeom prst="rect">
              <a:avLst/>
            </a:prstGeom>
          </p:spPr>
        </p:pic>
      </p:grpSp>
      <p:sp>
        <p:nvSpPr>
          <p:cNvPr id="17" name="Овал 16">
            <a:extLst>
              <a:ext uri="{FF2B5EF4-FFF2-40B4-BE49-F238E27FC236}">
                <a16:creationId xmlns="" xmlns:a16="http://schemas.microsoft.com/office/drawing/2014/main" id="{080EF5EB-E7F9-4ADD-B900-6A6EAAAE525C}"/>
              </a:ext>
            </a:extLst>
          </p:cNvPr>
          <p:cNvSpPr/>
          <p:nvPr/>
        </p:nvSpPr>
        <p:spPr>
          <a:xfrm>
            <a:off x="538334" y="2454387"/>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18" name="Овал 17">
            <a:extLst>
              <a:ext uri="{FF2B5EF4-FFF2-40B4-BE49-F238E27FC236}">
                <a16:creationId xmlns="" xmlns:a16="http://schemas.microsoft.com/office/drawing/2014/main" id="{5974C51E-47B4-412D-84A6-D0361C74BCFE}"/>
              </a:ext>
            </a:extLst>
          </p:cNvPr>
          <p:cNvSpPr/>
          <p:nvPr/>
        </p:nvSpPr>
        <p:spPr>
          <a:xfrm>
            <a:off x="538333" y="4394755"/>
            <a:ext cx="385429" cy="385429"/>
          </a:xfrm>
          <a:prstGeom prst="ellipse">
            <a:avLst/>
          </a:prstGeom>
          <a:solidFill>
            <a:srgbClr val="0057B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nvGrpSpPr>
          <p:cNvPr id="23" name="Группа 22"/>
          <p:cNvGrpSpPr/>
          <p:nvPr/>
        </p:nvGrpSpPr>
        <p:grpSpPr>
          <a:xfrm>
            <a:off x="538334" y="1503471"/>
            <a:ext cx="5703108" cy="718547"/>
            <a:chOff x="451968" y="1184581"/>
            <a:chExt cx="5703108" cy="718547"/>
          </a:xfrm>
        </p:grpSpPr>
        <p:sp>
          <p:nvSpPr>
            <p:cNvPr id="24" name="Rectangle 31">
              <a:extLst>
                <a:ext uri="{FF2B5EF4-FFF2-40B4-BE49-F238E27FC236}">
                  <a16:creationId xmlns="" xmlns:a16="http://schemas.microsoft.com/office/drawing/2014/main" id="{5B1F85D1-8938-4BE8-B6A1-219416EC01ED}"/>
                </a:ext>
              </a:extLst>
            </p:cNvPr>
            <p:cNvSpPr/>
            <p:nvPr/>
          </p:nvSpPr>
          <p:spPr>
            <a:xfrm>
              <a:off x="451968" y="1184581"/>
              <a:ext cx="5335361" cy="718547"/>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43C90038-2B74-4E32-B1B5-82F94F732989}"/>
                </a:ext>
              </a:extLst>
            </p:cNvPr>
            <p:cNvSpPr txBox="1"/>
            <p:nvPr/>
          </p:nvSpPr>
          <p:spPr>
            <a:xfrm>
              <a:off x="1364001" y="1414887"/>
              <a:ext cx="4791075" cy="215444"/>
            </a:xfrm>
            <a:prstGeom prst="rect">
              <a:avLst/>
            </a:prstGeom>
            <a:noFill/>
          </p:spPr>
          <p:txBody>
            <a:bodyPr wrap="square" lIns="0" tIns="0" rIns="0" bIns="0" rtlCol="0">
              <a:spAutoFit/>
            </a:bodyPr>
            <a:lstStyle/>
            <a:p>
              <a:pPr algn="ctr"/>
              <a:r>
                <a:rPr lang="ru-RU" sz="1400" b="1" dirty="0" err="1" smtClean="0">
                  <a:solidFill>
                    <a:schemeClr val="bg1"/>
                  </a:solidFill>
                  <a:latin typeface="Times New Roman" panose="02020603050405020304" pitchFamily="18" charset="0"/>
                  <a:cs typeface="Times New Roman" panose="02020603050405020304" pitchFamily="18" charset="0"/>
                </a:rPr>
                <a:t>Сатып</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алуучу</a:t>
              </a: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err="1" smtClean="0">
                  <a:solidFill>
                    <a:schemeClr val="bg1"/>
                  </a:solidFill>
                  <a:latin typeface="Times New Roman" panose="02020603050405020304" pitchFamily="18" charset="0"/>
                  <a:cs typeface="Times New Roman" panose="02020603050405020304" pitchFamily="18" charset="0"/>
                </a:rPr>
                <a:t>уюм</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6" name="Рисунок 2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421054" y="1324905"/>
              <a:ext cx="400050" cy="400050"/>
            </a:xfrm>
            <a:prstGeom prst="rect">
              <a:avLst/>
            </a:prstGeom>
          </p:spPr>
        </p:pic>
      </p:grpSp>
      <p:sp>
        <p:nvSpPr>
          <p:cNvPr id="19" name="Заголовок">
            <a:extLst>
              <a:ext uri="{FF2B5EF4-FFF2-40B4-BE49-F238E27FC236}">
                <a16:creationId xmlns="" xmlns:a16="http://schemas.microsoft.com/office/drawing/2014/main" id="{1F7CAAB7-BFDC-43A0-8829-C896EF535595}"/>
              </a:ext>
            </a:extLst>
          </p:cNvPr>
          <p:cNvSpPr txBox="1">
            <a:spLocks/>
          </p:cNvSpPr>
          <p:nvPr/>
        </p:nvSpPr>
        <p:spPr>
          <a:xfrm>
            <a:off x="6241442" y="1916500"/>
            <a:ext cx="5476030" cy="13660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Bef>
                <a:spcPts val="0"/>
              </a:spcBef>
              <a:buClr>
                <a:schemeClr val="bg1"/>
              </a:buClr>
              <a:buSzPct val="96000"/>
              <a:buFont typeface="Courier New" panose="02070309020205020404" pitchFamily="49" charset="0"/>
              <a:buChar char="o"/>
            </a:pPr>
            <a:endParaRPr lang="ru-RU" sz="1600" b="1" dirty="0" smtClean="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buClr>
                <a:schemeClr val="bg1"/>
              </a:buClr>
              <a:buSzPct val="96000"/>
            </a:pPr>
            <a:r>
              <a:rPr lang="ru-RU" sz="1600" b="1" dirty="0" smtClean="0">
                <a:solidFill>
                  <a:schemeClr val="bg1"/>
                </a:solidFill>
                <a:latin typeface="Times New Roman" panose="02020603050405020304" pitchFamily="18" charset="0"/>
                <a:cs typeface="Times New Roman" panose="02020603050405020304" pitchFamily="18" charset="0"/>
              </a:rPr>
              <a:t>Договор о банковском сопровождении контракта заключается ДО заключения первого контракта на государственную закупку</a:t>
            </a:r>
          </a:p>
          <a:p>
            <a:pPr marL="285750" indent="-285750">
              <a:lnSpc>
                <a:spcPct val="100000"/>
              </a:lnSpc>
              <a:spcBef>
                <a:spcPts val="0"/>
              </a:spcBef>
              <a:buClr>
                <a:schemeClr val="bg1"/>
              </a:buClr>
              <a:buSzPct val="96000"/>
              <a:buFont typeface="Courier New" panose="02070309020205020404" pitchFamily="49" charset="0"/>
              <a:buChar char="o"/>
            </a:pPr>
            <a:endParaRPr lang="ru-RU" sz="1600" b="1" dirty="0" smtClean="0">
              <a:solidFill>
                <a:schemeClr val="bg1"/>
              </a:solidFill>
              <a:latin typeface="Times New Roman" panose="02020603050405020304" pitchFamily="18" charset="0"/>
              <a:cs typeface="Times New Roman" panose="02020603050405020304" pitchFamily="18" charset="0"/>
            </a:endParaRPr>
          </a:p>
        </p:txBody>
      </p:sp>
      <p:sp>
        <p:nvSpPr>
          <p:cNvPr id="21" name="Rectangle 31">
            <a:extLst>
              <a:ext uri="{FF2B5EF4-FFF2-40B4-BE49-F238E27FC236}">
                <a16:creationId xmlns="" xmlns:a16="http://schemas.microsoft.com/office/drawing/2014/main" id="{5B1F85D1-8938-4BE8-B6A1-219416EC01ED}"/>
              </a:ext>
            </a:extLst>
          </p:cNvPr>
          <p:cNvSpPr/>
          <p:nvPr/>
        </p:nvSpPr>
        <p:spPr>
          <a:xfrm>
            <a:off x="6085822" y="1919107"/>
            <a:ext cx="5542616" cy="1381560"/>
          </a:xfrm>
          <a:prstGeom prst="roundRect">
            <a:avLst>
              <a:gd name="adj" fmla="val 4092"/>
            </a:avLst>
          </a:prstGeom>
          <a:solidFill>
            <a:srgbClr val="0057B5"/>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marL="0" marR="0" lvl="0" indent="0" algn="ctr" defTabSz="7144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13D">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2" name="Заголовок">
            <a:extLst>
              <a:ext uri="{FF2B5EF4-FFF2-40B4-BE49-F238E27FC236}">
                <a16:creationId xmlns="" xmlns:a16="http://schemas.microsoft.com/office/drawing/2014/main" id="{1F7CAAB7-BFDC-43A0-8829-C896EF535595}"/>
              </a:ext>
            </a:extLst>
          </p:cNvPr>
          <p:cNvSpPr txBox="1">
            <a:spLocks/>
          </p:cNvSpPr>
          <p:nvPr/>
        </p:nvSpPr>
        <p:spPr>
          <a:xfrm>
            <a:off x="6241442" y="1916500"/>
            <a:ext cx="5476030" cy="13660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Bef>
                <a:spcPts val="0"/>
              </a:spcBef>
              <a:buClr>
                <a:schemeClr val="bg1"/>
              </a:buClr>
              <a:buSzPct val="96000"/>
              <a:buFont typeface="Courier New" panose="02070309020205020404" pitchFamily="49" charset="0"/>
              <a:buChar char="o"/>
            </a:pPr>
            <a:endParaRPr lang="ru-RU" sz="1600" b="1" dirty="0" smtClean="0">
              <a:solidFill>
                <a:schemeClr val="bg1"/>
              </a:solidFill>
              <a:latin typeface="Times New Roman" panose="02020603050405020304" pitchFamily="18" charset="0"/>
              <a:cs typeface="Times New Roman" panose="02020603050405020304" pitchFamily="18" charset="0"/>
            </a:endParaRPr>
          </a:p>
          <a:p>
            <a:pPr>
              <a:lnSpc>
                <a:spcPct val="100000"/>
              </a:lnSpc>
              <a:spcBef>
                <a:spcPts val="0"/>
              </a:spcBef>
              <a:buClr>
                <a:schemeClr val="bg1"/>
              </a:buClr>
              <a:buSzPct val="96000"/>
            </a:pPr>
            <a:r>
              <a:rPr lang="ru-RU" sz="1600" b="1" dirty="0" err="1" smtClean="0">
                <a:solidFill>
                  <a:schemeClr val="bg1"/>
                </a:solidFill>
                <a:latin typeface="Times New Roman" panose="02020603050405020304" pitchFamily="18" charset="0"/>
                <a:cs typeface="Times New Roman" panose="02020603050405020304" pitchFamily="18" charset="0"/>
              </a:rPr>
              <a:t>Сатып</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алуулар</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жыйынтыгы</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чыгарылгандан</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кийин</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анын</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банктык</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коштоону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колдонуу</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шарттарына</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ылайык</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экендиги</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экинчи</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ирет</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контролдукка</a:t>
            </a:r>
            <a:r>
              <a:rPr lang="ru-RU" sz="1600" b="1" dirty="0" smtClean="0">
                <a:solidFill>
                  <a:schemeClr val="bg1"/>
                </a:solidFill>
                <a:latin typeface="Times New Roman" panose="02020603050405020304" pitchFamily="18" charset="0"/>
                <a:cs typeface="Times New Roman" panose="02020603050405020304" pitchFamily="18" charset="0"/>
              </a:rPr>
              <a:t> </a:t>
            </a:r>
            <a:r>
              <a:rPr lang="ru-RU" sz="1600" b="1" dirty="0" err="1" smtClean="0">
                <a:solidFill>
                  <a:schemeClr val="bg1"/>
                </a:solidFill>
                <a:latin typeface="Times New Roman" panose="02020603050405020304" pitchFamily="18" charset="0"/>
                <a:cs typeface="Times New Roman" panose="02020603050405020304" pitchFamily="18" charset="0"/>
              </a:rPr>
              <a:t>алынат</a:t>
            </a:r>
            <a:endParaRPr lang="ru-RU" sz="1600" b="1" dirty="0" smtClean="0">
              <a:solidFill>
                <a:schemeClr val="bg1"/>
              </a:solidFill>
              <a:latin typeface="Times New Roman" panose="02020603050405020304" pitchFamily="18" charset="0"/>
              <a:cs typeface="Times New Roman" panose="02020603050405020304" pitchFamily="18" charset="0"/>
            </a:endParaRPr>
          </a:p>
          <a:p>
            <a:pPr marL="285750" indent="-285750">
              <a:lnSpc>
                <a:spcPct val="100000"/>
              </a:lnSpc>
              <a:spcBef>
                <a:spcPts val="0"/>
              </a:spcBef>
              <a:buClr>
                <a:schemeClr val="bg1"/>
              </a:buClr>
              <a:buSzPct val="96000"/>
              <a:buFont typeface="Courier New" panose="02070309020205020404" pitchFamily="49" charset="0"/>
              <a:buChar char="o"/>
            </a:pPr>
            <a:endParaRPr lang="ru-RU" sz="1600" b="1" dirty="0" smtClean="0">
              <a:solidFill>
                <a:schemeClr val="bg1"/>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6111275" y="1503471"/>
            <a:ext cx="5545418" cy="393812"/>
          </a:xfrm>
          <a:prstGeom prst="roundRect">
            <a:avLst>
              <a:gd name="adj" fmla="val 20539"/>
            </a:avLst>
          </a:prstGeom>
          <a:solidFill>
            <a:srgbClr val="820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Times New Roman" panose="02020603050405020304" pitchFamily="18" charset="0"/>
                <a:cs typeface="Times New Roman" panose="02020603050405020304" pitchFamily="18" charset="0"/>
              </a:rPr>
              <a:t>ТӨМӨНКҮЛӨРДҮ БИЛҮҮ МААНИЛҮҮ!!!</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93627" y="4346804"/>
            <a:ext cx="4880068" cy="1077218"/>
          </a:xfrm>
          <a:prstGeom prst="rect">
            <a:avLst/>
          </a:prstGeom>
        </p:spPr>
        <p:txBody>
          <a:bodyPr wrap="square">
            <a:spAutoFit/>
          </a:bodyPr>
          <a:lstStyle/>
          <a:p>
            <a:pPr algn="just"/>
            <a:r>
              <a:rPr lang="ky-KG" sz="1600" dirty="0" smtClean="0">
                <a:solidFill>
                  <a:srgbClr val="424242"/>
                </a:solidFill>
                <a:latin typeface="Times New Roman" panose="02020603050405020304" pitchFamily="18" charset="0"/>
                <a:cs typeface="Times New Roman" panose="02020603050405020304" pitchFamily="18" charset="0"/>
              </a:rPr>
              <a:t>Контракт долбоорун даярдоодо </a:t>
            </a:r>
            <a:r>
              <a:rPr lang="ky-KG" sz="1600" b="1" dirty="0">
                <a:solidFill>
                  <a:srgbClr val="424242"/>
                </a:solidFill>
                <a:latin typeface="Times New Roman" panose="02020603050405020304" pitchFamily="18" charset="0"/>
                <a:cs typeface="Times New Roman" panose="02020603050405020304" pitchFamily="18" charset="0"/>
              </a:rPr>
              <a:t>Б</a:t>
            </a:r>
            <a:r>
              <a:rPr lang="ky-KG" sz="1600" b="1" dirty="0" smtClean="0">
                <a:solidFill>
                  <a:srgbClr val="424242"/>
                </a:solidFill>
                <a:latin typeface="Times New Roman" panose="02020603050405020304" pitchFamily="18" charset="0"/>
                <a:cs typeface="Times New Roman" panose="02020603050405020304" pitchFamily="18" charset="0"/>
              </a:rPr>
              <a:t>уйрук менен бекитилген банктык коштоону колдонуу шарттарына ылайык </a:t>
            </a:r>
            <a:r>
              <a:rPr lang="ky-KG" sz="1600" dirty="0" smtClean="0">
                <a:solidFill>
                  <a:srgbClr val="424242"/>
                </a:solidFill>
                <a:latin typeface="Times New Roman" panose="02020603050405020304" pitchFamily="18" charset="0"/>
                <a:cs typeface="Times New Roman" panose="02020603050405020304" pitchFamily="18" charset="0"/>
              </a:rPr>
              <a:t>тиешелүү контракттын </a:t>
            </a:r>
            <a:r>
              <a:rPr lang="ky-KG" sz="1600" b="1" dirty="0" smtClean="0">
                <a:solidFill>
                  <a:srgbClr val="424242"/>
                </a:solidFill>
                <a:latin typeface="Times New Roman" panose="02020603050405020304" pitchFamily="18" charset="0"/>
                <a:cs typeface="Times New Roman" panose="02020603050405020304" pitchFamily="18" charset="0"/>
              </a:rPr>
              <a:t>типтүү формасын жетекчиликке алат</a:t>
            </a:r>
            <a:r>
              <a:rPr lang="ky-KG" sz="1600" dirty="0" smtClean="0">
                <a:solidFill>
                  <a:srgbClr val="424242"/>
                </a:solidFill>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29" name="Rectangle 31">
            <a:extLst>
              <a:ext uri="{FF2B5EF4-FFF2-40B4-BE49-F238E27FC236}">
                <a16:creationId xmlns="" xmlns:a16="http://schemas.microsoft.com/office/drawing/2014/main" id="{2F886C4B-D4EF-43B9-B527-E4488FEBCB39}"/>
              </a:ext>
            </a:extLst>
          </p:cNvPr>
          <p:cNvSpPr/>
          <p:nvPr/>
        </p:nvSpPr>
        <p:spPr>
          <a:xfrm>
            <a:off x="7095411" y="3796247"/>
            <a:ext cx="3768091" cy="283134"/>
          </a:xfrm>
          <a:prstGeom prst="roundRect">
            <a:avLst/>
          </a:prstGeom>
          <a:solidFill>
            <a:srgbClr val="FFFFFF"/>
          </a:solidFill>
          <a:ln w="12700" cap="flat" cmpd="sng" algn="ctr">
            <a:noFill/>
            <a:prstDash val="solid"/>
            <a:miter lim="800000"/>
          </a:ln>
          <a:effectLst>
            <a:outerShdw blurRad="254000" sx="102000" sy="102000" algn="ctr" rotWithShape="0">
              <a:srgbClr val="0057B5">
                <a:alpha val="20000"/>
              </a:srgbClr>
            </a:outerShdw>
          </a:effectLst>
        </p:spPr>
        <p:txBody>
          <a:bodyPr rtlCol="0" anchor="ctr"/>
          <a:lstStyle/>
          <a:p>
            <a:pPr lvl="0" algn="ctr">
              <a:lnSpc>
                <a:spcPct val="90000"/>
              </a:lnSpc>
              <a:spcBef>
                <a:spcPct val="0"/>
              </a:spcBef>
              <a:defRPr/>
            </a:pPr>
            <a:r>
              <a:rPr lang="ru-RU" b="1" dirty="0" err="1" smtClean="0">
                <a:solidFill>
                  <a:srgbClr val="006AB4"/>
                </a:solidFill>
                <a:latin typeface="Times New Roman" panose="02020603050405020304" pitchFamily="18" charset="0"/>
                <a:cs typeface="Times New Roman" panose="02020603050405020304" pitchFamily="18" charset="0"/>
              </a:rPr>
              <a:t>Талаптар</a:t>
            </a:r>
            <a:endParaRPr lang="ru-RU" b="1" dirty="0">
              <a:solidFill>
                <a:srgbClr val="006AB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481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LKYPwjimFeyrjwN9QKO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bjbFvXagPYEkmn0Cwad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xxLteeCZ1TF5j43TID2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DVEq7UzQxeh2JLl3DFy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5663</TotalTime>
  <Words>2678</Words>
  <Application>Microsoft Office PowerPoint</Application>
  <PresentationFormat>Широкоэкранный</PresentationFormat>
  <Paragraphs>363</Paragraphs>
  <Slides>19</Slides>
  <Notes>13</Notes>
  <HiddenSlides>0</HiddenSlides>
  <MMClips>0</MMClips>
  <ScaleCrop>false</ScaleCrop>
  <HeadingPairs>
    <vt:vector size="8" baseType="variant">
      <vt:variant>
        <vt:lpstr>Использованные шрифты</vt:lpstr>
      </vt:variant>
      <vt:variant>
        <vt:i4>16</vt:i4>
      </vt: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37" baseType="lpstr">
      <vt:lpstr>Cera CY</vt:lpstr>
      <vt:lpstr>等线</vt:lpstr>
      <vt:lpstr>Bliss Pro ExtraLight</vt:lpstr>
      <vt:lpstr>DINPro-Medium</vt:lpstr>
      <vt:lpstr>Stem Thin</vt:lpstr>
      <vt:lpstr>Century Gothic</vt:lpstr>
      <vt:lpstr>Arial</vt:lpstr>
      <vt:lpstr>Stem Medium</vt:lpstr>
      <vt:lpstr>Tahoma</vt:lpstr>
      <vt:lpstr>Calibri</vt:lpstr>
      <vt:lpstr>Bahnschrift SemiBold Condensed</vt:lpstr>
      <vt:lpstr>Times New Roman</vt:lpstr>
      <vt:lpstr>Lucida Grande</vt:lpstr>
      <vt:lpstr>Calibri Light</vt:lpstr>
      <vt:lpstr>Wingdings</vt:lpstr>
      <vt:lpstr>Courier New</vt:lpstr>
      <vt:lpstr>Тема Office</vt:lpstr>
      <vt:lpstr>Слайд think-cell</vt:lpstr>
      <vt:lpstr>Презентация PowerPoint</vt:lpstr>
      <vt:lpstr>Мамлекеттик сатып алуулар ЧӨЙРӨСҮНДӨ контракттарды банктык коштоо тарТИБИН АНЫКТАГАН ченемдик укуктук актылар</vt:lpstr>
      <vt:lpstr>Презентация PowerPoint</vt:lpstr>
      <vt:lpstr>МАМЛЕКЕТТИК САТЫП АЛУУЛАР ЧӨЙРӨСҮНДӨ КОНТРАКТЫ БАНКТЫК КОШТООНУ ИШКЕ АШЫРУУДА ӨЗ АРА АРАКЕТТЕНҮҮ СХЕМАСЫ</vt:lpstr>
      <vt:lpstr>КОНТРАКТТАРДЫ БАНКТЫК КОШТООНУН НЕГИЗГИ БАСКЫЧТАРЫ</vt:lpstr>
      <vt:lpstr>1-БАСКЫЧ. КОНТРАКТЫ БАНКТЫК КОШТООГО КАРАТА КРИТЕРИЙЛЕРГЕ ЫЛАЙЫК САТЫП АЛУУЛАРДЫ АНЫКТОО</vt:lpstr>
      <vt:lpstr>1-БАСКЫЧ. КОНТРАКТЫ БАНКТЫК КОШТООНУ КОЛДОНУУ КРИТЕРИЙЛЕРИНЕ ЫЛАЙЫК САТЫП АЛУУЛАРДЫ АНЫКТОО</vt:lpstr>
      <vt:lpstr>1-БАСКЫЧ. КОНТРАКТЫ БАНКТЫК КОШТООГО КАРАТА КРИТЕРИЙЛЕРГЕ ЫЛАЙЫК САТЫП АЛУУЛАРДЫ АНЫКТОО</vt:lpstr>
      <vt:lpstr>2-БАСКЫЧ. САТЫП АЛУУ ЖОЛ-ЖОБОСУ</vt:lpstr>
      <vt:lpstr>3-БАСКЫЧ. ЫЙГАРЫМ УКУКТУУ БАНКТАР МЕНЕН КОНТРАКТТЫ БАНКТЫК КОШТОО КЕЛИШИМИН ТҮЗҮҮ</vt:lpstr>
      <vt:lpstr>4-БАСКЫЧ. КОНТРАКТТЫ ТҮЗҮҮ</vt:lpstr>
      <vt:lpstr>5-БАСКЫЧ. КОНТРАКТТЫ БАНКТЫК КОШТООну ыйгарым укуктуу банкка өткөрүп берүү</vt:lpstr>
      <vt:lpstr>6-БАСКЫЧ. БЕРҮҮЧҮ ТАРАБЫНАН ЫЙГАРЫМ УКУКТУУ БАНКТА ӨЗҮНЧӨ ЭСЕПТИ АЧУУ</vt:lpstr>
      <vt:lpstr>7-БАСКЫЧ. САТЫП АЛУУ КОНТРАКТЫ БОЮНЧА ЭСЕПТЕШҮҮЛӨРДҮ ЖҮРГҮЗҮҮ. БЕРҮҮЧҮЛӨРДҮН ЖАНА КОШО АТКАРУУЧУЛАРДЫН ЭСЕПТЕШҮҮЛөРү.</vt:lpstr>
      <vt:lpstr>8-БАСКЫЧ. САТЫП АЛУУЧУ УЮМГА ЖАНА Кыргыз РеспубликасыНЫН ФИНАНСЫ МИНИСТРЛИГИНЕ ОТЧЕТТОРДУ БЕРҮҮ</vt:lpstr>
      <vt:lpstr>9-БАСКЫЧ. КОНТРАКТТЫ БАНКТЫК КОШТОО ЖОЛ-ЖОБОСУН ЖЫЙЫНТЫКТОО</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Петрунин Иван Олегович</dc:creator>
  <cp:lastModifiedBy>Асанова Зирек Абдыкааровна</cp:lastModifiedBy>
  <cp:revision>475</cp:revision>
  <cp:lastPrinted>2022-11-02T14:27:16Z</cp:lastPrinted>
  <dcterms:created xsi:type="dcterms:W3CDTF">2022-10-18T11:50:49Z</dcterms:created>
  <dcterms:modified xsi:type="dcterms:W3CDTF">2025-11-04T09:35:09Z</dcterms:modified>
</cp:coreProperties>
</file>