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8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9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10.xml" ContentType="application/vnd.openxmlformats-officedocument.presentationml.notesSlide+xml"/>
  <Override PartName="/ppt/tags/tag19.xml" ContentType="application/vnd.openxmlformats-officedocument.presentationml.tags+xml"/>
  <Override PartName="/ppt/notesSlides/notesSlide11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9" r:id="rId3"/>
    <p:sldId id="261" r:id="rId4"/>
    <p:sldId id="263" r:id="rId5"/>
    <p:sldId id="265" r:id="rId6"/>
    <p:sldId id="267" r:id="rId7"/>
    <p:sldId id="269" r:id="rId8"/>
    <p:sldId id="271" r:id="rId9"/>
    <p:sldId id="273" r:id="rId10"/>
    <p:sldId id="275" r:id="rId11"/>
    <p:sldId id="277" r:id="rId12"/>
    <p:sldId id="279" r:id="rId13"/>
    <p:sldId id="281" r:id="rId14"/>
    <p:sldId id="283" r:id="rId15"/>
    <p:sldId id="285" r:id="rId16"/>
    <p:sldId id="287" r:id="rId17"/>
    <p:sldId id="289" r:id="rId18"/>
    <p:sldId id="291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735" autoAdjust="0"/>
    <p:restoredTop sz="94660"/>
  </p:normalViewPr>
  <p:slideViewPr>
    <p:cSldViewPr snapToGrid="0">
      <p:cViewPr>
        <p:scale>
          <a:sx n="95" d="100"/>
          <a:sy n="95" d="100"/>
        </p:scale>
        <p:origin x="1380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28C380-3296-4FCB-95C0-018633A246FF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01FF9D-620F-4849-9A43-9220C58AAA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92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3B9F77-43BE-4BB3-93DD-E826840C60D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17157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5A635-001A-4866-9D75-09AEC54579ED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9273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5A635-001A-4866-9D75-09AEC54579ED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207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44500">
              <a:spcBef>
                <a:spcPct val="0"/>
              </a:spcBef>
              <a:spcAft>
                <a:spcPct val="35000"/>
              </a:spcAft>
              <a:buClr>
                <a:schemeClr val="bg1"/>
              </a:buClr>
            </a:pPr>
            <a:endParaRPr lang="ru-RU" sz="1200" dirty="0" smtClean="0">
              <a:solidFill>
                <a:srgbClr val="4F4F4F"/>
              </a:solidFill>
              <a:latin typeface="Cera CY" panose="00000500000000000000" pitchFamily="2" charset="-5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5A635-001A-4866-9D75-09AEC54579E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42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44500">
              <a:spcBef>
                <a:spcPct val="0"/>
              </a:spcBef>
              <a:spcAft>
                <a:spcPct val="35000"/>
              </a:spcAft>
              <a:buClr>
                <a:schemeClr val="bg1"/>
              </a:buClr>
            </a:pPr>
            <a:endParaRPr lang="ru-RU" sz="1200" dirty="0" smtClean="0">
              <a:solidFill>
                <a:srgbClr val="4F4F4F"/>
              </a:solidFill>
              <a:latin typeface="Cera CY" panose="00000500000000000000" pitchFamily="2" charset="-5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5A635-001A-4866-9D75-09AEC54579E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681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E7E52B-847F-47E0-8630-D3EE0D5B96D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90969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5A635-001A-4866-9D75-09AEC54579E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0492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E7E52B-847F-47E0-8630-D3EE0D5B96D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5964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5A635-001A-4866-9D75-09AEC54579ED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1022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5A635-001A-4866-9D75-09AEC54579E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8341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655A635-001A-4866-9D75-09AEC54579E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9065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5FEA6-2A31-4AAF-BFC0-48F213E4A687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8317-0182-4858-85B1-450F9431A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343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5FEA6-2A31-4AAF-BFC0-48F213E4A687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8317-0182-4858-85B1-450F9431A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788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5FEA6-2A31-4AAF-BFC0-48F213E4A687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8317-0182-4858-85B1-450F9431A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953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Титульный лист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11"/>
          <p:cNvSpPr>
            <a:spLocks noGrp="1"/>
          </p:cNvSpPr>
          <p:nvPr>
            <p:ph type="body" sz="quarter" idx="11" hasCustomPrompt="1"/>
          </p:nvPr>
        </p:nvSpPr>
        <p:spPr>
          <a:xfrm>
            <a:off x="4806959" y="2827078"/>
            <a:ext cx="6149967" cy="885825"/>
          </a:xfrm>
          <a:noFill/>
        </p:spPr>
        <p:txBody>
          <a:bodyPr tIns="0" bIns="0" anchor="t">
            <a:normAutofit/>
          </a:bodyPr>
          <a:lstStyle>
            <a:lvl1pPr marL="0" indent="0">
              <a:buNone/>
              <a:defRPr sz="2197" b="0" i="0" baseline="0">
                <a:solidFill>
                  <a:srgbClr val="006CB4"/>
                </a:solidFill>
                <a:latin typeface="Stem Medium" panose="020B0603020203020204" pitchFamily="34" charset="0"/>
                <a:ea typeface="Stem Medium" panose="020B0603020203020204" pitchFamily="34" charset="0"/>
              </a:defRPr>
            </a:lvl1pPr>
            <a:lvl2pPr marL="456484" indent="0">
              <a:buNone/>
              <a:defRPr>
                <a:solidFill>
                  <a:schemeClr val="tx1"/>
                </a:solidFill>
                <a:latin typeface="+mj-lt"/>
              </a:defRPr>
            </a:lvl2pPr>
            <a:lvl3pPr marL="912968" indent="0">
              <a:buNone/>
              <a:defRPr>
                <a:solidFill>
                  <a:schemeClr val="tx1"/>
                </a:solidFill>
                <a:latin typeface="+mj-lt"/>
              </a:defRPr>
            </a:lvl3pPr>
            <a:lvl4pPr marL="1369451" indent="0">
              <a:buNone/>
              <a:defRPr>
                <a:solidFill>
                  <a:schemeClr val="tx1"/>
                </a:solidFill>
                <a:latin typeface="+mj-lt"/>
              </a:defRPr>
            </a:lvl4pPr>
            <a:lvl5pPr marL="1825936" indent="0">
              <a:buNone/>
              <a:defRPr>
                <a:solidFill>
                  <a:schemeClr val="tx1"/>
                </a:solidFill>
                <a:latin typeface="+mj-lt"/>
              </a:defRPr>
            </a:lvl5pPr>
          </a:lstStyle>
          <a:p>
            <a:pPr lvl="0"/>
            <a:r>
              <a:rPr lang="ru-RU" dirty="0"/>
              <a:t>ОБРАЗЕЦ ДЛИННОГО НАЗВАНИЯ ПРЕЗЕНТАЦИИ </a:t>
            </a:r>
          </a:p>
        </p:txBody>
      </p:sp>
      <p:sp>
        <p:nvSpPr>
          <p:cNvPr id="12" name="Текст 20"/>
          <p:cNvSpPr>
            <a:spLocks noGrp="1"/>
          </p:cNvSpPr>
          <p:nvPr>
            <p:ph type="body" sz="quarter" idx="16" hasCustomPrompt="1"/>
          </p:nvPr>
        </p:nvSpPr>
        <p:spPr>
          <a:xfrm>
            <a:off x="4806958" y="3865190"/>
            <a:ext cx="6100664" cy="369998"/>
          </a:xfrm>
        </p:spPr>
        <p:txBody>
          <a:bodyPr tIns="0" bIns="0" anchor="t">
            <a:noAutofit/>
          </a:bodyPr>
          <a:lstStyle>
            <a:lvl1pPr marL="0" indent="0" algn="l">
              <a:buNone/>
              <a:defRPr sz="1098"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Stem Thin" panose="020B0303020203020204" pitchFamily="34" charset="0"/>
                <a:ea typeface="Stem Thin" panose="020B0303020203020204" pitchFamily="34" charset="0"/>
              </a:defRPr>
            </a:lvl1pPr>
            <a:lvl2pPr marL="456484" indent="0">
              <a:buNone/>
              <a:defRPr sz="1797">
                <a:solidFill>
                  <a:srgbClr val="004379"/>
                </a:solidFill>
                <a:latin typeface="+mj-lt"/>
              </a:defRPr>
            </a:lvl2pPr>
            <a:lvl3pPr marL="912968" indent="0">
              <a:buNone/>
              <a:defRPr sz="1597">
                <a:solidFill>
                  <a:srgbClr val="004379"/>
                </a:solidFill>
                <a:latin typeface="+mj-lt"/>
              </a:defRPr>
            </a:lvl3pPr>
            <a:lvl4pPr marL="1369451" indent="0">
              <a:buNone/>
              <a:defRPr sz="1398">
                <a:solidFill>
                  <a:srgbClr val="004379"/>
                </a:solidFill>
                <a:latin typeface="+mj-lt"/>
              </a:defRPr>
            </a:lvl4pPr>
            <a:lvl5pPr marL="1825936" indent="0">
              <a:buNone/>
              <a:defRPr sz="1398">
                <a:solidFill>
                  <a:srgbClr val="004379"/>
                </a:solidFill>
                <a:latin typeface="+mj-lt"/>
              </a:defRPr>
            </a:lvl5pPr>
          </a:lstStyle>
          <a:p>
            <a:pPr lvl="0"/>
            <a:r>
              <a:rPr lang="ru-RU" dirty="0"/>
              <a:t>СОПРОВОДИТЕЛЬНЫЙ КОММЕНТАРИЙ ПО ТЕМЕ </a:t>
            </a:r>
          </a:p>
        </p:txBody>
      </p:sp>
      <p:sp>
        <p:nvSpPr>
          <p:cNvPr id="13" name="Текст 20"/>
          <p:cNvSpPr>
            <a:spLocks noGrp="1"/>
          </p:cNvSpPr>
          <p:nvPr>
            <p:ph type="body" sz="quarter" idx="12" hasCustomPrompt="1"/>
          </p:nvPr>
        </p:nvSpPr>
        <p:spPr>
          <a:xfrm>
            <a:off x="4797433" y="6244851"/>
            <a:ext cx="6110189" cy="260959"/>
          </a:xfrm>
        </p:spPr>
        <p:txBody>
          <a:bodyPr tIns="0" bIns="0" anchor="t">
            <a:noAutofit/>
          </a:bodyPr>
          <a:lstStyle>
            <a:lvl1pPr marL="0" indent="0" algn="l">
              <a:buNone/>
              <a:defRPr sz="1098" b="0" i="0" baseline="0">
                <a:solidFill>
                  <a:schemeClr val="tx1">
                    <a:lumMod val="65000"/>
                    <a:lumOff val="35000"/>
                  </a:schemeClr>
                </a:solidFill>
                <a:latin typeface="Stem Thin" panose="020B0303020203020204" pitchFamily="34" charset="0"/>
                <a:ea typeface="Stem Thin" panose="020B0303020203020204" pitchFamily="34" charset="0"/>
              </a:defRPr>
            </a:lvl1pPr>
            <a:lvl2pPr marL="456484" indent="0">
              <a:buNone/>
              <a:defRPr sz="1797">
                <a:solidFill>
                  <a:srgbClr val="004379"/>
                </a:solidFill>
                <a:latin typeface="+mj-lt"/>
              </a:defRPr>
            </a:lvl2pPr>
            <a:lvl3pPr marL="912968" indent="0">
              <a:buNone/>
              <a:defRPr sz="1597">
                <a:solidFill>
                  <a:srgbClr val="004379"/>
                </a:solidFill>
                <a:latin typeface="+mj-lt"/>
              </a:defRPr>
            </a:lvl3pPr>
            <a:lvl4pPr marL="1369451" indent="0">
              <a:buNone/>
              <a:defRPr sz="1398">
                <a:solidFill>
                  <a:srgbClr val="004379"/>
                </a:solidFill>
                <a:latin typeface="+mj-lt"/>
              </a:defRPr>
            </a:lvl4pPr>
            <a:lvl5pPr marL="1825936" indent="0">
              <a:buNone/>
              <a:defRPr sz="1398">
                <a:solidFill>
                  <a:srgbClr val="004379"/>
                </a:solidFill>
                <a:latin typeface="+mj-lt"/>
              </a:defRPr>
            </a:lvl5pPr>
          </a:lstStyle>
          <a:p>
            <a:pPr lvl="0"/>
            <a:r>
              <a:rPr lang="ru-RU" dirty="0"/>
              <a:t>НАЗВАНИЕ ДЕПАРТАМЕНТА ИЛИ ПОДРАЗДЕЛЕНИЯ</a:t>
            </a:r>
            <a:r>
              <a:rPr lang="en-US" dirty="0"/>
              <a:t> </a:t>
            </a:r>
            <a:r>
              <a:rPr lang="ru-RU" dirty="0"/>
              <a:t>И ГОД</a:t>
            </a:r>
          </a:p>
        </p:txBody>
      </p:sp>
    </p:spTree>
    <p:extLst>
      <p:ext uri="{BB962C8B-B14F-4D97-AF65-F5344CB8AC3E}">
        <p14:creationId xmlns:p14="http://schemas.microsoft.com/office/powerpoint/2010/main" val="1709814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Оглавление (Содержание 3 раздела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8"/>
          <p:cNvSpPr>
            <a:spLocks noGrp="1"/>
          </p:cNvSpPr>
          <p:nvPr>
            <p:ph type="title" hasCustomPrompt="1"/>
          </p:nvPr>
        </p:nvSpPr>
        <p:spPr>
          <a:xfrm>
            <a:off x="1188000" y="410185"/>
            <a:ext cx="9803850" cy="514967"/>
          </a:xfrm>
        </p:spPr>
        <p:txBody>
          <a:bodyPr lIns="0" tIns="0" anchor="t">
            <a:normAutofit/>
          </a:bodyPr>
          <a:lstStyle>
            <a:lvl1pPr algn="ctr">
              <a:defRPr sz="2296" baseline="0">
                <a:latin typeface="Stem Medium" panose="020B0603020203020204" pitchFamily="34" charset="-52"/>
                <a:ea typeface="Stem Medium" panose="020B0603020203020204" pitchFamily="34" charset="-52"/>
              </a:defRPr>
            </a:lvl1pPr>
          </a:lstStyle>
          <a:p>
            <a:r>
              <a:rPr lang="ru-RU" dirty="0"/>
              <a:t>Содержание: 3 раздела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310870" y="6419084"/>
            <a:ext cx="546168" cy="43891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ctr">
              <a:defRPr sz="1398">
                <a:solidFill>
                  <a:schemeClr val="tx1"/>
                </a:solidFill>
                <a:latin typeface="DINPro-Medium" panose="02000503030000020004" pitchFamily="50" charset="0"/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10" hasCustomPrompt="1"/>
          </p:nvPr>
        </p:nvSpPr>
        <p:spPr>
          <a:xfrm>
            <a:off x="4475164" y="3276600"/>
            <a:ext cx="3241675" cy="523875"/>
          </a:xfrm>
        </p:spPr>
        <p:txBody>
          <a:bodyPr anchor="t">
            <a:normAutofit/>
          </a:bodyPr>
          <a:lstStyle>
            <a:lvl1pPr marL="0" indent="0" algn="ctr">
              <a:buNone/>
              <a:defRPr sz="1498">
                <a:solidFill>
                  <a:schemeClr val="tx1"/>
                </a:solidFill>
              </a:defRPr>
            </a:lvl1pPr>
            <a:lvl2pPr marL="456484" indent="0" algn="ctr">
              <a:buNone/>
              <a:defRPr/>
            </a:lvl2pPr>
            <a:lvl3pPr marL="912968" indent="0" algn="ctr">
              <a:buNone/>
              <a:defRPr/>
            </a:lvl3pPr>
            <a:lvl4pPr marL="1369451" indent="0" algn="ctr">
              <a:buNone/>
              <a:defRPr/>
            </a:lvl4pPr>
            <a:lvl5pPr marL="1825936" indent="0" algn="ctr">
              <a:buNone/>
              <a:defRPr/>
            </a:lvl5pPr>
          </a:lstStyle>
          <a:p>
            <a:pPr lvl="0"/>
            <a:r>
              <a:rPr lang="ru-RU" dirty="0"/>
              <a:t>Название раздела 2</a:t>
            </a:r>
          </a:p>
        </p:txBody>
      </p:sp>
      <p:sp>
        <p:nvSpPr>
          <p:cNvPr id="18" name="Текст 16"/>
          <p:cNvSpPr>
            <a:spLocks noGrp="1"/>
          </p:cNvSpPr>
          <p:nvPr>
            <p:ph type="body" sz="quarter" idx="11" hasCustomPrompt="1"/>
          </p:nvPr>
        </p:nvSpPr>
        <p:spPr>
          <a:xfrm>
            <a:off x="1209676" y="3276599"/>
            <a:ext cx="3241675" cy="523875"/>
          </a:xfrm>
        </p:spPr>
        <p:txBody>
          <a:bodyPr anchor="t">
            <a:normAutofit/>
          </a:bodyPr>
          <a:lstStyle>
            <a:lvl1pPr marL="0" indent="0" algn="ctr">
              <a:buNone/>
              <a:defRPr sz="1498">
                <a:solidFill>
                  <a:schemeClr val="tx1"/>
                </a:solidFill>
              </a:defRPr>
            </a:lvl1pPr>
            <a:lvl2pPr marL="456484" indent="0" algn="ctr">
              <a:buNone/>
              <a:defRPr/>
            </a:lvl2pPr>
            <a:lvl3pPr marL="912968" indent="0" algn="ctr">
              <a:buNone/>
              <a:defRPr/>
            </a:lvl3pPr>
            <a:lvl4pPr marL="1369451" indent="0" algn="ctr">
              <a:buNone/>
              <a:defRPr/>
            </a:lvl4pPr>
            <a:lvl5pPr marL="1825936" indent="0" algn="ctr">
              <a:buNone/>
              <a:defRPr/>
            </a:lvl5pPr>
          </a:lstStyle>
          <a:p>
            <a:pPr lvl="0"/>
            <a:r>
              <a:rPr lang="ru-RU" dirty="0"/>
              <a:t>Название раздела 1</a:t>
            </a:r>
          </a:p>
        </p:txBody>
      </p:sp>
      <p:sp>
        <p:nvSpPr>
          <p:cNvPr id="19" name="Текст 16"/>
          <p:cNvSpPr>
            <a:spLocks noGrp="1"/>
          </p:cNvSpPr>
          <p:nvPr>
            <p:ph type="body" sz="quarter" idx="12" hasCustomPrompt="1"/>
          </p:nvPr>
        </p:nvSpPr>
        <p:spPr>
          <a:xfrm>
            <a:off x="7750769" y="3276599"/>
            <a:ext cx="3241675" cy="523875"/>
          </a:xfrm>
        </p:spPr>
        <p:txBody>
          <a:bodyPr anchor="t">
            <a:normAutofit/>
          </a:bodyPr>
          <a:lstStyle>
            <a:lvl1pPr marL="0" indent="0" algn="ctr">
              <a:buNone/>
              <a:defRPr sz="1498">
                <a:solidFill>
                  <a:schemeClr val="tx1"/>
                </a:solidFill>
              </a:defRPr>
            </a:lvl1pPr>
            <a:lvl2pPr marL="456484" indent="0" algn="ctr">
              <a:buNone/>
              <a:defRPr/>
            </a:lvl2pPr>
            <a:lvl3pPr marL="912968" indent="0" algn="ctr">
              <a:buNone/>
              <a:defRPr/>
            </a:lvl3pPr>
            <a:lvl4pPr marL="1369451" indent="0" algn="ctr">
              <a:buNone/>
              <a:defRPr/>
            </a:lvl4pPr>
            <a:lvl5pPr marL="1825936" indent="0" algn="ctr">
              <a:buNone/>
              <a:defRPr/>
            </a:lvl5pPr>
          </a:lstStyle>
          <a:p>
            <a:pPr lvl="0"/>
            <a:r>
              <a:rPr lang="ru-RU" dirty="0"/>
              <a:t>Название раздела 3</a:t>
            </a:r>
          </a:p>
        </p:txBody>
      </p:sp>
      <p:sp>
        <p:nvSpPr>
          <p:cNvPr id="24" name="Текст 23"/>
          <p:cNvSpPr>
            <a:spLocks noGrp="1"/>
          </p:cNvSpPr>
          <p:nvPr>
            <p:ph type="body" sz="quarter" idx="13" hasCustomPrompt="1"/>
          </p:nvPr>
        </p:nvSpPr>
        <p:spPr>
          <a:xfrm>
            <a:off x="1200151" y="3819524"/>
            <a:ext cx="3275013" cy="1209675"/>
          </a:xfrm>
        </p:spPr>
        <p:txBody>
          <a:bodyPr anchor="t">
            <a:normAutofit/>
          </a:bodyPr>
          <a:lstStyle>
            <a:lvl1pPr marL="0" indent="0" algn="ctr">
              <a:buNone/>
              <a:defRPr sz="1198" baseline="0">
                <a:solidFill>
                  <a:schemeClr val="tx1">
                    <a:lumMod val="65000"/>
                    <a:lumOff val="35000"/>
                  </a:schemeClr>
                </a:solidFill>
                <a:latin typeface="Bliss Pro ExtraLight" panose="02000506040000020004" pitchFamily="50" charset="0"/>
              </a:defRPr>
            </a:lvl1pPr>
            <a:lvl2pPr marL="456484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Bliss Pro ExtraLight" panose="02000506040000020004" pitchFamily="50" charset="0"/>
              </a:defRPr>
            </a:lvl2pPr>
            <a:lvl3pPr marL="912968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Bliss Pro ExtraLight" panose="02000506040000020004" pitchFamily="50" charset="0"/>
              </a:defRPr>
            </a:lvl3pPr>
            <a:lvl4pPr marL="1369451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Bliss Pro ExtraLight" panose="02000506040000020004" pitchFamily="50" charset="0"/>
              </a:defRPr>
            </a:lvl4pPr>
            <a:lvl5pPr marL="1825936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Bliss Pro ExtraLight" panose="02000506040000020004" pitchFamily="50" charset="0"/>
              </a:defRPr>
            </a:lvl5pPr>
          </a:lstStyle>
          <a:p>
            <a:pPr lvl="0"/>
            <a:r>
              <a:rPr lang="ru-RU" dirty="0"/>
              <a:t>Описание раздела 1</a:t>
            </a:r>
          </a:p>
        </p:txBody>
      </p:sp>
      <p:sp>
        <p:nvSpPr>
          <p:cNvPr id="25" name="Текст 23"/>
          <p:cNvSpPr>
            <a:spLocks noGrp="1"/>
          </p:cNvSpPr>
          <p:nvPr>
            <p:ph type="body" sz="quarter" idx="14" hasCustomPrompt="1"/>
          </p:nvPr>
        </p:nvSpPr>
        <p:spPr>
          <a:xfrm>
            <a:off x="4466590" y="3819524"/>
            <a:ext cx="3275013" cy="1209675"/>
          </a:xfrm>
        </p:spPr>
        <p:txBody>
          <a:bodyPr anchor="t">
            <a:normAutofit/>
          </a:bodyPr>
          <a:lstStyle>
            <a:lvl1pPr marL="0" indent="0" algn="ctr">
              <a:buNone/>
              <a:defRPr sz="1198" baseline="0">
                <a:solidFill>
                  <a:schemeClr val="tx1">
                    <a:lumMod val="65000"/>
                    <a:lumOff val="35000"/>
                  </a:schemeClr>
                </a:solidFill>
                <a:latin typeface="Bliss Pro ExtraLight" panose="02000506040000020004" pitchFamily="50" charset="0"/>
              </a:defRPr>
            </a:lvl1pPr>
            <a:lvl2pPr marL="456484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Bliss Pro ExtraLight" panose="02000506040000020004" pitchFamily="50" charset="0"/>
              </a:defRPr>
            </a:lvl2pPr>
            <a:lvl3pPr marL="912968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Bliss Pro ExtraLight" panose="02000506040000020004" pitchFamily="50" charset="0"/>
              </a:defRPr>
            </a:lvl3pPr>
            <a:lvl4pPr marL="1369451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Bliss Pro ExtraLight" panose="02000506040000020004" pitchFamily="50" charset="0"/>
              </a:defRPr>
            </a:lvl4pPr>
            <a:lvl5pPr marL="1825936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Bliss Pro ExtraLight" panose="02000506040000020004" pitchFamily="50" charset="0"/>
              </a:defRPr>
            </a:lvl5pPr>
          </a:lstStyle>
          <a:p>
            <a:pPr lvl="0"/>
            <a:r>
              <a:rPr lang="ru-RU" dirty="0"/>
              <a:t>Описание раздела 2</a:t>
            </a:r>
          </a:p>
        </p:txBody>
      </p:sp>
      <p:sp>
        <p:nvSpPr>
          <p:cNvPr id="26" name="Текст 23"/>
          <p:cNvSpPr>
            <a:spLocks noGrp="1"/>
          </p:cNvSpPr>
          <p:nvPr>
            <p:ph type="body" sz="quarter" idx="15" hasCustomPrompt="1"/>
          </p:nvPr>
        </p:nvSpPr>
        <p:spPr>
          <a:xfrm>
            <a:off x="7716837" y="3819524"/>
            <a:ext cx="3275013" cy="1209675"/>
          </a:xfrm>
        </p:spPr>
        <p:txBody>
          <a:bodyPr anchor="t">
            <a:normAutofit/>
          </a:bodyPr>
          <a:lstStyle>
            <a:lvl1pPr marL="0" indent="0" algn="ctr">
              <a:buNone/>
              <a:defRPr sz="1198" baseline="0">
                <a:solidFill>
                  <a:schemeClr val="tx1">
                    <a:lumMod val="65000"/>
                    <a:lumOff val="35000"/>
                  </a:schemeClr>
                </a:solidFill>
                <a:latin typeface="Bliss Pro ExtraLight" panose="02000506040000020004" pitchFamily="50" charset="0"/>
              </a:defRPr>
            </a:lvl1pPr>
            <a:lvl2pPr marL="456484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Bliss Pro ExtraLight" panose="02000506040000020004" pitchFamily="50" charset="0"/>
              </a:defRPr>
            </a:lvl2pPr>
            <a:lvl3pPr marL="912968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Bliss Pro ExtraLight" panose="02000506040000020004" pitchFamily="50" charset="0"/>
              </a:defRPr>
            </a:lvl3pPr>
            <a:lvl4pPr marL="1369451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Bliss Pro ExtraLight" panose="02000506040000020004" pitchFamily="50" charset="0"/>
              </a:defRPr>
            </a:lvl4pPr>
            <a:lvl5pPr marL="1825936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Bliss Pro ExtraLight" panose="02000506040000020004" pitchFamily="50" charset="0"/>
              </a:defRPr>
            </a:lvl5pPr>
          </a:lstStyle>
          <a:p>
            <a:pPr lvl="0"/>
            <a:r>
              <a:rPr lang="ru-RU" dirty="0"/>
              <a:t>Описание раздела 3</a:t>
            </a:r>
          </a:p>
        </p:txBody>
      </p:sp>
    </p:spTree>
    <p:extLst>
      <p:ext uri="{BB962C8B-B14F-4D97-AF65-F5344CB8AC3E}">
        <p14:creationId xmlns:p14="http://schemas.microsoft.com/office/powerpoint/2010/main" val="172582721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Слайд свободного наполн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8"/>
          <p:cNvSpPr>
            <a:spLocks noGrp="1"/>
          </p:cNvSpPr>
          <p:nvPr>
            <p:ph type="title" hasCustomPrompt="1"/>
          </p:nvPr>
        </p:nvSpPr>
        <p:spPr>
          <a:xfrm>
            <a:off x="1188000" y="410186"/>
            <a:ext cx="10669038" cy="399712"/>
          </a:xfrm>
        </p:spPr>
        <p:txBody>
          <a:bodyPr lIns="0" tIns="0" anchor="t">
            <a:normAutofit/>
          </a:bodyPr>
          <a:lstStyle>
            <a:lvl1pPr>
              <a:defRPr sz="2296" baseline="0">
                <a:latin typeface="Stem Medium" panose="020B0603020203020204" pitchFamily="34" charset="-52"/>
                <a:ea typeface="Stem Medium" panose="020B0603020203020204" pitchFamily="34" charset="-52"/>
              </a:defRPr>
            </a:lvl1pPr>
          </a:lstStyle>
          <a:p>
            <a:r>
              <a:rPr lang="ru-RU" dirty="0"/>
              <a:t>Введите заголовок слайда</a:t>
            </a:r>
            <a:r>
              <a:rPr lang="en-US" dirty="0"/>
              <a:t> </a:t>
            </a:r>
            <a:r>
              <a:rPr lang="ru-RU" dirty="0"/>
              <a:t>в этом поле. 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310870" y="6419084"/>
            <a:ext cx="546168" cy="438916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ctr">
              <a:defRPr sz="1398">
                <a:solidFill>
                  <a:schemeClr val="tx1"/>
                </a:solidFill>
                <a:latin typeface="DINPro-Medium" panose="02000503030000020004" pitchFamily="50" charset="0"/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Текст 19"/>
          <p:cNvSpPr>
            <a:spLocks noGrp="1"/>
          </p:cNvSpPr>
          <p:nvPr>
            <p:ph type="body" sz="quarter" idx="11" hasCustomPrompt="1"/>
          </p:nvPr>
        </p:nvSpPr>
        <p:spPr>
          <a:xfrm>
            <a:off x="1193610" y="818138"/>
            <a:ext cx="10663428" cy="29742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98" baseline="0">
                <a:latin typeface="Stem Thin" panose="020B0303020203020204" pitchFamily="34" charset="-52"/>
                <a:ea typeface="Stem Thin" panose="020B0303020203020204" pitchFamily="34" charset="-52"/>
              </a:defRPr>
            </a:lvl1pPr>
            <a:lvl2pPr>
              <a:defRPr sz="1597">
                <a:latin typeface="Stem Thin" panose="020B0303020203020204" pitchFamily="34" charset="-52"/>
                <a:ea typeface="Stem Thin" panose="020B0303020203020204" pitchFamily="34" charset="-52"/>
              </a:defRPr>
            </a:lvl2pPr>
            <a:lvl3pPr>
              <a:defRPr sz="1597">
                <a:latin typeface="Stem Thin" panose="020B0303020203020204" pitchFamily="34" charset="-52"/>
                <a:ea typeface="Stem Thin" panose="020B0303020203020204" pitchFamily="34" charset="-52"/>
              </a:defRPr>
            </a:lvl3pPr>
            <a:lvl4pPr>
              <a:defRPr sz="1597">
                <a:latin typeface="Stem Thin" panose="020B0303020203020204" pitchFamily="34" charset="-52"/>
                <a:ea typeface="Stem Thin" panose="020B0303020203020204" pitchFamily="34" charset="-52"/>
              </a:defRPr>
            </a:lvl4pPr>
            <a:lvl5pPr>
              <a:defRPr sz="1597">
                <a:latin typeface="Stem Thin" panose="020B0303020203020204" pitchFamily="34" charset="-52"/>
                <a:ea typeface="Stem Thin" panose="020B0303020203020204" pitchFamily="34" charset="-52"/>
              </a:defRPr>
            </a:lvl5pPr>
          </a:lstStyle>
          <a:p>
            <a:pPr lvl="0"/>
            <a:r>
              <a:rPr lang="ru-RU" dirty="0"/>
              <a:t>Введите комментарий или описание слайда.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 hasCustomPrompt="1"/>
          </p:nvPr>
        </p:nvSpPr>
        <p:spPr>
          <a:xfrm>
            <a:off x="9390529" y="6402759"/>
            <a:ext cx="1770063" cy="314325"/>
          </a:xfrm>
        </p:spPr>
        <p:txBody>
          <a:bodyPr>
            <a:normAutofit/>
          </a:bodyPr>
          <a:lstStyle>
            <a:lvl1pPr marL="0" indent="0" algn="r">
              <a:buNone/>
              <a:defRPr sz="1098" baseline="0"/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</p:spTree>
    <p:extLst>
      <p:ext uri="{BB962C8B-B14F-4D97-AF65-F5344CB8AC3E}">
        <p14:creationId xmlns:p14="http://schemas.microsoft.com/office/powerpoint/2010/main" val="62513746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5FEA6-2A31-4AAF-BFC0-48F213E4A687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8317-0182-4858-85B1-450F9431A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0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5FEA6-2A31-4AAF-BFC0-48F213E4A687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8317-0182-4858-85B1-450F9431A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284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5FEA6-2A31-4AAF-BFC0-48F213E4A687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8317-0182-4858-85B1-450F9431A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506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5FEA6-2A31-4AAF-BFC0-48F213E4A687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8317-0182-4858-85B1-450F9431A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435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5FEA6-2A31-4AAF-BFC0-48F213E4A687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8317-0182-4858-85B1-450F9431A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08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5FEA6-2A31-4AAF-BFC0-48F213E4A687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8317-0182-4858-85B1-450F9431A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902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5FEA6-2A31-4AAF-BFC0-48F213E4A687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8317-0182-4858-85B1-450F9431A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268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5FEA6-2A31-4AAF-BFC0-48F213E4A687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D8317-0182-4858-85B1-450F9431A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18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5FEA6-2A31-4AAF-BFC0-48F213E4A687}" type="datetimeFigureOut">
              <a:rPr lang="ru-RU" smtClean="0"/>
              <a:t>18.02.2026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D8317-0182-4858-85B1-450F9431A6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945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&#1057;&#1093;&#1077;&#1084;&#1072;%20&#1085;&#1072;&#1087;&#1088;&#1072;&#1074;&#1083;&#1077;&#1085;&#1080;&#1103;%20&#1079;&#1072;&#1103;&#1074;&#1086;&#1082;%20&#1085;&#1072;%20&#1087;&#1077;&#1088;&#1077;&#1074;&#1086;&#1076;%20&#1080;%20&#1086;&#1073;&#1086;&#1089;&#1085;&#1086;&#1074;&#1099;&#1074;&#1072;&#1102;&#1097;&#1080;&#1093;%20&#1076;&#1086;&#1082;&#1091;&#1084;&#1077;&#1085;&#1090;&#1086;&#1074;.pdf" TargetMode="External"/><Relationship Id="rId13" Type="http://schemas.openxmlformats.org/officeDocument/2006/relationships/hyperlink" Target="&#1087;&#1077;&#1088;&#1077;&#1095;&#1077;&#1085;&#1100;%20&#1086;&#1073;&#1086;&#1089;&#1085;&#1086;&#1074;&#1099;&#1074;&#1072;&#1102;&#1097;&#1080;&#1093;%20&#1076;&#1086;&#1082;&#1091;&#1084;&#1077;&#1085;&#1090;&#1086;&#1074;.pdf" TargetMode="External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30.png"/><Relationship Id="rId12" Type="http://schemas.microsoft.com/office/2007/relationships/hdphoto" Target="../media/hdphoto6.wdp"/><Relationship Id="rId2" Type="http://schemas.openxmlformats.org/officeDocument/2006/relationships/tags" Target="../tags/tag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9.emf"/><Relationship Id="rId11" Type="http://schemas.openxmlformats.org/officeDocument/2006/relationships/image" Target="../media/image29.png"/><Relationship Id="rId5" Type="http://schemas.openxmlformats.org/officeDocument/2006/relationships/oleObject" Target="../embeddings/oleObject7.bin"/><Relationship Id="rId10" Type="http://schemas.openxmlformats.org/officeDocument/2006/relationships/image" Target="../media/image32.png"/><Relationship Id="rId4" Type="http://schemas.openxmlformats.org/officeDocument/2006/relationships/notesSlide" Target="../notesSlides/notesSlide8.xml"/><Relationship Id="rId9" Type="http://schemas.openxmlformats.org/officeDocument/2006/relationships/image" Target="../media/image31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microsoft.com/office/2007/relationships/hdphoto" Target="../media/hdphoto5.wdp"/><Relationship Id="rId3" Type="http://schemas.openxmlformats.org/officeDocument/2006/relationships/tags" Target="../tags/tag14.xml"/><Relationship Id="rId7" Type="http://schemas.openxmlformats.org/officeDocument/2006/relationships/notesSlide" Target="../notesSlides/notesSlide9.xml"/><Relationship Id="rId12" Type="http://schemas.openxmlformats.org/officeDocument/2006/relationships/image" Target="../media/image28.png"/><Relationship Id="rId2" Type="http://schemas.openxmlformats.org/officeDocument/2006/relationships/tags" Target="../tags/tag13.xml"/><Relationship Id="rId1" Type="http://schemas.openxmlformats.org/officeDocument/2006/relationships/vmlDrawing" Target="../drawings/vmlDrawing8.v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19.png"/><Relationship Id="rId5" Type="http://schemas.openxmlformats.org/officeDocument/2006/relationships/tags" Target="../tags/tag16.xml"/><Relationship Id="rId15" Type="http://schemas.openxmlformats.org/officeDocument/2006/relationships/image" Target="../media/image31.emf"/><Relationship Id="rId10" Type="http://schemas.openxmlformats.org/officeDocument/2006/relationships/image" Target="../media/image18.png"/><Relationship Id="rId4" Type="http://schemas.openxmlformats.org/officeDocument/2006/relationships/tags" Target="../tags/tag15.xml"/><Relationship Id="rId9" Type="http://schemas.openxmlformats.org/officeDocument/2006/relationships/image" Target="../media/image17.emf"/><Relationship Id="rId14" Type="http://schemas.openxmlformats.org/officeDocument/2006/relationships/hyperlink" Target="&#1055;&#1086;&#1088;&#1103;&#1076;&#1086;&#1082;%20&#1080;&#1089;&#1087;&#1086;&#1083;&#1100;&#1079;&#1086;&#1074;&#1072;&#1085;&#1080;&#1103;%20&#1054;&#1041;&#1057;.pdf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slideLayout" Target="../slideLayouts/slideLayout14.xml"/><Relationship Id="rId7" Type="http://schemas.microsoft.com/office/2007/relationships/hdphoto" Target="../media/hdphoto6.wdp"/><Relationship Id="rId2" Type="http://schemas.openxmlformats.org/officeDocument/2006/relationships/tags" Target="../tags/tag1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png"/><Relationship Id="rId5" Type="http://schemas.openxmlformats.org/officeDocument/2006/relationships/image" Target="../media/image9.emf"/><Relationship Id="rId10" Type="http://schemas.openxmlformats.org/officeDocument/2006/relationships/image" Target="../media/image31.emf"/><Relationship Id="rId4" Type="http://schemas.openxmlformats.org/officeDocument/2006/relationships/oleObject" Target="../embeddings/oleObject9.bin"/><Relationship Id="rId9" Type="http://schemas.openxmlformats.org/officeDocument/2006/relationships/hyperlink" Target="&#1059;&#1089;&#1083;&#1086;&#1074;&#1080;&#1103;%20&#1041;&#1057;.docx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32.png"/><Relationship Id="rId2" Type="http://schemas.openxmlformats.org/officeDocument/2006/relationships/tags" Target="../tags/tag18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10.bin"/><Relationship Id="rId4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tags" Target="../tags/tag19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11.bin"/><Relationship Id="rId4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2.vml"/><Relationship Id="rId6" Type="http://schemas.openxmlformats.org/officeDocument/2006/relationships/hyperlink" Target="https://www.minfin.kg/pages/bankovskoe-soprovozhdenie-kontraktov-1/documents" TargetMode="Externa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2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mailto:e.kylychbekov@rsk.kg" TargetMode="Externa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3.png"/><Relationship Id="rId12" Type="http://schemas.openxmlformats.org/officeDocument/2006/relationships/image" Target="../media/image4.png"/><Relationship Id="rId2" Type="http://schemas.openxmlformats.org/officeDocument/2006/relationships/tags" Target="../tags/tag21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.jpeg"/><Relationship Id="rId11" Type="http://schemas.openxmlformats.org/officeDocument/2006/relationships/hyperlink" Target="mailto:abadachieva@bakai.kg" TargetMode="External"/><Relationship Id="rId5" Type="http://schemas.openxmlformats.org/officeDocument/2006/relationships/image" Target="../media/image9.emf"/><Relationship Id="rId10" Type="http://schemas.openxmlformats.org/officeDocument/2006/relationships/hyperlink" Target="mailto:asel.kadyrova@ab.kg" TargetMode="External"/><Relationship Id="rId4" Type="http://schemas.openxmlformats.org/officeDocument/2006/relationships/oleObject" Target="../embeddings/oleObject13.bin"/><Relationship Id="rId9" Type="http://schemas.openxmlformats.org/officeDocument/2006/relationships/hyperlink" Target="mailto:akudaibergenova@keremetbank.kg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rsk.kg/ru/ur/bsoprovojdenie" TargetMode="External"/><Relationship Id="rId3" Type="http://schemas.openxmlformats.org/officeDocument/2006/relationships/slideLayout" Target="../slideLayouts/slideLayout14.xml"/><Relationship Id="rId7" Type="http://schemas.openxmlformats.org/officeDocument/2006/relationships/hyperlink" Target="https://keremetbank.kg/ru/business/bankovskoe-soprovozhdenie-kontraktov" TargetMode="External"/><Relationship Id="rId12" Type="http://schemas.openxmlformats.org/officeDocument/2006/relationships/image" Target="../media/image5.png"/><Relationship Id="rId2" Type="http://schemas.openxmlformats.org/officeDocument/2006/relationships/tags" Target="../tags/tag22.xml"/><Relationship Id="rId1" Type="http://schemas.openxmlformats.org/officeDocument/2006/relationships/vmlDrawing" Target="../drawings/vmlDrawing14.vml"/><Relationship Id="rId6" Type="http://schemas.openxmlformats.org/officeDocument/2006/relationships/hyperlink" Target="https://ab.kg/bankovskie-uslugi-uslugi_bsk/uslugi_bsk" TargetMode="External"/><Relationship Id="rId11" Type="http://schemas.openxmlformats.org/officeDocument/2006/relationships/image" Target="../media/image4.png"/><Relationship Id="rId5" Type="http://schemas.openxmlformats.org/officeDocument/2006/relationships/image" Target="../media/image9.emf"/><Relationship Id="rId10" Type="http://schemas.openxmlformats.org/officeDocument/2006/relationships/image" Target="../media/image3.png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hdphoto" Target="../media/hdphoto8.wdp"/><Relationship Id="rId13" Type="http://schemas.openxmlformats.org/officeDocument/2006/relationships/image" Target="../media/image37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4.png"/><Relationship Id="rId12" Type="http://schemas.microsoft.com/office/2007/relationships/hdphoto" Target="../media/hdphoto10.wdp"/><Relationship Id="rId2" Type="http://schemas.openxmlformats.org/officeDocument/2006/relationships/tags" Target="../tags/tag23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3.png"/><Relationship Id="rId11" Type="http://schemas.openxmlformats.org/officeDocument/2006/relationships/image" Target="../media/image36.png"/><Relationship Id="rId5" Type="http://schemas.openxmlformats.org/officeDocument/2006/relationships/image" Target="../media/image9.emf"/><Relationship Id="rId10" Type="http://schemas.microsoft.com/office/2007/relationships/hdphoto" Target="../media/hdphoto9.wdp"/><Relationship Id="rId4" Type="http://schemas.openxmlformats.org/officeDocument/2006/relationships/oleObject" Target="../embeddings/oleObject15.bin"/><Relationship Id="rId9" Type="http://schemas.openxmlformats.org/officeDocument/2006/relationships/image" Target="../media/image35.png"/><Relationship Id="rId14" Type="http://schemas.microsoft.com/office/2007/relationships/hdphoto" Target="../media/hdphoto1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6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Relationship Id="rId6" Type="http://schemas.openxmlformats.org/officeDocument/2006/relationships/hyperlink" Target="https://www.minfin.kg/pages/bankovskoe-soprovozhdenie-kontraktov-1/documents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microsoft.com/office/2007/relationships/hdphoto" Target="../media/hdphoto4.wdp"/><Relationship Id="rId3" Type="http://schemas.openxmlformats.org/officeDocument/2006/relationships/image" Target="../media/image9.emf"/><Relationship Id="rId7" Type="http://schemas.openxmlformats.org/officeDocument/2006/relationships/image" Target="../media/image12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1.png"/><Relationship Id="rId11" Type="http://schemas.microsoft.com/office/2007/relationships/hdphoto" Target="../media/hdphoto3.wdp"/><Relationship Id="rId5" Type="http://schemas.microsoft.com/office/2007/relationships/hdphoto" Target="../media/hdphoto1.wdp"/><Relationship Id="rId15" Type="http://schemas.openxmlformats.org/officeDocument/2006/relationships/image" Target="../media/image16.png"/><Relationship Id="rId10" Type="http://schemas.openxmlformats.org/officeDocument/2006/relationships/image" Target="../media/image14.png"/><Relationship Id="rId4" Type="http://schemas.openxmlformats.org/officeDocument/2006/relationships/image" Target="../media/image10.png"/><Relationship Id="rId9" Type="http://schemas.microsoft.com/office/2007/relationships/hdphoto" Target="../media/hdphoto2.wdp"/><Relationship Id="rId1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21.png"/><Relationship Id="rId18" Type="http://schemas.openxmlformats.org/officeDocument/2006/relationships/image" Target="../media/image26.png"/><Relationship Id="rId3" Type="http://schemas.openxmlformats.org/officeDocument/2006/relationships/tags" Target="../tags/tag5.xml"/><Relationship Id="rId21" Type="http://schemas.microsoft.com/office/2007/relationships/hdphoto" Target="../media/hdphoto5.wdp"/><Relationship Id="rId7" Type="http://schemas.openxmlformats.org/officeDocument/2006/relationships/notesSlide" Target="../notesSlides/notesSlide5.xml"/><Relationship Id="rId12" Type="http://schemas.openxmlformats.org/officeDocument/2006/relationships/image" Target="../media/image20.png"/><Relationship Id="rId17" Type="http://schemas.openxmlformats.org/officeDocument/2006/relationships/image" Target="../media/image25.png"/><Relationship Id="rId2" Type="http://schemas.openxmlformats.org/officeDocument/2006/relationships/tags" Target="../tags/tag4.xml"/><Relationship Id="rId16" Type="http://schemas.openxmlformats.org/officeDocument/2006/relationships/image" Target="../media/image24.png"/><Relationship Id="rId20" Type="http://schemas.openxmlformats.org/officeDocument/2006/relationships/image" Target="../media/image28.png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19.png"/><Relationship Id="rId5" Type="http://schemas.openxmlformats.org/officeDocument/2006/relationships/tags" Target="../tags/tag7.xml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19" Type="http://schemas.openxmlformats.org/officeDocument/2006/relationships/image" Target="../media/image27.png"/><Relationship Id="rId4" Type="http://schemas.openxmlformats.org/officeDocument/2006/relationships/tags" Target="../tags/tag6.xml"/><Relationship Id="rId9" Type="http://schemas.openxmlformats.org/officeDocument/2006/relationships/image" Target="../media/image17.emf"/><Relationship Id="rId1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slideLayout" Target="../slideLayouts/slideLayout14.xml"/><Relationship Id="rId7" Type="http://schemas.microsoft.com/office/2007/relationships/hdphoto" Target="../media/hdphoto6.wdp"/><Relationship Id="rId12" Type="http://schemas.openxmlformats.org/officeDocument/2006/relationships/image" Target="../media/image5.png"/><Relationship Id="rId2" Type="http://schemas.openxmlformats.org/officeDocument/2006/relationships/tags" Target="../tags/tag9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9.png"/><Relationship Id="rId11" Type="http://schemas.openxmlformats.org/officeDocument/2006/relationships/image" Target="../media/image4.png"/><Relationship Id="rId5" Type="http://schemas.openxmlformats.org/officeDocument/2006/relationships/image" Target="../media/image9.emf"/><Relationship Id="rId10" Type="http://schemas.openxmlformats.org/officeDocument/2006/relationships/image" Target="../media/image3.png"/><Relationship Id="rId4" Type="http://schemas.openxmlformats.org/officeDocument/2006/relationships/oleObject" Target="../embeddings/oleObject4.bin"/><Relationship Id="rId9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microsoft.com/office/2007/relationships/hdphoto" Target="../media/hdphoto7.wdp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png"/><Relationship Id="rId5" Type="http://schemas.openxmlformats.org/officeDocument/2006/relationships/image" Target="../media/image9.e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slideLayout" Target="../slideLayouts/slideLayout14.xml"/><Relationship Id="rId7" Type="http://schemas.openxmlformats.org/officeDocument/2006/relationships/hyperlink" Target="minfin-&#1055;&#1088;&#1080;&#1083;&#1086;&#1078;&#1077;&#1085;&#1080;&#1077;%203%20(&#1088;&#1072;&#1073;&#1086;&#1090;&#1099;).pdf" TargetMode="External"/><Relationship Id="rId12" Type="http://schemas.openxmlformats.org/officeDocument/2006/relationships/hyperlink" Target="minfin-&#1055;&#1088;&#1080;&#1083;&#1086;&#1078;&#1077;&#1085;&#1080;&#1077;%204%20(&#1091;&#1089;&#1083;&#1091;&#1075;&#1080;).pdf" TargetMode="Externa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9.emf"/><Relationship Id="rId11" Type="http://schemas.microsoft.com/office/2007/relationships/hdphoto" Target="../media/hdphoto6.wdp"/><Relationship Id="rId5" Type="http://schemas.openxmlformats.org/officeDocument/2006/relationships/oleObject" Target="../embeddings/oleObject6.bin"/><Relationship Id="rId10" Type="http://schemas.openxmlformats.org/officeDocument/2006/relationships/image" Target="../media/image29.png"/><Relationship Id="rId4" Type="http://schemas.openxmlformats.org/officeDocument/2006/relationships/notesSlide" Target="../notesSlides/notesSlide7.xml"/><Relationship Id="rId9" Type="http://schemas.openxmlformats.org/officeDocument/2006/relationships/hyperlink" Target="minfin-&#1055;&#1088;&#1080;&#1083;&#1086;&#1078;&#1077;&#1085;&#1080;&#1077;%202%20(&#1090;&#1086;&#1074;&#1072;&#1088;&#1099;)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/>
          <p:cNvSpPr>
            <a:spLocks noGrp="1"/>
          </p:cNvSpPr>
          <p:nvPr>
            <p:ph type="body" sz="quarter" idx="11"/>
          </p:nvPr>
        </p:nvSpPr>
        <p:spPr>
          <a:xfrm>
            <a:off x="2256708" y="1329239"/>
            <a:ext cx="8206042" cy="3416693"/>
          </a:xfrm>
        </p:spPr>
        <p:txBody>
          <a:bodyPr anchor="ctr">
            <a:normAutofit/>
          </a:bodyPr>
          <a:lstStyle/>
          <a:p>
            <a:pPr algn="ctr"/>
            <a:r>
              <a:rPr lang="ky-KG" sz="1800" b="1" cap="all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Кыргыз РеспубликасыНда мамлекеттик </a:t>
            </a:r>
            <a:r>
              <a:rPr lang="ky-KG" sz="1800" b="1" cap="all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 алуулар </a:t>
            </a:r>
            <a:r>
              <a:rPr lang="ky-KG" sz="1800" b="1" cap="all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ЧөЙРөСүНДө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БАНКТЫК КОШТОО</a:t>
            </a:r>
            <a:r>
              <a:rPr lang="ky-KG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КОЛДОНУУ МЕНЕН</a:t>
            </a:r>
            <a:r>
              <a:rPr lang="ky-KG" sz="1800" b="1" cap="all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1800" b="1" cap="all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 алууларды уюштуруу жана контракттарды </a:t>
            </a:r>
            <a:r>
              <a:rPr lang="ky-KG" sz="1800" b="1" cap="all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түзүү тартиби</a:t>
            </a:r>
            <a:endParaRPr lang="ru-RU" sz="1800" b="1" cap="all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79013" y="5945288"/>
            <a:ext cx="509964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57B6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Кыргыз</a:t>
            </a:r>
            <a:r>
              <a:rPr kumimoji="0" lang="ru-RU" sz="1600" i="0" u="none" strike="noStrike" kern="1200" cap="none" spc="0" normalizeH="0" baseline="0" noProof="0" dirty="0" smtClean="0">
                <a:ln>
                  <a:noFill/>
                </a:ln>
                <a:solidFill>
                  <a:srgbClr val="0057B6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57B6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Республикасы</a:t>
            </a:r>
            <a:endParaRPr kumimoji="0" lang="ru-RU" sz="1600" i="0" u="none" strike="noStrike" kern="1200" cap="none" spc="0" normalizeH="0" baseline="0" noProof="0" dirty="0">
              <a:ln>
                <a:noFill/>
              </a:ln>
              <a:solidFill>
                <a:srgbClr val="0057B6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1200" cap="none" spc="0" normalizeH="0" baseline="0" noProof="0" smtClean="0">
                <a:ln>
                  <a:noFill/>
                </a:ln>
                <a:solidFill>
                  <a:srgbClr val="0057B6"/>
                </a:solidFill>
                <a:effectLst/>
                <a:uLnTx/>
                <a:uFillTx/>
                <a:latin typeface="Cera CY" panose="00000500000000000000" pitchFamily="2" charset="-52"/>
              </a:rPr>
              <a:t>2025</a:t>
            </a:r>
            <a:endParaRPr kumimoji="0" lang="ru-RU" sz="1600" i="0" u="none" strike="noStrike" kern="1200" cap="none" spc="0" normalizeH="0" baseline="0" noProof="0" dirty="0">
              <a:ln>
                <a:noFill/>
              </a:ln>
              <a:solidFill>
                <a:srgbClr val="0057B6"/>
              </a:solidFill>
              <a:effectLst/>
              <a:uLnTx/>
              <a:uFillTx/>
              <a:latin typeface="Cera CY" panose="00000500000000000000" pitchFamily="2" charset="-52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626656" y="618235"/>
            <a:ext cx="299194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 smtClean="0">
                <a:solidFill>
                  <a:srgbClr val="2D65AF"/>
                </a:solidFill>
                <a:latin typeface="Cera CY" panose="00000500000000000000" pitchFamily="2" charset="-52"/>
              </a:rPr>
              <a:t>КЫРГЫЗ РЕСПУБЛИКАСЫНЫН ФИНАНСЫ МИНИСТРЛИГИ</a:t>
            </a:r>
          </a:p>
          <a:p>
            <a:pPr algn="ctr"/>
            <a:endParaRPr lang="ru-RU" sz="1100" b="1" dirty="0">
              <a:solidFill>
                <a:srgbClr val="2D65AF"/>
              </a:solidFill>
              <a:latin typeface="Cera CY" panose="00000500000000000000" pitchFamily="2" charset="-52"/>
            </a:endParaRP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0356" y="486256"/>
            <a:ext cx="733336" cy="694844"/>
          </a:xfrm>
          <a:prstGeom prst="rect">
            <a:avLst/>
          </a:prstGeom>
        </p:spPr>
      </p:pic>
      <p:grpSp>
        <p:nvGrpSpPr>
          <p:cNvPr id="9" name="Группа 8"/>
          <p:cNvGrpSpPr/>
          <p:nvPr/>
        </p:nvGrpSpPr>
        <p:grpSpPr>
          <a:xfrm>
            <a:off x="1509249" y="3814009"/>
            <a:ext cx="8953501" cy="1175769"/>
            <a:chOff x="1938684" y="4505692"/>
            <a:chExt cx="8953501" cy="1175769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99" t="18200" r="5600" b="19851"/>
            <a:stretch/>
          </p:blipFill>
          <p:spPr>
            <a:xfrm>
              <a:off x="1938684" y="4808725"/>
              <a:ext cx="1276350" cy="872736"/>
            </a:xfrm>
            <a:prstGeom prst="rect">
              <a:avLst/>
            </a:prstGeom>
          </p:spPr>
        </p:pic>
        <p:pic>
          <p:nvPicPr>
            <p:cNvPr id="11" name="Рисунок 10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t="9066" r="-1718" b="7831"/>
            <a:stretch/>
          </p:blipFill>
          <p:spPr>
            <a:xfrm>
              <a:off x="3432061" y="4505692"/>
              <a:ext cx="1650287" cy="1010309"/>
            </a:xfrm>
            <a:prstGeom prst="rect">
              <a:avLst/>
            </a:prstGeom>
          </p:spPr>
        </p:pic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977128" y="4777840"/>
              <a:ext cx="2915057" cy="828791"/>
            </a:xfrm>
            <a:prstGeom prst="rect">
              <a:avLst/>
            </a:prstGeom>
          </p:spPr>
        </p:pic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5366866" y="4845214"/>
              <a:ext cx="2486881" cy="7771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0241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3" name="Слайд think-cell" r:id="rId5" imgW="353" imgH="318" progId="TCLayout.ActiveDocument.1">
                  <p:embed/>
                </p:oleObj>
              </mc:Choice>
              <mc:Fallback>
                <p:oleObj name="Слайд think-cell" r:id="rId5" imgW="353" imgH="31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Rectangle 31">
            <a:extLst>
              <a:ext uri="{FF2B5EF4-FFF2-40B4-BE49-F238E27FC236}">
                <a16:creationId xmlns="" xmlns:a16="http://schemas.microsoft.com/office/drawing/2014/main" id="{5B1F85D1-8938-4BE8-B6A1-219416EC01ED}"/>
              </a:ext>
            </a:extLst>
          </p:cNvPr>
          <p:cNvSpPr/>
          <p:nvPr/>
        </p:nvSpPr>
        <p:spPr>
          <a:xfrm>
            <a:off x="6326657" y="1149632"/>
            <a:ext cx="5335361" cy="530507"/>
          </a:xfrm>
          <a:prstGeom prst="roundRect">
            <a:avLst>
              <a:gd name="adj" fmla="val 4092"/>
            </a:avLst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sp>
        <p:nvSpPr>
          <p:cNvPr id="68" name="Заголовок">
            <a:extLst>
              <a:ext uri="{FF2B5EF4-FFF2-40B4-BE49-F238E27FC236}">
                <a16:creationId xmlns="" xmlns:a16="http://schemas.microsoft.com/office/drawing/2014/main" id="{1F7CAAB7-BFDC-43A0-8829-C896EF535595}"/>
              </a:ext>
            </a:extLst>
          </p:cNvPr>
          <p:cNvSpPr txBox="1">
            <a:spLocks/>
          </p:cNvSpPr>
          <p:nvPr/>
        </p:nvSpPr>
        <p:spPr>
          <a:xfrm>
            <a:off x="828563" y="1812114"/>
            <a:ext cx="5190820" cy="58515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>
              <a:lnSpc>
                <a:spcPts val="1200"/>
              </a:lnSpc>
              <a:spcBef>
                <a:spcPts val="0"/>
              </a:spcBef>
              <a:buClr>
                <a:srgbClr val="0057B5"/>
              </a:buClr>
              <a:defRPr/>
            </a:pP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Коштолуучу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боюнча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төлөөнү </a:t>
            </a:r>
            <a:r>
              <a:rPr lang="ky-K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берүүчүнүн ыйгарым укуктуу банкта ачылган өзүнчө эсеби </a:t>
            </a:r>
            <a:r>
              <a:rPr lang="ky-KG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аркылуу гана ишке ашырат</a:t>
            </a:r>
            <a:r>
              <a:rPr lang="ky-K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6742" y="243800"/>
            <a:ext cx="10669038" cy="548355"/>
          </a:xfr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4-ЭТАП. САТЫП </a:t>
            </a:r>
            <a: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</a:rPr>
              <a:t>АЛУУ 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ТУУРАЛУУ 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КОНТРАКТ </a:t>
            </a:r>
            <a: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</a:rPr>
              <a:t>БОЮНЧА ЭСЕПТЕШҮҮЛӨРДҮ ИШКЕ АШЫРУУ. 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БЕРҮҮЧҮНҮН </a:t>
            </a:r>
            <a: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</a:rPr>
              <a:t>ЖАНА КӨП 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КОШО АТКАРУУЧУЛАРДЫН </a:t>
            </a:r>
            <a: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</a:rPr>
              <a:t>ЭСЕПТЕШҮҮЛӨРҮ</a:t>
            </a:r>
          </a:p>
        </p:txBody>
      </p:sp>
      <p:sp>
        <p:nvSpPr>
          <p:cNvPr id="14" name="Овал 13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421570" y="1809190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1</a:t>
            </a:r>
          </a:p>
        </p:txBody>
      </p:sp>
      <p:sp>
        <p:nvSpPr>
          <p:cNvPr id="15" name="Овал 14">
            <a:extLst>
              <a:ext uri="{FF2B5EF4-FFF2-40B4-BE49-F238E27FC236}">
                <a16:creationId xmlns="" xmlns:a16="http://schemas.microsoft.com/office/drawing/2014/main" id="{5974C51E-47B4-412D-84A6-D0361C74BCFE}"/>
              </a:ext>
            </a:extLst>
          </p:cNvPr>
          <p:cNvSpPr/>
          <p:nvPr/>
        </p:nvSpPr>
        <p:spPr>
          <a:xfrm>
            <a:off x="410316" y="2422765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8564" y="3988183"/>
            <a:ext cx="5045131" cy="403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Ыйгарым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укуктуу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аралыктан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тейлөө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кызматы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аркылуу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ошол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банкка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которууга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билдирмени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жөнөтөт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5415" y="5221147"/>
            <a:ext cx="5112219" cy="405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Жеке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кабинетинде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акча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которууга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билдирмелер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статусунун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өзгөрүшүнө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салып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турат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Овал 29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410545" y="5678831"/>
            <a:ext cx="385200" cy="38520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kern="0" dirty="0">
                <a:solidFill>
                  <a:srgbClr val="FFFFFF"/>
                </a:solidFill>
                <a:latin typeface="Cera CY"/>
              </a:rPr>
              <a:t>4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13449" y="4456527"/>
            <a:ext cx="50664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Жеке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кабинетинде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акча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которуу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үчүн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билдирмеге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карата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негиздөөчү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документтерди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ошондой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эле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аркылуу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ыйгарым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укуктуу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талабы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боюнча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төлөмдөрдүн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максаттуу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багытталгандыгын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тастыктаган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кошумча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документтерди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маалыматтарды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жүктөйт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y-KG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1">
            <a:extLst>
              <a:ext uri="{FF2B5EF4-FFF2-40B4-BE49-F238E27FC236}">
                <a16:creationId xmlns="" xmlns:a16="http://schemas.microsoft.com/office/drawing/2014/main" id="{5B1F85D1-8938-4BE8-B6A1-219416EC01ED}"/>
              </a:ext>
            </a:extLst>
          </p:cNvPr>
          <p:cNvSpPr/>
          <p:nvPr/>
        </p:nvSpPr>
        <p:spPr>
          <a:xfrm>
            <a:off x="538334" y="1149632"/>
            <a:ext cx="5335361" cy="530507"/>
          </a:xfrm>
          <a:prstGeom prst="roundRect">
            <a:avLst>
              <a:gd name="adj" fmla="val 4092"/>
            </a:avLst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sp>
        <p:nvSpPr>
          <p:cNvPr id="36" name="Овал 35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6146469" y="1778472"/>
            <a:ext cx="385200" cy="39330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531669" y="1676790"/>
            <a:ext cx="5130349" cy="713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Негиздөөчү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документтердин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толук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топтомун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алгандан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кийинки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(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үч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жумуш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күндүн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ичинде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акча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которууга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билдирмелерди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аларга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тиешелүү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негиздөөчү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документтерди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кароого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Овал 40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6173447" y="2756005"/>
            <a:ext cx="385200" cy="39330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2</a:t>
            </a:r>
          </a:p>
        </p:txBody>
      </p:sp>
      <p:sp>
        <p:nvSpPr>
          <p:cNvPr id="43" name="Овал 42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6173447" y="3357402"/>
            <a:ext cx="385200" cy="39330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kern="0" dirty="0">
                <a:solidFill>
                  <a:srgbClr val="FFFFFF"/>
                </a:solidFill>
                <a:latin typeface="Cera CY"/>
              </a:rPr>
              <a:t>3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530511" y="2721998"/>
            <a:ext cx="5107452" cy="559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Контролдоо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алгылыктуу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натыйжа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которууга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тапшырманы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аткарат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терс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натыйжа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келип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чыккан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которууга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билдирме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кагылат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42" name="Группа 41"/>
          <p:cNvGrpSpPr/>
          <p:nvPr/>
        </p:nvGrpSpPr>
        <p:grpSpPr>
          <a:xfrm>
            <a:off x="7311355" y="1188687"/>
            <a:ext cx="4791075" cy="389927"/>
            <a:chOff x="672547" y="2578009"/>
            <a:chExt cx="4791075" cy="381888"/>
          </a:xfrm>
        </p:grpSpPr>
        <p:sp>
          <p:nvSpPr>
            <p:cNvPr id="46" name="TextBox 45">
              <a:extLst>
                <a:ext uri="{FF2B5EF4-FFF2-40B4-BE49-F238E27FC236}">
                  <a16:creationId xmlns="" xmlns:a16="http://schemas.microsoft.com/office/drawing/2014/main" id="{43C90038-2B74-4E32-B1B5-82F94F732989}"/>
                </a:ext>
              </a:extLst>
            </p:cNvPr>
            <p:cNvSpPr txBox="1"/>
            <p:nvPr/>
          </p:nvSpPr>
          <p:spPr>
            <a:xfrm>
              <a:off x="672547" y="2650364"/>
              <a:ext cx="4791075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ru-RU" sz="14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Ыйгарым</a:t>
              </a:r>
              <a:r>
                <a:rPr lang="ru-RU" sz="14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4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укутуу</a:t>
              </a:r>
              <a:r>
                <a:rPr lang="ru-RU" sz="14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банк</a:t>
              </a:r>
              <a:endParaRPr lang="ru-RU" sz="2000" b="1" dirty="0">
                <a:solidFill>
                  <a:schemeClr val="bg1"/>
                </a:solidFill>
                <a:latin typeface="Cera CY" panose="00000500000000000000" pitchFamily="2" charset="-52"/>
              </a:endParaRPr>
            </a:p>
          </p:txBody>
        </p:sp>
        <p:pic>
          <p:nvPicPr>
            <p:cNvPr id="47" name="Рисунок 4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681" y="2578009"/>
              <a:ext cx="381888" cy="381888"/>
            </a:xfrm>
            <a:prstGeom prst="rect">
              <a:avLst/>
            </a:prstGeom>
          </p:spPr>
        </p:pic>
      </p:grpSp>
      <p:sp>
        <p:nvSpPr>
          <p:cNvPr id="52" name="Овал 51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413980" y="4042786"/>
            <a:ext cx="385200" cy="38520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1</a:t>
            </a:r>
          </a:p>
        </p:txBody>
      </p:sp>
      <p:sp>
        <p:nvSpPr>
          <p:cNvPr id="53" name="Овал 52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410545" y="4562088"/>
            <a:ext cx="385200" cy="38520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2</a:t>
            </a:r>
          </a:p>
        </p:txBody>
      </p:sp>
      <p:sp>
        <p:nvSpPr>
          <p:cNvPr id="57" name="Овал 56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410545" y="5182372"/>
            <a:ext cx="385200" cy="38520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kern="0" dirty="0">
                <a:solidFill>
                  <a:srgbClr val="FFFFFF"/>
                </a:solidFill>
                <a:latin typeface="Cera CY"/>
              </a:rPr>
              <a:t>3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55" name="Овал 54">
            <a:extLst>
              <a:ext uri="{FF2B5EF4-FFF2-40B4-BE49-F238E27FC236}">
                <a16:creationId xmlns="" xmlns:a16="http://schemas.microsoft.com/office/drawing/2014/main" id="{5974C51E-47B4-412D-84A6-D0361C74BCFE}"/>
              </a:ext>
            </a:extLst>
          </p:cNvPr>
          <p:cNvSpPr/>
          <p:nvPr/>
        </p:nvSpPr>
        <p:spPr>
          <a:xfrm>
            <a:off x="416742" y="2893053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kern="0" dirty="0">
                <a:solidFill>
                  <a:srgbClr val="FFFFFF"/>
                </a:solidFill>
                <a:latin typeface="Cera CY"/>
              </a:rPr>
              <a:t>3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556903" y="3333667"/>
            <a:ext cx="5114640" cy="711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>
              <a:lnSpc>
                <a:spcPts val="1200"/>
              </a:lnSpc>
            </a:pP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Эгерде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ыйгарым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укуктуу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макулдашуу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/макул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болбоо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чечимин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алдынча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кабыл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албаган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Жеке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аркылуу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талаш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жараткан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билдирме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боюнча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алуучу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уюмга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жөнөтөт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56" name="Рисунок 55">
            <a:hlinkClick r:id="rId8" action="ppaction://hlinkfile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9601" y="4574502"/>
            <a:ext cx="1296000" cy="1296000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6146469" y="5768426"/>
            <a:ext cx="2933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Акча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которууга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билдирмени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негиздөөчү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документтерди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ыйгарым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укуктуу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банкка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жөнөтүү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схемасы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5416" y="2467147"/>
            <a:ext cx="507515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200"/>
              </a:lnSpc>
            </a:pPr>
            <a:r>
              <a:rPr lang="ky-K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«Контракттарды банктык коштоо боюнча </a:t>
            </a:r>
            <a:r>
              <a:rPr lang="ky-KG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интерактивдүү </a:t>
            </a:r>
            <a:r>
              <a:rPr lang="ky-K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отчеттор» </a:t>
            </a:r>
            <a:r>
              <a:rPr lang="ky-KG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сервиси аркылуу</a:t>
            </a:r>
            <a:r>
              <a:rPr lang="ky-KG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ky-KG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талаш жараткан» төлөмдөрдү кароого алат</a:t>
            </a:r>
            <a:r>
              <a:rPr lang="ky-KG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ts val="1200"/>
              </a:lnSpc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35416" y="2945199"/>
            <a:ext cx="6096000" cy="40568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ts val="1200"/>
              </a:lnSpc>
            </a:pP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Берүүчү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боюнча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милдеттенмелерин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толук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аткаргандыгы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тууралуу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ыйгарым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укуктуу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банкка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маалымдайт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="" xmlns:a16="http://schemas.microsoft.com/office/drawing/2014/main" id="{43C90038-2B74-4E32-B1B5-82F94F732989}"/>
              </a:ext>
            </a:extLst>
          </p:cNvPr>
          <p:cNvSpPr txBox="1"/>
          <p:nvPr/>
        </p:nvSpPr>
        <p:spPr>
          <a:xfrm>
            <a:off x="1487239" y="1291396"/>
            <a:ext cx="479107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4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Сатып</a:t>
            </a:r>
            <a:r>
              <a:rPr lang="ru-RU" sz="14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4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алуучу</a:t>
            </a:r>
            <a:r>
              <a:rPr lang="ru-RU" sz="14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4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уюм</a:t>
            </a:r>
            <a:endParaRPr lang="ru-RU" sz="2000" b="1" dirty="0">
              <a:solidFill>
                <a:schemeClr val="bg1"/>
              </a:solidFill>
              <a:latin typeface="Cera CY" panose="00000500000000000000" pitchFamily="2" charset="-52"/>
            </a:endParaRPr>
          </a:p>
        </p:txBody>
      </p:sp>
      <p:pic>
        <p:nvPicPr>
          <p:cNvPr id="60" name="Рисунок 59"/>
          <p:cNvPicPr>
            <a:picLocks noChangeAspect="1"/>
          </p:cNvPicPr>
          <p:nvPr/>
        </p:nvPicPr>
        <p:blipFill>
          <a:blip r:embed="rId1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44292" y="1201414"/>
            <a:ext cx="400050" cy="400050"/>
          </a:xfrm>
          <a:prstGeom prst="rect">
            <a:avLst/>
          </a:prstGeom>
        </p:spPr>
      </p:pic>
      <p:sp>
        <p:nvSpPr>
          <p:cNvPr id="61" name="Rectangle 31">
            <a:extLst>
              <a:ext uri="{FF2B5EF4-FFF2-40B4-BE49-F238E27FC236}">
                <a16:creationId xmlns="" xmlns:a16="http://schemas.microsoft.com/office/drawing/2014/main" id="{5B1F85D1-8938-4BE8-B6A1-219416EC01ED}"/>
              </a:ext>
            </a:extLst>
          </p:cNvPr>
          <p:cNvSpPr/>
          <p:nvPr/>
        </p:nvSpPr>
        <p:spPr>
          <a:xfrm>
            <a:off x="538334" y="3442877"/>
            <a:ext cx="5335361" cy="530507"/>
          </a:xfrm>
          <a:prstGeom prst="roundRect">
            <a:avLst>
              <a:gd name="adj" fmla="val 4092"/>
            </a:avLst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1544292" y="3488357"/>
            <a:ext cx="4329403" cy="426720"/>
            <a:chOff x="729600" y="4383693"/>
            <a:chExt cx="4791075" cy="426720"/>
          </a:xfrm>
        </p:grpSpPr>
        <p:sp>
          <p:nvSpPr>
            <p:cNvPr id="50" name="TextBox 49">
              <a:extLst>
                <a:ext uri="{FF2B5EF4-FFF2-40B4-BE49-F238E27FC236}">
                  <a16:creationId xmlns="" xmlns:a16="http://schemas.microsoft.com/office/drawing/2014/main" id="{43C90038-2B74-4E32-B1B5-82F94F732989}"/>
                </a:ext>
              </a:extLst>
            </p:cNvPr>
            <p:cNvSpPr txBox="1"/>
            <p:nvPr/>
          </p:nvSpPr>
          <p:spPr>
            <a:xfrm>
              <a:off x="729600" y="4473140"/>
              <a:ext cx="4791075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ru-RU" sz="14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Берүүчү</a:t>
              </a:r>
              <a:endParaRPr lang="ru-RU" sz="2000" b="1" dirty="0">
                <a:solidFill>
                  <a:schemeClr val="bg1"/>
                </a:solidFill>
                <a:latin typeface="Cera CY" panose="00000500000000000000" pitchFamily="2" charset="-52"/>
              </a:endParaRPr>
            </a:p>
          </p:txBody>
        </p:sp>
        <p:pic>
          <p:nvPicPr>
            <p:cNvPr id="51" name="Рисунок 50"/>
            <p:cNvPicPr>
              <a:picLocks noChangeAspect="1"/>
            </p:cNvPicPr>
            <p:nvPr/>
          </p:nvPicPr>
          <p:blipFill>
            <a:blip r:embed="rId1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sharpenSoften amount="50000"/>
                      </a14:imgEffect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318" y="4383693"/>
              <a:ext cx="426720" cy="426720"/>
            </a:xfrm>
            <a:prstGeom prst="rect">
              <a:avLst/>
            </a:prstGeom>
          </p:spPr>
        </p:pic>
      </p:grpSp>
      <p:sp>
        <p:nvSpPr>
          <p:cNvPr id="13" name="Прямоугольник 12"/>
          <p:cNvSpPr/>
          <p:nvPr/>
        </p:nvSpPr>
        <p:spPr>
          <a:xfrm>
            <a:off x="6531669" y="2319637"/>
            <a:ext cx="52397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ru-RU" sz="1400" i="1" dirty="0" err="1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Салык</a:t>
            </a:r>
            <a:r>
              <a:rPr lang="ru-RU" sz="1400" i="1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жана</a:t>
            </a:r>
            <a:r>
              <a:rPr lang="ru-RU" sz="1400" i="1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эмгек</a:t>
            </a:r>
            <a:r>
              <a:rPr lang="ru-RU" sz="1400" i="1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акы</a:t>
            </a:r>
            <a:r>
              <a:rPr lang="ru-RU" sz="1400" i="1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төлөмдөрү</a:t>
            </a:r>
            <a:r>
              <a:rPr lang="ru-RU" sz="1400" i="1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үчүн</a:t>
            </a:r>
            <a:r>
              <a:rPr lang="ru-RU" sz="1400" i="1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которууга</a:t>
            </a:r>
            <a:r>
              <a:rPr lang="ru-RU" sz="1400" i="1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өтүнмөлөр</a:t>
            </a:r>
            <a:r>
              <a:rPr lang="ru-RU" sz="1400" i="1" dirty="0" smtClean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(</a:t>
            </a:r>
            <a:r>
              <a:rPr lang="ru-RU" sz="1400" i="1" dirty="0" err="1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бир</a:t>
            </a:r>
            <a:r>
              <a:rPr lang="ru-RU" sz="1400" i="1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i="1" dirty="0" err="1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жумуш</a:t>
            </a:r>
            <a:r>
              <a:rPr lang="ru-RU" sz="1400" i="1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 smtClean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күндөн</a:t>
            </a:r>
            <a:r>
              <a:rPr lang="ru-RU" sz="1400" i="1" dirty="0" smtClean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кечиктирилбестен</a:t>
            </a:r>
            <a:r>
              <a:rPr lang="ru-RU" sz="1400" i="1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каралууга</a:t>
            </a:r>
            <a:r>
              <a:rPr lang="ru-RU" sz="1400" i="1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тийиш</a:t>
            </a:r>
            <a:r>
              <a:rPr lang="ru-RU" sz="1400" i="1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4" name="Rectangle 31">
            <a:extLst>
              <a:ext uri="{FF2B5EF4-FFF2-40B4-BE49-F238E27FC236}">
                <a16:creationId xmlns="" xmlns:a16="http://schemas.microsoft.com/office/drawing/2014/main" id="{2F886C4B-D4EF-43B9-B527-E4488FEBCB39}"/>
              </a:ext>
            </a:extLst>
          </p:cNvPr>
          <p:cNvSpPr/>
          <p:nvPr/>
        </p:nvSpPr>
        <p:spPr>
          <a:xfrm>
            <a:off x="6667785" y="4313926"/>
            <a:ext cx="1649738" cy="283134"/>
          </a:xfrm>
          <a:prstGeom prst="round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Схема</a:t>
            </a:r>
            <a:endParaRPr lang="ru-RU" b="1" dirty="0">
              <a:solidFill>
                <a:srgbClr val="006AB4"/>
              </a:solidFill>
              <a:latin typeface="Cera CY" panose="00000500000000000000" pitchFamily="2" charset="-52"/>
            </a:endParaRPr>
          </a:p>
        </p:txBody>
      </p:sp>
      <p:sp>
        <p:nvSpPr>
          <p:cNvPr id="45" name="Rectangle 31">
            <a:extLst>
              <a:ext uri="{FF2B5EF4-FFF2-40B4-BE49-F238E27FC236}">
                <a16:creationId xmlns="" xmlns:a16="http://schemas.microsoft.com/office/drawing/2014/main" id="{2F886C4B-D4EF-43B9-B527-E4488FEBCB39}"/>
              </a:ext>
            </a:extLst>
          </p:cNvPr>
          <p:cNvSpPr/>
          <p:nvPr/>
        </p:nvSpPr>
        <p:spPr>
          <a:xfrm>
            <a:off x="8994337" y="4296722"/>
            <a:ext cx="2519993" cy="484893"/>
          </a:xfrm>
          <a:prstGeom prst="round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b="1" dirty="0" err="1" smtClean="0">
                <a:solidFill>
                  <a:srgbClr val="006AB4"/>
                </a:solidFill>
                <a:latin typeface="Cera CY" panose="00000500000000000000" pitchFamily="2" charset="-52"/>
              </a:rPr>
              <a:t>Негиздөөчү</a:t>
            </a:r>
            <a:r>
              <a:rPr lang="ru-RU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 </a:t>
            </a:r>
            <a:r>
              <a:rPr lang="ru-RU" b="1" dirty="0" err="1" smtClean="0">
                <a:solidFill>
                  <a:srgbClr val="006AB4"/>
                </a:solidFill>
                <a:latin typeface="Cera CY" panose="00000500000000000000" pitchFamily="2" charset="-52"/>
              </a:rPr>
              <a:t>документтер</a:t>
            </a:r>
            <a:endParaRPr lang="ru-RU" b="1" dirty="0">
              <a:solidFill>
                <a:srgbClr val="006AB4"/>
              </a:solidFill>
              <a:latin typeface="Cera CY" panose="00000500000000000000" pitchFamily="2" charset="-52"/>
            </a:endParaRPr>
          </a:p>
        </p:txBody>
      </p:sp>
      <p:pic>
        <p:nvPicPr>
          <p:cNvPr id="49" name="Рисунок 48">
            <a:hlinkClick r:id="rId13" action="ppaction://hlinkfile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6892" y="4781615"/>
            <a:ext cx="1296000" cy="1296000"/>
          </a:xfrm>
          <a:prstGeom prst="rect">
            <a:avLst/>
          </a:prstGeom>
        </p:spPr>
      </p:pic>
      <p:sp>
        <p:nvSpPr>
          <p:cNvPr id="62" name="TextBox 61"/>
          <p:cNvSpPr txBox="1"/>
          <p:nvPr/>
        </p:nvSpPr>
        <p:spPr>
          <a:xfrm>
            <a:off x="8923379" y="5960506"/>
            <a:ext cx="29336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y-KG" sz="1200" dirty="0" smtClean="0">
                <a:latin typeface="Cera CY" panose="00000500000000000000" pitchFamily="2" charset="-52"/>
              </a:rPr>
              <a:t>Неигздөөчү документтердин </a:t>
            </a:r>
            <a:r>
              <a:rPr lang="ky-KG" sz="1200" dirty="0" smtClean="0">
                <a:latin typeface="Cera CY" panose="00000500000000000000" pitchFamily="2" charset="-52"/>
              </a:rPr>
              <a:t>сунушталуучу </a:t>
            </a:r>
            <a:r>
              <a:rPr lang="ky-KG" sz="1200" dirty="0" smtClean="0">
                <a:latin typeface="Cera CY" panose="00000500000000000000" pitchFamily="2" charset="-52"/>
              </a:rPr>
              <a:t>тизмеги</a:t>
            </a:r>
            <a:endParaRPr lang="ru-RU" sz="1200" dirty="0">
              <a:latin typeface="Cera CY" panose="00000500000000000000" pitchFamily="2" charset="-52"/>
            </a:endParaRPr>
          </a:p>
        </p:txBody>
      </p:sp>
      <p:sp>
        <p:nvSpPr>
          <p:cNvPr id="66" name="Овал 65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410545" y="6166762"/>
            <a:ext cx="385200" cy="38520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5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835415" y="5595107"/>
            <a:ext cx="5112219" cy="715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ru-RU" sz="1400" b="1" dirty="0" err="1"/>
              <a:t>Кошо</a:t>
            </a:r>
            <a:r>
              <a:rPr lang="ru-RU" sz="1400" b="1" dirty="0"/>
              <a:t> </a:t>
            </a:r>
            <a:r>
              <a:rPr lang="ru-RU" sz="1400" b="1" dirty="0" err="1"/>
              <a:t>аткаруучу</a:t>
            </a:r>
            <a:r>
              <a:rPr lang="ru-RU" sz="1400" b="1" dirty="0"/>
              <a:t> </a:t>
            </a:r>
            <a:r>
              <a:rPr lang="ru-RU" sz="1400" b="1" dirty="0" err="1"/>
              <a:t>менен</a:t>
            </a:r>
            <a:r>
              <a:rPr lang="ru-RU" sz="1400" b="1" dirty="0"/>
              <a:t> </a:t>
            </a:r>
            <a:r>
              <a:rPr lang="ru-RU" sz="1400" b="1" dirty="0" err="1"/>
              <a:t>келишимге</a:t>
            </a:r>
            <a:r>
              <a:rPr lang="ru-RU" sz="1400" b="1" dirty="0"/>
              <a:t> </a:t>
            </a:r>
            <a:r>
              <a:rPr lang="ru-RU" sz="1400" dirty="0" err="1"/>
              <a:t>контракттын</a:t>
            </a:r>
            <a:r>
              <a:rPr lang="ru-RU" sz="1400" dirty="0"/>
              <a:t> </a:t>
            </a:r>
            <a:r>
              <a:rPr lang="ru-RU" sz="1400" dirty="0" err="1"/>
              <a:t>реквизиттерин</a:t>
            </a:r>
            <a:r>
              <a:rPr lang="ru-RU" sz="1400" dirty="0"/>
              <a:t>, </a:t>
            </a:r>
            <a:r>
              <a:rPr lang="ru-RU" sz="1400" dirty="0" err="1"/>
              <a:t>ошондой</a:t>
            </a:r>
            <a:r>
              <a:rPr lang="ru-RU" sz="1400" dirty="0"/>
              <a:t> эле </a:t>
            </a:r>
            <a:r>
              <a:rPr lang="ru-RU" sz="1400" dirty="0" err="1"/>
              <a:t>банктык</a:t>
            </a:r>
            <a:r>
              <a:rPr lang="ru-RU" sz="1400" dirty="0"/>
              <a:t> </a:t>
            </a:r>
            <a:r>
              <a:rPr lang="ru-RU" sz="1400" dirty="0" err="1"/>
              <a:t>коштоону</a:t>
            </a:r>
            <a:r>
              <a:rPr lang="ru-RU" sz="1400" dirty="0"/>
              <a:t> </a:t>
            </a:r>
            <a:r>
              <a:rPr lang="ru-RU" sz="1400" dirty="0" err="1"/>
              <a:t>колдонуу</a:t>
            </a:r>
            <a:r>
              <a:rPr lang="ru-RU" sz="1400" dirty="0"/>
              <a:t>, </a:t>
            </a:r>
            <a:r>
              <a:rPr lang="ru-RU" sz="1400" dirty="0" err="1"/>
              <a:t>өзүнчө</a:t>
            </a:r>
            <a:r>
              <a:rPr lang="ru-RU" sz="1400" dirty="0"/>
              <a:t> </a:t>
            </a:r>
            <a:r>
              <a:rPr lang="ru-RU" sz="1400" dirty="0" err="1"/>
              <a:t>эсепти</a:t>
            </a:r>
            <a:r>
              <a:rPr lang="ru-RU" sz="1400" dirty="0"/>
              <a:t> </a:t>
            </a:r>
            <a:r>
              <a:rPr lang="ru-RU" sz="1400" dirty="0" err="1"/>
              <a:t>колдонуу</a:t>
            </a:r>
            <a:r>
              <a:rPr lang="ru-RU" sz="1400" dirty="0"/>
              <a:t> </a:t>
            </a:r>
            <a:r>
              <a:rPr lang="ru-RU" sz="1400" dirty="0" err="1"/>
              <a:t>менен</a:t>
            </a:r>
            <a:r>
              <a:rPr lang="ru-RU" sz="1400" dirty="0"/>
              <a:t> </a:t>
            </a:r>
            <a:r>
              <a:rPr lang="ru-RU" sz="1400" dirty="0" err="1"/>
              <a:t>эсептешүүлөрдү</a:t>
            </a:r>
            <a:r>
              <a:rPr lang="ru-RU" sz="1400" dirty="0"/>
              <a:t> </a:t>
            </a:r>
            <a:r>
              <a:rPr lang="ru-RU" sz="1400" dirty="0" err="1"/>
              <a:t>жүзөгө</a:t>
            </a:r>
            <a:r>
              <a:rPr lang="ru-RU" sz="1400" dirty="0"/>
              <a:t> </a:t>
            </a:r>
            <a:r>
              <a:rPr lang="ru-RU" sz="1400" dirty="0" err="1"/>
              <a:t>ашыруу</a:t>
            </a:r>
            <a:r>
              <a:rPr lang="ru-RU" sz="1400" dirty="0"/>
              <a:t> </a:t>
            </a:r>
            <a:r>
              <a:rPr lang="ru-RU" sz="1400" dirty="0" err="1"/>
              <a:t>жөнүндө</a:t>
            </a:r>
            <a:r>
              <a:rPr lang="ru-RU" sz="1400" dirty="0"/>
              <a:t> </a:t>
            </a:r>
            <a:r>
              <a:rPr lang="ru-RU" sz="1400" dirty="0" err="1"/>
              <a:t>милдеттенмелерди</a:t>
            </a:r>
            <a:r>
              <a:rPr lang="ru-RU" sz="1400" dirty="0"/>
              <a:t> </a:t>
            </a:r>
            <a:r>
              <a:rPr lang="ru-RU" sz="1400" dirty="0" err="1"/>
              <a:t>кошот</a:t>
            </a:r>
            <a:r>
              <a:rPr lang="ru-RU" sz="1400" dirty="0"/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813449" y="6262801"/>
            <a:ext cx="5112219" cy="561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ru-RU" sz="1400" b="1" dirty="0" err="1"/>
              <a:t>Кошо</a:t>
            </a:r>
            <a:r>
              <a:rPr lang="ru-RU" sz="1400" b="1" dirty="0"/>
              <a:t> </a:t>
            </a:r>
            <a:r>
              <a:rPr lang="ru-RU" sz="1400" b="1" dirty="0" err="1"/>
              <a:t>аткаруучулар</a:t>
            </a:r>
            <a:r>
              <a:rPr lang="ru-RU" sz="1400" b="1" dirty="0"/>
              <a:t> </a:t>
            </a:r>
            <a:r>
              <a:rPr lang="ru-RU" sz="1400" b="1" dirty="0" err="1"/>
              <a:t>менен</a:t>
            </a:r>
            <a:r>
              <a:rPr lang="ru-RU" sz="1400" b="1" dirty="0"/>
              <a:t> </a:t>
            </a:r>
            <a:r>
              <a:rPr lang="ru-RU" sz="1400" dirty="0" err="1"/>
              <a:t>бардык</a:t>
            </a:r>
            <a:r>
              <a:rPr lang="ru-RU" sz="1400" dirty="0"/>
              <a:t> </a:t>
            </a:r>
            <a:r>
              <a:rPr lang="ru-RU" sz="1400" dirty="0" err="1"/>
              <a:t>эсептешүүлөрдү</a:t>
            </a:r>
            <a:r>
              <a:rPr lang="ru-RU" sz="1400" dirty="0"/>
              <a:t> </a:t>
            </a:r>
            <a:r>
              <a:rPr lang="ru-RU" sz="1400" dirty="0" err="1"/>
              <a:t>алар</a:t>
            </a:r>
            <a:r>
              <a:rPr lang="ru-RU" sz="1400" dirty="0"/>
              <a:t> </a:t>
            </a:r>
            <a:r>
              <a:rPr lang="ru-RU" sz="1400" dirty="0" err="1"/>
              <a:t>тарабынан</a:t>
            </a:r>
            <a:r>
              <a:rPr lang="ru-RU" sz="1400" dirty="0"/>
              <a:t> </a:t>
            </a:r>
            <a:r>
              <a:rPr lang="ru-RU" sz="1400" dirty="0" err="1"/>
              <a:t>ошол</a:t>
            </a:r>
            <a:r>
              <a:rPr lang="ru-RU" sz="1400" dirty="0"/>
              <a:t> эле </a:t>
            </a:r>
            <a:r>
              <a:rPr lang="ru-RU" sz="1400" dirty="0" err="1"/>
              <a:t>ыйгарым</a:t>
            </a:r>
            <a:r>
              <a:rPr lang="ru-RU" sz="1400" dirty="0"/>
              <a:t> </a:t>
            </a:r>
            <a:r>
              <a:rPr lang="ru-RU" sz="1400" dirty="0" err="1"/>
              <a:t>укуктуу</a:t>
            </a:r>
            <a:r>
              <a:rPr lang="ru-RU" sz="1400" dirty="0"/>
              <a:t> </a:t>
            </a:r>
            <a:r>
              <a:rPr lang="ru-RU" sz="1400" dirty="0" err="1"/>
              <a:t>банкта</a:t>
            </a:r>
            <a:r>
              <a:rPr lang="ru-RU" sz="1400" dirty="0"/>
              <a:t> </a:t>
            </a:r>
            <a:r>
              <a:rPr lang="ru-RU" sz="1400" dirty="0" err="1"/>
              <a:t>ачылган</a:t>
            </a:r>
            <a:r>
              <a:rPr lang="ru-RU" sz="1400" dirty="0"/>
              <a:t> </a:t>
            </a:r>
            <a:r>
              <a:rPr lang="ru-RU" sz="1400" b="1" dirty="0" err="1"/>
              <a:t>өзүнчө</a:t>
            </a:r>
            <a:r>
              <a:rPr lang="ru-RU" sz="1400" b="1" dirty="0"/>
              <a:t> </a:t>
            </a:r>
            <a:r>
              <a:rPr lang="ru-RU" sz="1400" b="1" dirty="0" err="1"/>
              <a:t>эсеп</a:t>
            </a:r>
            <a:r>
              <a:rPr lang="ru-RU" sz="1400" b="1" dirty="0"/>
              <a:t> </a:t>
            </a:r>
            <a:r>
              <a:rPr lang="ru-RU" sz="1400" b="1" dirty="0" err="1"/>
              <a:t>аркылуу</a:t>
            </a:r>
            <a:r>
              <a:rPr lang="ru-RU" sz="1400" b="1" dirty="0"/>
              <a:t> </a:t>
            </a:r>
            <a:r>
              <a:rPr lang="ru-RU" sz="1400" b="1" dirty="0" err="1"/>
              <a:t>ишке</a:t>
            </a:r>
            <a:r>
              <a:rPr lang="ru-RU" sz="1400" b="1" dirty="0"/>
              <a:t> </a:t>
            </a:r>
            <a:r>
              <a:rPr lang="ru-RU" sz="1400" b="1" dirty="0" err="1" smtClean="0"/>
              <a:t>ашырылат</a:t>
            </a:r>
            <a:r>
              <a:rPr lang="ru-RU" sz="1400" b="1" dirty="0" smtClean="0"/>
              <a:t>.</a:t>
            </a:r>
            <a:endParaRPr lang="ru-RU" sz="1400" b="1" dirty="0">
              <a:latin typeface="Cera CY" panose="00000500000000000000" pitchFamily="2" charset="-52"/>
            </a:endParaRPr>
          </a:p>
        </p:txBody>
      </p:sp>
      <p:sp>
        <p:nvSpPr>
          <p:cNvPr id="65" name="Номер слайда 2"/>
          <p:cNvSpPr>
            <a:spLocks noGrp="1"/>
          </p:cNvSpPr>
          <p:nvPr>
            <p:ph type="sldNum" sz="quarter" idx="4294967295"/>
          </p:nvPr>
        </p:nvSpPr>
        <p:spPr>
          <a:xfrm>
            <a:off x="11310870" y="6419084"/>
            <a:ext cx="546168" cy="43891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ra CY" panose="00000500000000000000" pitchFamily="2" charset="-52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ra CY" panose="00000500000000000000" pitchFamily="2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692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20370" y="12151"/>
          <a:ext cx="1583" cy="15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27" name="Слайд think-cell" r:id="rId8" imgW="353" imgH="318" progId="TCLayout.ActiveDocument.1">
                  <p:embed/>
                </p:oleObj>
              </mc:Choice>
              <mc:Fallback>
                <p:oleObj name="Слайд think-cell" r:id="rId8" imgW="353" imgH="31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370" y="12151"/>
                        <a:ext cx="1583" cy="15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31">
            <a:extLst>
              <a:ext uri="{FF2B5EF4-FFF2-40B4-BE49-F238E27FC236}">
                <a16:creationId xmlns="" xmlns:a16="http://schemas.microsoft.com/office/drawing/2014/main" id="{FB646BC9-5F93-468D-B0D6-445FF2BF43C9}"/>
              </a:ext>
            </a:extLst>
          </p:cNvPr>
          <p:cNvSpPr/>
          <p:nvPr/>
        </p:nvSpPr>
        <p:spPr>
          <a:xfrm>
            <a:off x="3840931" y="3150894"/>
            <a:ext cx="3701113" cy="560485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sp>
        <p:nvSpPr>
          <p:cNvPr id="7" name="Прямоугольник 6" hidden="1"/>
          <p:cNvSpPr/>
          <p:nvPr>
            <p:custDataLst>
              <p:tags r:id="rId3"/>
            </p:custDataLst>
          </p:nvPr>
        </p:nvSpPr>
        <p:spPr>
          <a:xfrm>
            <a:off x="9401" y="0"/>
            <a:ext cx="124419" cy="124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81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ra CY" panose="00000500000000000000" pitchFamily="50" charset="-52"/>
              <a:ea typeface="Stem Medium" panose="020B0603020203020204" pitchFamily="34" charset="-52"/>
              <a:cs typeface="+mn-cs"/>
              <a:sym typeface="Cera CY" panose="00000500000000000000" pitchFamily="50" charset="-52"/>
            </a:endParaRPr>
          </a:p>
        </p:txBody>
      </p:sp>
      <p:sp>
        <p:nvSpPr>
          <p:cNvPr id="4" name="Прямоугольник 3" hidden="1"/>
          <p:cNvSpPr/>
          <p:nvPr>
            <p:custDataLst>
              <p:tags r:id="rId4"/>
            </p:custDataLst>
          </p:nvPr>
        </p:nvSpPr>
        <p:spPr>
          <a:xfrm>
            <a:off x="9401" y="0"/>
            <a:ext cx="124419" cy="124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273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 pitchFamily="34" charset="0"/>
              <a:ea typeface="Stem Medium" panose="020B0603020203020204" pitchFamily="34" charset="-52"/>
              <a:cs typeface="+mn-cs"/>
              <a:sym typeface="Century Gothic" panose="020B0502020202020204" pitchFamily="34" charset="0"/>
            </a:endParaRPr>
          </a:p>
        </p:txBody>
      </p:sp>
      <p:sp>
        <p:nvSpPr>
          <p:cNvPr id="5" name="Прямоугольник 4" hidden="1"/>
          <p:cNvSpPr/>
          <p:nvPr>
            <p:custDataLst>
              <p:tags r:id="rId5"/>
            </p:custDataLst>
          </p:nvPr>
        </p:nvSpPr>
        <p:spPr>
          <a:xfrm>
            <a:off x="18788" y="10568"/>
            <a:ext cx="158261" cy="1582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393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956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ra CY" panose="00000500000000000000" pitchFamily="50" charset="-52"/>
              <a:ea typeface="Stem Medium" panose="020B0603020203020204" pitchFamily="34" charset="-52"/>
              <a:cs typeface="+mn-cs"/>
              <a:sym typeface="Cera CY" panose="00000500000000000000" pitchFamily="50" charset="-52"/>
            </a:endParaRPr>
          </a:p>
        </p:txBody>
      </p:sp>
      <p:sp>
        <p:nvSpPr>
          <p:cNvPr id="13" name="Заголовок 5"/>
          <p:cNvSpPr>
            <a:spLocks noGrp="1"/>
          </p:cNvSpPr>
          <p:nvPr>
            <p:ph type="title"/>
          </p:nvPr>
        </p:nvSpPr>
        <p:spPr>
          <a:xfrm>
            <a:off x="561857" y="245156"/>
            <a:ext cx="10672915" cy="542713"/>
          </a:xfr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</a:rPr>
              <a:t>МАМЛЕКЕТТИК САТЫП 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АЛУУЛАР 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ЧӨЙРӨСҮНДӨГҮ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 КОНТАРКТТАРДЫ </a:t>
            </a:r>
            <a: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</a:rPr>
              <a:t>БАНКТЫК 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КО</a:t>
            </a:r>
            <a:r>
              <a:rPr lang="ky-KG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ШТ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ООДО </a:t>
            </a:r>
            <a: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</a:rPr>
              <a:t>АКЧА 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КАРАЖАТТАРЫНЫН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 ЖҮГҮРТҮЛҮҮСҮ</a:t>
            </a:r>
            <a:endParaRPr lang="ru-RU" sz="1959" b="1" dirty="0">
              <a:solidFill>
                <a:srgbClr val="006AB4"/>
              </a:solidFill>
              <a:latin typeface="Cera CY" panose="00000500000000000000" pitchFamily="2" charset="-52"/>
            </a:endParaRPr>
          </a:p>
        </p:txBody>
      </p:sp>
      <p:sp>
        <p:nvSpPr>
          <p:cNvPr id="197" name="Номер слайда 196"/>
          <p:cNvSpPr>
            <a:spLocks noGrp="1"/>
          </p:cNvSpPr>
          <p:nvPr>
            <p:ph type="sldNum" sz="quarter" idx="4"/>
          </p:nvPr>
        </p:nvSpPr>
        <p:spPr/>
        <p:txBody>
          <a:bodyPr vert="horz" lIns="0" tIns="0" rIns="0" bIns="0" rtlCol="0" anchor="t"/>
          <a:lstStyle/>
          <a:p>
            <a:fld id="{B6F15528-21DE-4FAA-801E-634DDDAF4B2B}" type="slidenum">
              <a:rPr lang="ru-RU" sz="1400">
                <a:solidFill>
                  <a:srgbClr val="0070C0"/>
                </a:solidFill>
                <a:latin typeface="Cera CY" panose="00000500000000000000" pitchFamily="2" charset="-52"/>
              </a:rPr>
              <a:pPr/>
              <a:t>11</a:t>
            </a:fld>
            <a:endParaRPr lang="ru-RU" sz="1400" dirty="0">
              <a:solidFill>
                <a:srgbClr val="0070C0"/>
              </a:solidFill>
              <a:latin typeface="Cera CY" panose="00000500000000000000" pitchFamily="2" charset="-52"/>
            </a:endParaRPr>
          </a:p>
        </p:txBody>
      </p:sp>
      <p:sp>
        <p:nvSpPr>
          <p:cNvPr id="88" name="Rectangle 31">
            <a:extLst>
              <a:ext uri="{FF2B5EF4-FFF2-40B4-BE49-F238E27FC236}">
                <a16:creationId xmlns="" xmlns:a16="http://schemas.microsoft.com/office/drawing/2014/main" id="{FB646BC9-5F93-468D-B0D6-445FF2BF43C9}"/>
              </a:ext>
            </a:extLst>
          </p:cNvPr>
          <p:cNvSpPr/>
          <p:nvPr/>
        </p:nvSpPr>
        <p:spPr>
          <a:xfrm>
            <a:off x="1045562" y="1354049"/>
            <a:ext cx="3701113" cy="560485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2049927" y="1493544"/>
            <a:ext cx="21130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2D65AF"/>
                </a:solidFill>
                <a:latin typeface="Cera CY" panose="00000500000000000000" pitchFamily="2" charset="-52"/>
              </a:rPr>
              <a:t>САТЫП АЛУУЧУ УЮМ</a:t>
            </a:r>
            <a:endParaRPr lang="ru-RU" sz="1400" b="1" dirty="0">
              <a:solidFill>
                <a:srgbClr val="2D65AF"/>
              </a:solidFill>
              <a:latin typeface="Cera CY" panose="00000500000000000000" pitchFamily="2" charset="-52"/>
            </a:endParaRPr>
          </a:p>
        </p:txBody>
      </p:sp>
      <p:pic>
        <p:nvPicPr>
          <p:cNvPr id="95" name="Рисунок 94"/>
          <p:cNvPicPr>
            <a:picLocks noChangeAspect="1"/>
          </p:cNvPicPr>
          <p:nvPr/>
        </p:nvPicPr>
        <p:blipFill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1095" y="1419695"/>
            <a:ext cx="400050" cy="400050"/>
          </a:xfrm>
          <a:prstGeom prst="rect">
            <a:avLst/>
          </a:prstGeom>
        </p:spPr>
      </p:pic>
      <p:sp>
        <p:nvSpPr>
          <p:cNvPr id="97" name="Rectangle 31">
            <a:extLst>
              <a:ext uri="{FF2B5EF4-FFF2-40B4-BE49-F238E27FC236}">
                <a16:creationId xmlns="" xmlns:a16="http://schemas.microsoft.com/office/drawing/2014/main" id="{FB646BC9-5F93-468D-B0D6-445FF2BF43C9}"/>
              </a:ext>
            </a:extLst>
          </p:cNvPr>
          <p:cNvSpPr/>
          <p:nvPr/>
        </p:nvSpPr>
        <p:spPr>
          <a:xfrm>
            <a:off x="7576099" y="1393614"/>
            <a:ext cx="2027430" cy="561500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grpSp>
        <p:nvGrpSpPr>
          <p:cNvPr id="98" name="Группа 97"/>
          <p:cNvGrpSpPr/>
          <p:nvPr/>
        </p:nvGrpSpPr>
        <p:grpSpPr>
          <a:xfrm>
            <a:off x="7682777" y="1435519"/>
            <a:ext cx="1410168" cy="486116"/>
            <a:chOff x="9182464" y="3580207"/>
            <a:chExt cx="1835791" cy="404053"/>
          </a:xfrm>
        </p:grpSpPr>
        <p:sp>
          <p:nvSpPr>
            <p:cNvPr id="99" name="Прямоугольник 98"/>
            <p:cNvSpPr/>
            <p:nvPr/>
          </p:nvSpPr>
          <p:spPr>
            <a:xfrm>
              <a:off x="9742786" y="3639676"/>
              <a:ext cx="1275469" cy="2558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b="1" dirty="0" smtClean="0">
                  <a:solidFill>
                    <a:srgbClr val="2D65AF"/>
                  </a:solidFill>
                  <a:latin typeface="Cera CY" panose="00000500000000000000" pitchFamily="2" charset="-52"/>
                </a:rPr>
                <a:t>БЕРҮҮЧҮ</a:t>
              </a:r>
              <a:endParaRPr lang="ru-RU" sz="1400" b="1" dirty="0">
                <a:solidFill>
                  <a:srgbClr val="2D65AF"/>
                </a:solidFill>
                <a:latin typeface="Cera CY" panose="00000500000000000000" pitchFamily="2" charset="-52"/>
              </a:endParaRPr>
            </a:p>
          </p:txBody>
        </p:sp>
        <p:pic>
          <p:nvPicPr>
            <p:cNvPr id="100" name="Рисунок 99"/>
            <p:cNvPicPr>
              <a:picLocks noChangeAspect="1"/>
            </p:cNvPicPr>
            <p:nvPr/>
          </p:nvPicPr>
          <p:blipFill>
            <a:blip r:embed="rId1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82464" y="3580207"/>
              <a:ext cx="494355" cy="404053"/>
            </a:xfrm>
            <a:prstGeom prst="rect">
              <a:avLst/>
            </a:prstGeom>
          </p:spPr>
        </p:pic>
      </p:grpSp>
      <p:pic>
        <p:nvPicPr>
          <p:cNvPr id="109" name="Рисунок 108"/>
          <p:cNvPicPr>
            <a:picLocks noChangeAspect="1"/>
          </p:cNvPicPr>
          <p:nvPr/>
        </p:nvPicPr>
        <p:blipFill>
          <a:blip r:embed="rId1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7605" y="3228565"/>
            <a:ext cx="318461" cy="318461"/>
          </a:xfrm>
          <a:prstGeom prst="rect">
            <a:avLst/>
          </a:prstGeom>
        </p:spPr>
      </p:pic>
      <p:sp>
        <p:nvSpPr>
          <p:cNvPr id="110" name="Прямоугольник 109"/>
          <p:cNvSpPr/>
          <p:nvPr/>
        </p:nvSpPr>
        <p:spPr>
          <a:xfrm>
            <a:off x="3543443" y="3170220"/>
            <a:ext cx="43990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2D65AF"/>
                </a:solidFill>
                <a:latin typeface="Cera CY" panose="00000500000000000000" pitchFamily="2" charset="-52"/>
              </a:rPr>
              <a:t>ЫЙГАРЫМ </a:t>
            </a:r>
            <a:r>
              <a:rPr lang="ru-RU" sz="1400" b="1" dirty="0" smtClean="0">
                <a:solidFill>
                  <a:srgbClr val="2D65AF"/>
                </a:solidFill>
                <a:latin typeface="Cera CY" panose="00000500000000000000" pitchFamily="2" charset="-52"/>
              </a:rPr>
              <a:t>УКУКТУУ </a:t>
            </a:r>
            <a:r>
              <a:rPr lang="ru-RU" sz="1400" b="1" dirty="0" smtClean="0">
                <a:solidFill>
                  <a:srgbClr val="2D65AF"/>
                </a:solidFill>
                <a:latin typeface="Cera CY" panose="00000500000000000000" pitchFamily="2" charset="-52"/>
              </a:rPr>
              <a:t>БАНКТАГЫ ӨЗҮНЧӨ ЭСЕП</a:t>
            </a:r>
            <a:endParaRPr lang="ru-RU" sz="1400" b="1" dirty="0">
              <a:solidFill>
                <a:srgbClr val="2D65AF"/>
              </a:solidFill>
              <a:latin typeface="Cera CY" panose="00000500000000000000" pitchFamily="2" charset="-52"/>
            </a:endParaRPr>
          </a:p>
        </p:txBody>
      </p:sp>
      <p:sp>
        <p:nvSpPr>
          <p:cNvPr id="113" name="Скругленный прямоугольник 112"/>
          <p:cNvSpPr/>
          <p:nvPr/>
        </p:nvSpPr>
        <p:spPr>
          <a:xfrm>
            <a:off x="1548190" y="1988383"/>
            <a:ext cx="2648300" cy="654326"/>
          </a:xfrm>
          <a:prstGeom prst="roundRect">
            <a:avLst>
              <a:gd name="adj" fmla="val 8366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254000" sx="105000" sy="105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4420"/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Алдын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ала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төлөө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же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аткарылган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жумуш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(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бе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рүү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)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үчүн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акы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төлөө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учурунда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каражаттарды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өзүнчө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жеткирүүчүнүн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эсебине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которот</a:t>
            </a:r>
            <a:endParaRPr lang="ru-RU" sz="1000" dirty="0">
              <a:solidFill>
                <a:schemeClr val="tx1"/>
              </a:solidFill>
              <a:latin typeface="Cera CY" panose="00000500000000000000" pitchFamily="50" charset="-52"/>
            </a:endParaRPr>
          </a:p>
        </p:txBody>
      </p:sp>
      <p:sp>
        <p:nvSpPr>
          <p:cNvPr id="121" name="Скругленный прямоугольник 120"/>
          <p:cNvSpPr/>
          <p:nvPr/>
        </p:nvSpPr>
        <p:spPr>
          <a:xfrm>
            <a:off x="7265694" y="2035088"/>
            <a:ext cx="2648300" cy="528150"/>
          </a:xfrm>
          <a:prstGeom prst="roundRect">
            <a:avLst>
              <a:gd name="adj" fmla="val 8366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254000" sx="105000" sy="105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4420"/>
            <a:r>
              <a:rPr lang="ru-RU" sz="9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Сатып</a:t>
            </a:r>
            <a:r>
              <a:rPr lang="ru-RU" sz="9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алуучу</a:t>
            </a:r>
            <a:r>
              <a:rPr lang="ru-RU" sz="9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уюмдан</a:t>
            </a:r>
            <a:r>
              <a:rPr lang="ru-RU" sz="9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алынган</a:t>
            </a:r>
            <a:r>
              <a:rPr lang="ru-RU" sz="9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каражат</a:t>
            </a:r>
            <a:r>
              <a:rPr lang="ru-RU" sz="9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жетишсиз</a:t>
            </a:r>
            <a:r>
              <a:rPr lang="ru-RU" sz="9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болгон</a:t>
            </a:r>
            <a:r>
              <a:rPr lang="ru-RU" sz="9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учурда</a:t>
            </a:r>
            <a:r>
              <a:rPr lang="ru-RU" sz="9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каражаттарды</a:t>
            </a:r>
            <a:r>
              <a:rPr lang="ru-RU" sz="9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өзүнүн</a:t>
            </a:r>
            <a:r>
              <a:rPr lang="ru-RU" sz="9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өзүнчө</a:t>
            </a:r>
            <a:r>
              <a:rPr lang="ru-RU" sz="9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эсебине</a:t>
            </a:r>
            <a:r>
              <a:rPr lang="ru-RU" sz="9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которот</a:t>
            </a:r>
            <a:endParaRPr lang="ru-RU" sz="900" dirty="0">
              <a:solidFill>
                <a:schemeClr val="tx1"/>
              </a:solidFill>
              <a:latin typeface="Cera CY" panose="00000500000000000000" pitchFamily="50" charset="-52"/>
            </a:endParaRPr>
          </a:p>
        </p:txBody>
      </p:sp>
      <p:sp>
        <p:nvSpPr>
          <p:cNvPr id="161" name="Скругленный прямоугольник 160"/>
          <p:cNvSpPr/>
          <p:nvPr/>
        </p:nvSpPr>
        <p:spPr>
          <a:xfrm>
            <a:off x="4251282" y="4219564"/>
            <a:ext cx="2610978" cy="675640"/>
          </a:xfrm>
          <a:prstGeom prst="roundRect">
            <a:avLst>
              <a:gd name="adj" fmla="val 8366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254000" sx="105000" sy="105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4420"/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Бер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үүчү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контракт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боюнча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бардык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төлөмдөрдү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өзүнчө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эсепти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колдонуу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менен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гана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Cera CY" panose="00000500000000000000" pitchFamily="50" charset="-52"/>
              </a:rPr>
              <a:t>жүргүзөт</a:t>
            </a:r>
            <a:r>
              <a:rPr lang="ru-RU" sz="1000" dirty="0" smtClean="0">
                <a:solidFill>
                  <a:schemeClr val="tx1"/>
                </a:solidFill>
                <a:latin typeface="Cera CY" panose="00000500000000000000" pitchFamily="50" charset="-52"/>
              </a:rPr>
              <a:t>.</a:t>
            </a:r>
            <a:endParaRPr lang="ru-RU" sz="1000" dirty="0">
              <a:solidFill>
                <a:schemeClr val="accent3">
                  <a:lumMod val="75000"/>
                </a:schemeClr>
              </a:solidFill>
              <a:latin typeface="Cera CY" panose="00000500000000000000" pitchFamily="50" charset="-52"/>
            </a:endParaRPr>
          </a:p>
        </p:txBody>
      </p:sp>
      <p:cxnSp>
        <p:nvCxnSpPr>
          <p:cNvPr id="162" name="Прямая со стрелкой 73"/>
          <p:cNvCxnSpPr>
            <a:stCxn id="23" idx="1"/>
            <a:endCxn id="113" idx="2"/>
          </p:cNvCxnSpPr>
          <p:nvPr/>
        </p:nvCxnSpPr>
        <p:spPr>
          <a:xfrm rot="10800000">
            <a:off x="2872341" y="2642709"/>
            <a:ext cx="968591" cy="788428"/>
          </a:xfrm>
          <a:prstGeom prst="bentConnector2">
            <a:avLst/>
          </a:prstGeom>
          <a:ln w="44450" cap="rnd" cmpd="dbl">
            <a:solidFill>
              <a:srgbClr val="2D65AF">
                <a:alpha val="78000"/>
              </a:srgbClr>
            </a:solidFill>
            <a:prstDash val="sysDot"/>
            <a:round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 стрелкой 73"/>
          <p:cNvCxnSpPr>
            <a:stCxn id="23" idx="3"/>
            <a:endCxn id="121" idx="2"/>
          </p:cNvCxnSpPr>
          <p:nvPr/>
        </p:nvCxnSpPr>
        <p:spPr>
          <a:xfrm flipV="1">
            <a:off x="7542044" y="2563238"/>
            <a:ext cx="1047800" cy="867899"/>
          </a:xfrm>
          <a:prstGeom prst="bentConnector2">
            <a:avLst/>
          </a:prstGeom>
          <a:ln w="44450" cap="rnd" cmpd="dbl">
            <a:solidFill>
              <a:srgbClr val="2D65AF">
                <a:alpha val="78000"/>
              </a:srgbClr>
            </a:solidFill>
            <a:prstDash val="sysDot"/>
            <a:round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Прямая со стрелкой 73"/>
          <p:cNvCxnSpPr>
            <a:stCxn id="161" idx="0"/>
          </p:cNvCxnSpPr>
          <p:nvPr/>
        </p:nvCxnSpPr>
        <p:spPr>
          <a:xfrm flipV="1">
            <a:off x="5556771" y="3730706"/>
            <a:ext cx="0" cy="488858"/>
          </a:xfrm>
          <a:prstGeom prst="straightConnector1">
            <a:avLst/>
          </a:prstGeom>
          <a:ln w="44450" cap="rnd" cmpd="dbl">
            <a:solidFill>
              <a:srgbClr val="2D65AF">
                <a:alpha val="78000"/>
              </a:srgbClr>
            </a:solidFill>
            <a:prstDash val="sysDot"/>
            <a:round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31">
            <a:extLst>
              <a:ext uri="{FF2B5EF4-FFF2-40B4-BE49-F238E27FC236}">
                <a16:creationId xmlns="" xmlns:a16="http://schemas.microsoft.com/office/drawing/2014/main" id="{5B1F85D1-8938-4BE8-B6A1-219416EC01ED}"/>
              </a:ext>
            </a:extLst>
          </p:cNvPr>
          <p:cNvSpPr/>
          <p:nvPr/>
        </p:nvSpPr>
        <p:spPr>
          <a:xfrm>
            <a:off x="7317192" y="4970522"/>
            <a:ext cx="4108503" cy="783295"/>
          </a:xfrm>
          <a:prstGeom prst="roundRect">
            <a:avLst>
              <a:gd name="adj" fmla="val 4092"/>
            </a:avLst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306814" y="4605676"/>
            <a:ext cx="4110580" cy="393812"/>
          </a:xfrm>
          <a:prstGeom prst="roundRect">
            <a:avLst>
              <a:gd name="adj" fmla="val 20539"/>
            </a:avLst>
          </a:prstGeom>
          <a:solidFill>
            <a:srgbClr val="820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solidFill>
                <a:schemeClr val="bg1"/>
              </a:solidFill>
              <a:latin typeface="Cera CY" panose="00000500000000000000" pitchFamily="2" charset="-52"/>
              <a:cs typeface="Tahoma" panose="020B0604030504040204" pitchFamily="34" charset="0"/>
            </a:endParaRPr>
          </a:p>
        </p:txBody>
      </p:sp>
      <p:grpSp>
        <p:nvGrpSpPr>
          <p:cNvPr id="30" name="Группа 29"/>
          <p:cNvGrpSpPr/>
          <p:nvPr/>
        </p:nvGrpSpPr>
        <p:grpSpPr>
          <a:xfrm>
            <a:off x="7242581" y="4633196"/>
            <a:ext cx="4089462" cy="1721384"/>
            <a:chOff x="6084040" y="1530991"/>
            <a:chExt cx="5516928" cy="1721384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6166120" y="1530991"/>
              <a:ext cx="539147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600" b="1" dirty="0" smtClean="0">
                  <a:solidFill>
                    <a:schemeClr val="bg1"/>
                  </a:solidFill>
                  <a:latin typeface="Cera CY" panose="00000500000000000000" pitchFamily="2" charset="-52"/>
                  <a:cs typeface="Tahoma" panose="020B0604030504040204" pitchFamily="34" charset="0"/>
                </a:rPr>
                <a:t>МААНИЛҮҮ !!!</a:t>
              </a:r>
              <a:endParaRPr lang="ru-RU" sz="1600" b="1" dirty="0">
                <a:solidFill>
                  <a:schemeClr val="bg1"/>
                </a:solidFill>
                <a:latin typeface="Cera CY" panose="00000500000000000000" pitchFamily="2" charset="-52"/>
                <a:cs typeface="Tahoma" panose="020B0604030504040204" pitchFamily="34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6084040" y="1898158"/>
              <a:ext cx="5516928" cy="13542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en-US" sz="16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Келишим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боюнча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бардык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эсептешүүлөр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(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сатып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алуучу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уюм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жана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бе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рүүчү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тарабынан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) 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өзүнчө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бер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рүүчүнүн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эсебин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колдонуу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менен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гана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0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жүргүзүлөт</a:t>
              </a:r>
              <a:r>
                <a:rPr lang="ru-RU" sz="10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.</a:t>
              </a:r>
            </a:p>
            <a:p>
              <a:pPr lvl="0"/>
              <a:endParaRPr lang="ru-RU" sz="1000" b="1" dirty="0" smtClean="0">
                <a:solidFill>
                  <a:schemeClr val="bg1"/>
                </a:solidFill>
                <a:latin typeface="Cera CY" panose="00000500000000000000" pitchFamily="2" charset="-52"/>
              </a:endParaRPr>
            </a:p>
            <a:p>
              <a:pPr lvl="0" algn="ctr"/>
              <a:endParaRPr lang="ru-RU" sz="1000" b="1" dirty="0" smtClean="0">
                <a:solidFill>
                  <a:schemeClr val="bg1"/>
                </a:solidFill>
                <a:latin typeface="Cera CY" panose="00000500000000000000" pitchFamily="2" charset="-52"/>
              </a:endParaRPr>
            </a:p>
            <a:p>
              <a:pPr lvl="0" algn="ctr"/>
              <a:endParaRPr lang="ru-RU" sz="1000" b="1" dirty="0" smtClean="0">
                <a:solidFill>
                  <a:schemeClr val="bg1"/>
                </a:solidFill>
                <a:latin typeface="Cera CY" panose="00000500000000000000" pitchFamily="2" charset="-52"/>
              </a:endParaRPr>
            </a:p>
            <a:p>
              <a:pPr lvl="0" algn="ctr"/>
              <a:endParaRPr lang="ru-RU" sz="1600" b="1" dirty="0">
                <a:solidFill>
                  <a:schemeClr val="bg1"/>
                </a:solidFill>
                <a:latin typeface="Cera CY" panose="00000500000000000000" pitchFamily="2" charset="-52"/>
              </a:endParaRPr>
            </a:p>
          </p:txBody>
        </p:sp>
      </p:grpSp>
      <p:sp>
        <p:nvSpPr>
          <p:cNvPr id="33" name="Rectangle 31">
            <a:extLst>
              <a:ext uri="{FF2B5EF4-FFF2-40B4-BE49-F238E27FC236}">
                <a16:creationId xmlns="" xmlns:a16="http://schemas.microsoft.com/office/drawing/2014/main" id="{2F886C4B-D4EF-43B9-B527-E4488FEBCB39}"/>
              </a:ext>
            </a:extLst>
          </p:cNvPr>
          <p:cNvSpPr/>
          <p:nvPr/>
        </p:nvSpPr>
        <p:spPr>
          <a:xfrm>
            <a:off x="586435" y="4372554"/>
            <a:ext cx="2519993" cy="484893"/>
          </a:xfrm>
          <a:prstGeom prst="round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КБК </a:t>
            </a:r>
            <a:r>
              <a:rPr lang="ru-RU" b="1" dirty="0" err="1" smtClean="0">
                <a:solidFill>
                  <a:srgbClr val="006AB4"/>
                </a:solidFill>
                <a:latin typeface="Cera CY" panose="00000500000000000000" pitchFamily="2" charset="-52"/>
              </a:rPr>
              <a:t>колдонуу</a:t>
            </a:r>
            <a:r>
              <a:rPr lang="ru-RU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 </a:t>
            </a:r>
            <a:r>
              <a:rPr lang="ru-RU" b="1" dirty="0" err="1" smtClean="0">
                <a:solidFill>
                  <a:srgbClr val="006AB4"/>
                </a:solidFill>
                <a:latin typeface="Cera CY" panose="00000500000000000000" pitchFamily="2" charset="-52"/>
              </a:rPr>
              <a:t>тартиби</a:t>
            </a:r>
            <a:endParaRPr lang="ru-RU" b="1" dirty="0">
              <a:solidFill>
                <a:srgbClr val="006AB4"/>
              </a:solidFill>
              <a:latin typeface="Cera CY" panose="00000500000000000000" pitchFamily="2" charset="-52"/>
            </a:endParaRPr>
          </a:p>
        </p:txBody>
      </p:sp>
      <p:pic>
        <p:nvPicPr>
          <p:cNvPr id="34" name="Рисунок 33">
            <a:hlinkClick r:id="rId14" action="ppaction://hlinkfile"/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579" y="4802582"/>
            <a:ext cx="1296000" cy="1296000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-298126" y="6005046"/>
            <a:ext cx="4289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y-KG" sz="1200" dirty="0" smtClean="0">
                <a:latin typeface="Cera CY" panose="00000500000000000000" pitchFamily="2" charset="-52"/>
              </a:rPr>
              <a:t>КБК</a:t>
            </a:r>
            <a:r>
              <a:rPr lang="en-US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колдонуу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режими</a:t>
            </a:r>
            <a:r>
              <a:rPr lang="ru-RU" sz="1200" dirty="0" smtClean="0">
                <a:latin typeface="Cera CY" panose="00000500000000000000" pitchFamily="2" charset="-52"/>
              </a:rPr>
              <a:t>, </a:t>
            </a:r>
            <a:r>
              <a:rPr lang="ru-RU" sz="1200" dirty="0" err="1">
                <a:latin typeface="Cera CY" panose="00000500000000000000" pitchFamily="2" charset="-52"/>
              </a:rPr>
              <a:t>операциялардын</a:t>
            </a:r>
            <a:r>
              <a:rPr lang="ru-RU" sz="1200" dirty="0">
                <a:latin typeface="Cera CY" panose="00000500000000000000" pitchFamily="2" charset="-52"/>
              </a:rPr>
              <a:t> </a:t>
            </a:r>
            <a:r>
              <a:rPr lang="ru-RU" sz="1200" dirty="0" err="1">
                <a:latin typeface="Cera CY" panose="00000500000000000000" pitchFamily="2" charset="-52"/>
              </a:rPr>
              <a:t>уруксат</a:t>
            </a:r>
            <a:r>
              <a:rPr lang="ru-RU" sz="1200" dirty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берилген</a:t>
            </a:r>
            <a:r>
              <a:rPr lang="ru-RU" sz="1200" dirty="0" smtClean="0">
                <a:latin typeface="Cera CY" panose="00000500000000000000" pitchFamily="2" charset="-52"/>
              </a:rPr>
              <a:t>/</a:t>
            </a:r>
            <a:r>
              <a:rPr lang="ru-RU" sz="1200" dirty="0" err="1" smtClean="0">
                <a:latin typeface="Cera CY" panose="00000500000000000000" pitchFamily="2" charset="-52"/>
              </a:rPr>
              <a:t>тыюу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салынган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түрлөрү</a:t>
            </a:r>
            <a:endParaRPr lang="ru-RU" sz="1200" dirty="0">
              <a:latin typeface="Cera CY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26297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5" name="Слайд think-cell" r:id="rId4" imgW="353" imgH="318" progId="TCLayout.ActiveDocument.1">
                  <p:embed/>
                </p:oleObj>
              </mc:Choice>
              <mc:Fallback>
                <p:oleObj name="Слайд think-cell" r:id="rId4" imgW="353" imgH="31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768" y="307121"/>
            <a:ext cx="10669038" cy="276999"/>
          </a:xfr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БАНКТЫК КОШТОО ШАРТТАРЫН БУЗУУГА ЖОЛ БЕРГЕНДИК ҮЧҮН ЖООПКЕРЧИЛИК</a:t>
            </a:r>
            <a:endParaRPr lang="ru-RU" sz="1959" b="1" dirty="0">
              <a:solidFill>
                <a:srgbClr val="0070C0"/>
              </a:solidFill>
              <a:latin typeface="Cera CY" panose="00000500000000000000" pitchFamily="2" charset="-52"/>
              <a:ea typeface="+mn-ea"/>
              <a:cs typeface="+mn-cs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ra CY" panose="00000500000000000000" pitchFamily="2" charset="-52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ra CY" panose="00000500000000000000" pitchFamily="2" charset="-52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42030" y="1966583"/>
            <a:ext cx="51190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ru-RU" sz="1400" b="1" dirty="0" err="1" smtClean="0">
                <a:latin typeface="Cera CY" panose="00000500000000000000" pitchFamily="2" charset="-52"/>
              </a:rPr>
              <a:t>Берүүчү</a:t>
            </a:r>
            <a:r>
              <a:rPr lang="ru-RU" sz="1400" b="1" dirty="0" smtClean="0">
                <a:latin typeface="Cera CY" panose="00000500000000000000" pitchFamily="2" charset="-52"/>
              </a:rPr>
              <a:t> </a:t>
            </a:r>
            <a:r>
              <a:rPr lang="ru-RU" sz="1400" b="1" dirty="0" err="1">
                <a:latin typeface="Cera CY" panose="00000500000000000000" pitchFamily="2" charset="-52"/>
              </a:rPr>
              <a:t>тарабынан</a:t>
            </a:r>
            <a:r>
              <a:rPr lang="ru-RU" sz="1400" b="1" dirty="0">
                <a:latin typeface="Cera CY" panose="00000500000000000000" pitchFamily="2" charset="-52"/>
              </a:rPr>
              <a:t> </a:t>
            </a:r>
            <a:r>
              <a:rPr lang="ru-RU" sz="1400" b="1" dirty="0" err="1">
                <a:latin typeface="Cera CY" panose="00000500000000000000" pitchFamily="2" charset="-52"/>
              </a:rPr>
              <a:t>өзүнчө</a:t>
            </a:r>
            <a:r>
              <a:rPr lang="ru-RU" sz="1400" b="1" dirty="0">
                <a:latin typeface="Cera CY" panose="00000500000000000000" pitchFamily="2" charset="-52"/>
              </a:rPr>
              <a:t> </a:t>
            </a:r>
            <a:r>
              <a:rPr lang="ru-RU" sz="1400" b="1" dirty="0" err="1">
                <a:latin typeface="Cera CY" panose="00000500000000000000" pitchFamily="2" charset="-52"/>
              </a:rPr>
              <a:t>эсеп</a:t>
            </a:r>
            <a:r>
              <a:rPr lang="ru-RU" sz="1400" b="1" dirty="0">
                <a:latin typeface="Cera CY" panose="00000500000000000000" pitchFamily="2" charset="-52"/>
              </a:rPr>
              <a:t> </a:t>
            </a:r>
            <a:r>
              <a:rPr lang="ru-RU" sz="1400" b="1" dirty="0" err="1" smtClean="0">
                <a:latin typeface="Cera CY" panose="00000500000000000000" pitchFamily="2" charset="-52"/>
              </a:rPr>
              <a:t>ачуу</a:t>
            </a:r>
            <a:r>
              <a:rPr lang="ru-RU" sz="1400" b="1" dirty="0" smtClean="0">
                <a:latin typeface="Cera CY" panose="00000500000000000000" pitchFamily="2" charset="-52"/>
              </a:rPr>
              <a:t> </a:t>
            </a:r>
            <a:r>
              <a:rPr lang="ru-RU" sz="1400" b="1" dirty="0" err="1" smtClean="0">
                <a:latin typeface="Cera CY" panose="00000500000000000000" pitchFamily="2" charset="-52"/>
              </a:rPr>
              <a:t>милдеттренмесинин</a:t>
            </a:r>
            <a:r>
              <a:rPr lang="ru-RU" sz="1400" b="1" dirty="0" smtClean="0">
                <a:latin typeface="Cera CY" panose="00000500000000000000" pitchFamily="2" charset="-52"/>
              </a:rPr>
              <a:t> </a:t>
            </a:r>
            <a:r>
              <a:rPr lang="ru-RU" sz="1400" b="1" dirty="0" err="1">
                <a:latin typeface="Cera CY" panose="00000500000000000000" pitchFamily="2" charset="-52"/>
              </a:rPr>
              <a:t>аткарылбай</a:t>
            </a:r>
            <a:r>
              <a:rPr lang="ru-RU" sz="1400" b="1" dirty="0">
                <a:latin typeface="Cera CY" panose="00000500000000000000" pitchFamily="2" charset="-52"/>
              </a:rPr>
              <a:t> </a:t>
            </a:r>
            <a:r>
              <a:rPr lang="ru-RU" sz="1400" b="1" dirty="0" err="1">
                <a:latin typeface="Cera CY" panose="00000500000000000000" pitchFamily="2" charset="-52"/>
              </a:rPr>
              <a:t>калышы</a:t>
            </a:r>
            <a:r>
              <a:rPr lang="ru-RU" sz="1400" b="1" dirty="0">
                <a:latin typeface="Cera CY" panose="00000500000000000000" pitchFamily="2" charset="-52"/>
              </a:rPr>
              <a:t> же </a:t>
            </a:r>
            <a:r>
              <a:rPr lang="ru-RU" sz="1400" b="1" dirty="0" err="1">
                <a:latin typeface="Cera CY" panose="00000500000000000000" pitchFamily="2" charset="-52"/>
              </a:rPr>
              <a:t>өз</a:t>
            </a:r>
            <a:r>
              <a:rPr lang="ru-RU" sz="1400" b="1" dirty="0">
                <a:latin typeface="Cera CY" panose="00000500000000000000" pitchFamily="2" charset="-52"/>
              </a:rPr>
              <a:t> </a:t>
            </a:r>
            <a:r>
              <a:rPr lang="ru-RU" sz="1400" b="1" dirty="0" err="1" smtClean="0">
                <a:latin typeface="Cera CY" panose="00000500000000000000" pitchFamily="2" charset="-52"/>
              </a:rPr>
              <a:t>учурунда</a:t>
            </a:r>
            <a:r>
              <a:rPr lang="ru-RU" sz="1400" b="1" dirty="0" smtClean="0">
                <a:latin typeface="Cera CY" panose="00000500000000000000" pitchFamily="2" charset="-52"/>
              </a:rPr>
              <a:t> </a:t>
            </a:r>
            <a:r>
              <a:rPr lang="ru-RU" sz="1400" b="1" dirty="0" err="1" smtClean="0">
                <a:latin typeface="Cera CY" panose="00000500000000000000" pitchFamily="2" charset="-52"/>
              </a:rPr>
              <a:t>аткарылбашы</a:t>
            </a:r>
            <a:r>
              <a:rPr lang="ru-RU" sz="1400" b="1" dirty="0">
                <a:latin typeface="Cera CY" panose="00000500000000000000" pitchFamily="2" charset="-52"/>
              </a:rPr>
              <a:t>*</a:t>
            </a:r>
            <a:endParaRPr lang="ru-RU" sz="1400" dirty="0">
              <a:latin typeface="Cera CY" panose="00000500000000000000" pitchFamily="2" charset="-5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81700" y="5068350"/>
            <a:ext cx="5112219" cy="561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ru-RU" sz="1400" dirty="0" err="1" smtClean="0"/>
              <a:t>Берүүчүнун</a:t>
            </a:r>
            <a:r>
              <a:rPr lang="ru-RU" sz="1400" dirty="0" smtClean="0"/>
              <a:t> </a:t>
            </a:r>
            <a:r>
              <a:rPr lang="ru-RU" sz="1400" dirty="0" err="1" smtClean="0"/>
              <a:t>өзүнчө</a:t>
            </a:r>
            <a:r>
              <a:rPr lang="ru-RU" sz="1400" dirty="0" smtClean="0"/>
              <a:t> </a:t>
            </a:r>
            <a:r>
              <a:rPr lang="ru-RU" sz="1400" dirty="0" err="1"/>
              <a:t>эсеп</a:t>
            </a:r>
            <a:r>
              <a:rPr lang="ru-RU" sz="1400" dirty="0"/>
              <a:t> </a:t>
            </a:r>
            <a:r>
              <a:rPr lang="ru-RU" sz="1400" dirty="0" err="1"/>
              <a:t>аркылуу</a:t>
            </a:r>
            <a:r>
              <a:rPr lang="ru-RU" sz="1400" dirty="0"/>
              <a:t> </a:t>
            </a:r>
            <a:r>
              <a:rPr lang="ru-RU" sz="1400" dirty="0" err="1"/>
              <a:t>эсептешүүлөрдү</a:t>
            </a:r>
            <a:r>
              <a:rPr lang="ru-RU" sz="1400" dirty="0"/>
              <a:t>, </a:t>
            </a:r>
            <a:r>
              <a:rPr lang="ru-RU" sz="1400" dirty="0" err="1"/>
              <a:t>анын</a:t>
            </a:r>
            <a:r>
              <a:rPr lang="ru-RU" sz="1400" dirty="0"/>
              <a:t> </a:t>
            </a:r>
            <a:r>
              <a:rPr lang="ru-RU" sz="1400" dirty="0" err="1"/>
              <a:t>ичинде</a:t>
            </a:r>
            <a:r>
              <a:rPr lang="ru-RU" sz="1400" dirty="0"/>
              <a:t> </a:t>
            </a:r>
            <a:r>
              <a:rPr lang="ru-RU" sz="1400" dirty="0" err="1"/>
              <a:t>кошо</a:t>
            </a:r>
            <a:r>
              <a:rPr lang="ru-RU" sz="1400" dirty="0"/>
              <a:t> </a:t>
            </a:r>
            <a:r>
              <a:rPr lang="ru-RU" sz="1400" dirty="0" err="1"/>
              <a:t>аткаруучулар</a:t>
            </a:r>
            <a:r>
              <a:rPr lang="ru-RU" sz="1400" dirty="0"/>
              <a:t> </a:t>
            </a:r>
            <a:r>
              <a:rPr lang="ru-RU" sz="1400" dirty="0" err="1"/>
              <a:t>менен</a:t>
            </a:r>
            <a:r>
              <a:rPr lang="ru-RU" sz="1400" dirty="0"/>
              <a:t> </a:t>
            </a:r>
            <a:r>
              <a:rPr lang="ru-RU" sz="1400" dirty="0" err="1"/>
              <a:t>эсептешүүлөрдү</a:t>
            </a:r>
            <a:r>
              <a:rPr lang="ru-RU" sz="1400" dirty="0"/>
              <a:t> </a:t>
            </a:r>
            <a:r>
              <a:rPr lang="ru-RU" sz="1400" dirty="0" err="1"/>
              <a:t>жүргүзүү</a:t>
            </a:r>
            <a:r>
              <a:rPr lang="ru-RU" sz="1400" dirty="0"/>
              <a:t> </a:t>
            </a:r>
            <a:r>
              <a:rPr lang="ru-RU" sz="1400" dirty="0" err="1"/>
              <a:t>милдеттенмесин</a:t>
            </a:r>
            <a:r>
              <a:rPr lang="ru-RU" sz="1400" dirty="0"/>
              <a:t> </a:t>
            </a:r>
            <a:r>
              <a:rPr lang="ru-RU" sz="1400" dirty="0" err="1"/>
              <a:t>бузууга</a:t>
            </a:r>
            <a:r>
              <a:rPr lang="ru-RU" sz="1400" dirty="0"/>
              <a:t> </a:t>
            </a:r>
            <a:r>
              <a:rPr lang="ru-RU" sz="1400" dirty="0" err="1"/>
              <a:t>жол</a:t>
            </a:r>
            <a:r>
              <a:rPr lang="ru-RU" sz="1400" dirty="0"/>
              <a:t> </a:t>
            </a:r>
            <a:r>
              <a:rPr lang="ru-RU" sz="1400" dirty="0" err="1"/>
              <a:t>бериши</a:t>
            </a:r>
            <a:r>
              <a:rPr lang="ru-RU" sz="1400" dirty="0"/>
              <a:t>*</a:t>
            </a: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02325" y="3685832"/>
            <a:ext cx="5077754" cy="407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Берүүчүнүн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өзүнчө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эсеп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ачуу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мөөнөттөрүн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бузууга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берүүсү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xmlns="" id="{080EF5EB-E7F9-4ADD-B900-6A6EAAAE525C}"/>
              </a:ext>
            </a:extLst>
          </p:cNvPr>
          <p:cNvSpPr/>
          <p:nvPr/>
        </p:nvSpPr>
        <p:spPr>
          <a:xfrm>
            <a:off x="760265" y="1907301"/>
            <a:ext cx="385200" cy="38520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1</a:t>
            </a:r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xmlns="" id="{080EF5EB-E7F9-4ADD-B900-6A6EAAAE525C}"/>
              </a:ext>
            </a:extLst>
          </p:cNvPr>
          <p:cNvSpPr/>
          <p:nvPr/>
        </p:nvSpPr>
        <p:spPr>
          <a:xfrm>
            <a:off x="717125" y="3644699"/>
            <a:ext cx="385200" cy="38520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2</a:t>
            </a:r>
          </a:p>
        </p:txBody>
      </p:sp>
      <p:sp>
        <p:nvSpPr>
          <p:cNvPr id="29" name="Овал 28">
            <a:extLst>
              <a:ext uri="{FF2B5EF4-FFF2-40B4-BE49-F238E27FC236}">
                <a16:creationId xmlns:a16="http://schemas.microsoft.com/office/drawing/2014/main" xmlns="" id="{080EF5EB-E7F9-4ADD-B900-6A6EAAAE525C}"/>
              </a:ext>
            </a:extLst>
          </p:cNvPr>
          <p:cNvSpPr/>
          <p:nvPr/>
        </p:nvSpPr>
        <p:spPr>
          <a:xfrm>
            <a:off x="756830" y="5066171"/>
            <a:ext cx="385200" cy="38520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kern="0" dirty="0">
                <a:solidFill>
                  <a:srgbClr val="FFFFFF"/>
                </a:solidFill>
                <a:latin typeface="Cera CY"/>
              </a:rPr>
              <a:t>3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30" name="Rectangle 31">
            <a:extLst>
              <a:ext uri="{FF2B5EF4-FFF2-40B4-BE49-F238E27FC236}">
                <a16:creationId xmlns:a16="http://schemas.microsoft.com/office/drawing/2014/main" xmlns="" id="{5B1F85D1-8938-4BE8-B6A1-219416EC01ED}"/>
              </a:ext>
            </a:extLst>
          </p:cNvPr>
          <p:cNvSpPr/>
          <p:nvPr/>
        </p:nvSpPr>
        <p:spPr>
          <a:xfrm>
            <a:off x="884619" y="1126417"/>
            <a:ext cx="5335361" cy="530507"/>
          </a:xfrm>
          <a:prstGeom prst="roundRect">
            <a:avLst>
              <a:gd name="adj" fmla="val 4092"/>
            </a:avLst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grpSp>
        <p:nvGrpSpPr>
          <p:cNvPr id="31" name="Группа 30"/>
          <p:cNvGrpSpPr/>
          <p:nvPr/>
        </p:nvGrpSpPr>
        <p:grpSpPr>
          <a:xfrm>
            <a:off x="1890577" y="1171897"/>
            <a:ext cx="4329403" cy="426720"/>
            <a:chOff x="729600" y="4383693"/>
            <a:chExt cx="4791075" cy="426720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43C90038-2B74-4E32-B1B5-82F94F732989}"/>
                </a:ext>
              </a:extLst>
            </p:cNvPr>
            <p:cNvSpPr txBox="1"/>
            <p:nvPr/>
          </p:nvSpPr>
          <p:spPr>
            <a:xfrm>
              <a:off x="729600" y="4473140"/>
              <a:ext cx="4791075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ky-KG" sz="14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Берүүчү</a:t>
              </a:r>
              <a:endParaRPr lang="ru-RU" sz="2000" b="1" dirty="0">
                <a:solidFill>
                  <a:schemeClr val="bg1"/>
                </a:solidFill>
                <a:latin typeface="Cera CY" panose="00000500000000000000" pitchFamily="2" charset="-52"/>
              </a:endParaRPr>
            </a:p>
          </p:txBody>
        </p:sp>
        <p:pic>
          <p:nvPicPr>
            <p:cNvPr id="33" name="Рисунок 32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harpenSoften amount="50000"/>
                      </a14:imgEffect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318" y="4383693"/>
              <a:ext cx="426720" cy="426720"/>
            </a:xfrm>
            <a:prstGeom prst="rect">
              <a:avLst/>
            </a:prstGeom>
          </p:spPr>
        </p:pic>
      </p:grpSp>
      <p:sp>
        <p:nvSpPr>
          <p:cNvPr id="41" name="Rectangle 31">
            <a:extLst>
              <a:ext uri="{FF2B5EF4-FFF2-40B4-BE49-F238E27FC236}">
                <a16:creationId xmlns:a16="http://schemas.microsoft.com/office/drawing/2014/main" xmlns="" id="{5B1F85D1-8938-4BE8-B6A1-219416EC01ED}"/>
              </a:ext>
            </a:extLst>
          </p:cNvPr>
          <p:cNvSpPr/>
          <p:nvPr/>
        </p:nvSpPr>
        <p:spPr>
          <a:xfrm>
            <a:off x="6681959" y="1126417"/>
            <a:ext cx="5335361" cy="530507"/>
          </a:xfrm>
          <a:prstGeom prst="roundRect">
            <a:avLst>
              <a:gd name="adj" fmla="val 4092"/>
            </a:avLst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43C90038-2B74-4E32-B1B5-82F94F732989}"/>
              </a:ext>
            </a:extLst>
          </p:cNvPr>
          <p:cNvSpPr txBox="1"/>
          <p:nvPr/>
        </p:nvSpPr>
        <p:spPr>
          <a:xfrm>
            <a:off x="7630864" y="1268181"/>
            <a:ext cx="479107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400" b="1" dirty="0" err="1">
                <a:solidFill>
                  <a:schemeClr val="bg1"/>
                </a:solidFill>
              </a:rPr>
              <a:t>Сатып</a:t>
            </a:r>
            <a:r>
              <a:rPr lang="ru-RU" sz="1400" b="1" dirty="0">
                <a:solidFill>
                  <a:schemeClr val="bg1"/>
                </a:solidFill>
              </a:rPr>
              <a:t> </a:t>
            </a:r>
            <a:r>
              <a:rPr lang="ru-RU" sz="1400" b="1" dirty="0" err="1">
                <a:solidFill>
                  <a:schemeClr val="bg1"/>
                </a:solidFill>
              </a:rPr>
              <a:t>алуучу</a:t>
            </a:r>
            <a:r>
              <a:rPr lang="ru-RU" sz="1400" b="1" dirty="0">
                <a:solidFill>
                  <a:schemeClr val="bg1"/>
                </a:solidFill>
              </a:rPr>
              <a:t> </a:t>
            </a:r>
            <a:r>
              <a:rPr lang="ru-RU" sz="1400" b="1" dirty="0" err="1">
                <a:solidFill>
                  <a:schemeClr val="bg1"/>
                </a:solidFill>
              </a:rPr>
              <a:t>уюм</a:t>
            </a:r>
            <a:endParaRPr lang="ru-RU" sz="2000" b="1" dirty="0">
              <a:solidFill>
                <a:schemeClr val="bg1"/>
              </a:solidFill>
              <a:latin typeface="Cera CY" panose="00000500000000000000" pitchFamily="2" charset="-52"/>
            </a:endParaRPr>
          </a:p>
        </p:txBody>
      </p:sp>
      <p:pic>
        <p:nvPicPr>
          <p:cNvPr id="43" name="Рисунок 42"/>
          <p:cNvPicPr>
            <a:picLocks noChangeAspect="1"/>
          </p:cNvPicPr>
          <p:nvPr/>
        </p:nvPicPr>
        <p:blipFill>
          <a:blip r:embed="rId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687917" y="1178199"/>
            <a:ext cx="400050" cy="400050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6681959" y="1852698"/>
            <a:ext cx="5335361" cy="715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ky-KG" sz="1400" dirty="0" smtClean="0"/>
              <a:t>Берүүчү</a:t>
            </a:r>
            <a:r>
              <a:rPr lang="ru-RU" sz="1400" dirty="0" smtClean="0"/>
              <a:t> </a:t>
            </a:r>
            <a:r>
              <a:rPr lang="ru-RU" sz="1400" dirty="0" err="1"/>
              <a:t>өзүнчө</a:t>
            </a:r>
            <a:r>
              <a:rPr lang="ru-RU" sz="1400" dirty="0"/>
              <a:t> </a:t>
            </a:r>
            <a:r>
              <a:rPr lang="ru-RU" sz="1400" dirty="0" err="1"/>
              <a:t>эсеп</a:t>
            </a:r>
            <a:r>
              <a:rPr lang="ru-RU" sz="1400" dirty="0"/>
              <a:t> </a:t>
            </a:r>
            <a:r>
              <a:rPr lang="ru-RU" sz="1400" dirty="0" err="1"/>
              <a:t>ачуу</a:t>
            </a:r>
            <a:r>
              <a:rPr lang="ru-RU" sz="1400" dirty="0"/>
              <a:t> </a:t>
            </a:r>
            <a:r>
              <a:rPr lang="ru-RU" sz="1400" dirty="0" err="1"/>
              <a:t>милдеттенмесин</a:t>
            </a:r>
            <a:r>
              <a:rPr lang="ru-RU" sz="1400" dirty="0"/>
              <a:t> </a:t>
            </a:r>
            <a:r>
              <a:rPr lang="ru-RU" sz="1400" dirty="0" err="1"/>
              <a:t>аткарбай</a:t>
            </a:r>
            <a:r>
              <a:rPr lang="ru-RU" sz="1400" dirty="0"/>
              <a:t> </a:t>
            </a:r>
            <a:r>
              <a:rPr lang="ru-RU" sz="1400" dirty="0" err="1"/>
              <a:t>койгон</a:t>
            </a:r>
            <a:r>
              <a:rPr lang="ru-RU" sz="1400" dirty="0"/>
              <a:t>, же </a:t>
            </a:r>
            <a:r>
              <a:rPr lang="ru-RU" sz="1400" dirty="0" err="1"/>
              <a:t>өз</a:t>
            </a:r>
            <a:r>
              <a:rPr lang="ru-RU" sz="1400" dirty="0"/>
              <a:t> </a:t>
            </a:r>
            <a:r>
              <a:rPr lang="ru-RU" sz="1400" dirty="0" err="1"/>
              <a:t>учурунда</a:t>
            </a:r>
            <a:r>
              <a:rPr lang="ru-RU" sz="1400" dirty="0"/>
              <a:t> </a:t>
            </a:r>
            <a:r>
              <a:rPr lang="ru-RU" sz="1400" dirty="0" err="1"/>
              <a:t>аткара</a:t>
            </a:r>
            <a:r>
              <a:rPr lang="ru-RU" sz="1400" dirty="0"/>
              <a:t> </a:t>
            </a:r>
            <a:r>
              <a:rPr lang="ru-RU" sz="1400" dirty="0" err="1"/>
              <a:t>албай</a:t>
            </a:r>
            <a:r>
              <a:rPr lang="ru-RU" sz="1400" dirty="0"/>
              <a:t> калган </a:t>
            </a:r>
            <a:r>
              <a:rPr lang="ru-RU" sz="1400" dirty="0" err="1"/>
              <a:t>шартта</a:t>
            </a:r>
            <a:r>
              <a:rPr lang="ru-RU" sz="1400" dirty="0"/>
              <a:t>, </a:t>
            </a:r>
            <a:r>
              <a:rPr lang="ru-RU" sz="1400" dirty="0" err="1"/>
              <a:t>төлөө</a:t>
            </a:r>
            <a:r>
              <a:rPr lang="ru-RU" sz="1400" dirty="0"/>
              <a:t> (</a:t>
            </a:r>
            <a:r>
              <a:rPr lang="ru-RU" sz="1400" dirty="0" err="1"/>
              <a:t>төлөмдөрдү</a:t>
            </a:r>
            <a:r>
              <a:rPr lang="ru-RU" sz="1400" dirty="0"/>
              <a:t> </a:t>
            </a:r>
            <a:r>
              <a:rPr lang="ru-RU" sz="1400" dirty="0" err="1"/>
              <a:t>жүргүзүү</a:t>
            </a:r>
            <a:r>
              <a:rPr lang="ru-RU" sz="1400" dirty="0"/>
              <a:t>) </a:t>
            </a:r>
            <a:r>
              <a:rPr lang="ru-RU" sz="1400" dirty="0" err="1"/>
              <a:t>мөөнөттөрүн</a:t>
            </a:r>
            <a:r>
              <a:rPr lang="ru-RU" sz="1400" dirty="0"/>
              <a:t> </a:t>
            </a:r>
            <a:r>
              <a:rPr lang="ru-RU" sz="1400" dirty="0" err="1"/>
              <a:t>бузууга</a:t>
            </a:r>
            <a:r>
              <a:rPr lang="ru-RU" sz="1400" dirty="0"/>
              <a:t> </a:t>
            </a:r>
            <a:r>
              <a:rPr lang="ru-RU" sz="1400" dirty="0" err="1"/>
              <a:t>жол</a:t>
            </a:r>
            <a:r>
              <a:rPr lang="ru-RU" sz="1400" dirty="0"/>
              <a:t> </a:t>
            </a:r>
            <a:r>
              <a:rPr lang="ru-RU" sz="1400" dirty="0" err="1"/>
              <a:t>бергендиги</a:t>
            </a:r>
            <a:r>
              <a:rPr lang="ru-RU" sz="1400" dirty="0"/>
              <a:t> </a:t>
            </a:r>
            <a:r>
              <a:rPr lang="ru-RU" sz="1400" dirty="0" err="1"/>
              <a:t>үчүн</a:t>
            </a:r>
            <a:r>
              <a:rPr lang="ru-RU" sz="1400" dirty="0"/>
              <a:t> </a:t>
            </a:r>
            <a:r>
              <a:rPr lang="ru-RU" sz="1400" dirty="0" err="1"/>
              <a:t>жоопкерчиликтен</a:t>
            </a:r>
            <a:r>
              <a:rPr lang="ru-RU" sz="1400" dirty="0"/>
              <a:t> </a:t>
            </a:r>
            <a:r>
              <a:rPr lang="ru-RU" sz="1400" dirty="0" err="1"/>
              <a:t>бошотулат</a:t>
            </a:r>
            <a:r>
              <a:rPr lang="ru-RU" sz="1400" dirty="0"/>
              <a:t>.</a:t>
            </a:r>
            <a:endParaRPr lang="ru-RU" sz="1400" dirty="0">
              <a:latin typeface="Cera CY" panose="00000500000000000000" pitchFamily="2" charset="-52"/>
            </a:endParaRPr>
          </a:p>
        </p:txBody>
      </p:sp>
      <p:sp>
        <p:nvSpPr>
          <p:cNvPr id="19" name="Rectangle 31">
            <a:extLst>
              <a:ext uri="{FF2B5EF4-FFF2-40B4-BE49-F238E27FC236}">
                <a16:creationId xmlns:a16="http://schemas.microsoft.com/office/drawing/2014/main" xmlns="" id="{2F886C4B-D4EF-43B9-B527-E4488FEBCB39}"/>
              </a:ext>
            </a:extLst>
          </p:cNvPr>
          <p:cNvSpPr/>
          <p:nvPr/>
        </p:nvSpPr>
        <p:spPr>
          <a:xfrm>
            <a:off x="7778854" y="3249257"/>
            <a:ext cx="3532016" cy="516484"/>
          </a:xfrm>
          <a:prstGeom prst="round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b="1" dirty="0" err="1">
                <a:solidFill>
                  <a:srgbClr val="006AB4"/>
                </a:solidFill>
                <a:latin typeface="Cera CY" panose="00000500000000000000" pitchFamily="2" charset="-52"/>
              </a:rPr>
              <a:t>Контракттарды</a:t>
            </a:r>
            <a:r>
              <a:rPr lang="ru-RU" b="1" dirty="0">
                <a:solidFill>
                  <a:srgbClr val="006AB4"/>
                </a:solidFill>
                <a:latin typeface="Cera CY" panose="00000500000000000000" pitchFamily="2" charset="-52"/>
              </a:rPr>
              <a:t> </a:t>
            </a:r>
            <a:r>
              <a:rPr lang="ru-RU" b="1" dirty="0" err="1">
                <a:solidFill>
                  <a:srgbClr val="006AB4"/>
                </a:solidFill>
                <a:latin typeface="Cera CY" panose="00000500000000000000" pitchFamily="2" charset="-52"/>
              </a:rPr>
              <a:t>банктык</a:t>
            </a:r>
            <a:endParaRPr lang="ru-RU" b="1" dirty="0">
              <a:solidFill>
                <a:srgbClr val="006AB4"/>
              </a:solidFill>
              <a:latin typeface="Cera CY" panose="00000500000000000000" pitchFamily="2" charset="-52"/>
            </a:endParaRPr>
          </a:p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b="1" dirty="0" err="1">
                <a:solidFill>
                  <a:srgbClr val="006AB4"/>
                </a:solidFill>
                <a:latin typeface="Cera CY" panose="00000500000000000000" pitchFamily="2" charset="-52"/>
              </a:rPr>
              <a:t>коштоо</a:t>
            </a:r>
            <a:r>
              <a:rPr lang="ru-RU" b="1" dirty="0">
                <a:solidFill>
                  <a:srgbClr val="006AB4"/>
                </a:solidFill>
                <a:latin typeface="Cera CY" panose="00000500000000000000" pitchFamily="2" charset="-52"/>
              </a:rPr>
              <a:t> </a:t>
            </a:r>
            <a:r>
              <a:rPr lang="ru-RU" b="1" dirty="0" err="1">
                <a:solidFill>
                  <a:srgbClr val="006AB4"/>
                </a:solidFill>
                <a:latin typeface="Cera CY" panose="00000500000000000000" pitchFamily="2" charset="-52"/>
              </a:rPr>
              <a:t>шарттары</a:t>
            </a:r>
            <a:endParaRPr lang="ru-RU" b="1" dirty="0">
              <a:solidFill>
                <a:srgbClr val="006AB4"/>
              </a:solidFill>
              <a:latin typeface="Cera CY" panose="00000500000000000000" pitchFamily="2" charset="-52"/>
            </a:endParaRPr>
          </a:p>
        </p:txBody>
      </p:sp>
      <p:pic>
        <p:nvPicPr>
          <p:cNvPr id="20" name="Рисунок 19">
            <a:hlinkClick r:id="rId9" action="ppaction://hlinkfile"/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2852" y="3805974"/>
            <a:ext cx="1296000" cy="1296000"/>
          </a:xfrm>
          <a:prstGeom prst="rect">
            <a:avLst/>
          </a:prstGeom>
        </p:spPr>
      </p:pic>
      <p:sp>
        <p:nvSpPr>
          <p:cNvPr id="34" name="Скругленный прямоугольник 33"/>
          <p:cNvSpPr/>
          <p:nvPr/>
        </p:nvSpPr>
        <p:spPr>
          <a:xfrm>
            <a:off x="717125" y="2533296"/>
            <a:ext cx="5670348" cy="891211"/>
          </a:xfrm>
          <a:prstGeom prst="roundRect">
            <a:avLst>
              <a:gd name="adj" fmla="val 20539"/>
            </a:avLst>
          </a:prstGeom>
          <a:solidFill>
            <a:srgbClr val="820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/>
              <a:t>Сатып</a:t>
            </a:r>
            <a:r>
              <a:rPr lang="ru-RU" sz="1200" dirty="0"/>
              <a:t> </a:t>
            </a:r>
            <a:r>
              <a:rPr lang="ru-RU" sz="1200" dirty="0" err="1"/>
              <a:t>алуучу</a:t>
            </a:r>
            <a:r>
              <a:rPr lang="ru-RU" sz="1200" dirty="0"/>
              <a:t> </a:t>
            </a:r>
            <a:r>
              <a:rPr lang="ru-RU" sz="1200" dirty="0" err="1"/>
              <a:t>уюм</a:t>
            </a:r>
            <a:r>
              <a:rPr lang="ru-RU" sz="1200" dirty="0"/>
              <a:t> </a:t>
            </a:r>
            <a:r>
              <a:rPr lang="ru-RU" sz="1200" dirty="0" err="1" smtClean="0"/>
              <a:t>берүүчү</a:t>
            </a:r>
            <a:r>
              <a:rPr lang="ru-RU" sz="1200" dirty="0" smtClean="0"/>
              <a:t> </a:t>
            </a:r>
            <a:r>
              <a:rPr lang="ru-RU" sz="1200" dirty="0" err="1"/>
              <a:t>өзүнчө</a:t>
            </a:r>
            <a:r>
              <a:rPr lang="ru-RU" sz="1200" dirty="0"/>
              <a:t> </a:t>
            </a:r>
            <a:r>
              <a:rPr lang="ru-RU" sz="1200" dirty="0" err="1"/>
              <a:t>эсеп</a:t>
            </a:r>
            <a:r>
              <a:rPr lang="ru-RU" sz="1200" dirty="0"/>
              <a:t> </a:t>
            </a:r>
            <a:r>
              <a:rPr lang="ru-RU" sz="1200" dirty="0" err="1"/>
              <a:t>ачкандыгы</a:t>
            </a:r>
            <a:r>
              <a:rPr lang="ru-RU" sz="1200" dirty="0"/>
              <a:t> </a:t>
            </a:r>
            <a:r>
              <a:rPr lang="ru-RU" sz="1200" dirty="0" err="1"/>
              <a:t>тууралуу</a:t>
            </a:r>
            <a:r>
              <a:rPr lang="ru-RU" sz="1200" dirty="0"/>
              <a:t> </a:t>
            </a:r>
            <a:r>
              <a:rPr lang="ru-RU" sz="1200" dirty="0" err="1"/>
              <a:t>билдирмени</a:t>
            </a:r>
            <a:r>
              <a:rPr lang="ru-RU" sz="1200" dirty="0"/>
              <a:t> </a:t>
            </a:r>
            <a:r>
              <a:rPr lang="ru-RU" sz="1200" dirty="0" err="1"/>
              <a:t>алган</a:t>
            </a:r>
            <a:r>
              <a:rPr lang="ru-RU" sz="1200" dirty="0"/>
              <a:t> </a:t>
            </a:r>
            <a:r>
              <a:rPr lang="ru-RU" sz="1200" dirty="0" err="1"/>
              <a:t>күнгө</a:t>
            </a:r>
            <a:r>
              <a:rPr lang="ru-RU" sz="1200" dirty="0"/>
              <a:t> </a:t>
            </a:r>
            <a:r>
              <a:rPr lang="ru-RU" sz="1200" dirty="0" err="1"/>
              <a:t>чейин</a:t>
            </a:r>
            <a:r>
              <a:rPr lang="ru-RU" sz="1200" dirty="0"/>
              <a:t> контракт </a:t>
            </a:r>
            <a:r>
              <a:rPr lang="ru-RU" sz="1200" dirty="0" err="1"/>
              <a:t>боюнча</a:t>
            </a:r>
            <a:r>
              <a:rPr lang="ru-RU" sz="1200" dirty="0"/>
              <a:t> </a:t>
            </a:r>
            <a:r>
              <a:rPr lang="ru-RU" sz="1200" dirty="0" err="1"/>
              <a:t>төлөөдөн</a:t>
            </a:r>
            <a:r>
              <a:rPr lang="ru-RU" sz="1200" dirty="0"/>
              <a:t> (</a:t>
            </a:r>
            <a:r>
              <a:rPr lang="ru-RU" sz="1200" dirty="0" err="1"/>
              <a:t>төлөмдөн</a:t>
            </a:r>
            <a:r>
              <a:rPr lang="ru-RU" sz="1200" dirty="0"/>
              <a:t>) баш </a:t>
            </a:r>
            <a:r>
              <a:rPr lang="ru-RU" sz="1200" dirty="0" err="1"/>
              <a:t>тартууга</a:t>
            </a:r>
            <a:r>
              <a:rPr lang="ru-RU" sz="1200" dirty="0"/>
              <a:t> </a:t>
            </a:r>
            <a:r>
              <a:rPr lang="ru-RU" sz="1200" dirty="0" err="1"/>
              <a:t>укуктуу</a:t>
            </a:r>
            <a:r>
              <a:rPr lang="ru-RU" sz="1200" dirty="0"/>
              <a:t> </a:t>
            </a:r>
            <a:r>
              <a:rPr lang="ru-RU" sz="1200" dirty="0" err="1"/>
              <a:t>жана</a:t>
            </a:r>
            <a:r>
              <a:rPr lang="ru-RU" sz="1200" dirty="0"/>
              <a:t> ал </a:t>
            </a:r>
            <a:r>
              <a:rPr lang="ru-RU" sz="1200" dirty="0" err="1"/>
              <a:t>төлөө</a:t>
            </a:r>
            <a:r>
              <a:rPr lang="ru-RU" sz="1200" dirty="0"/>
              <a:t> (</a:t>
            </a:r>
            <a:r>
              <a:rPr lang="ru-RU" sz="1200" dirty="0" err="1"/>
              <a:t>төлөм</a:t>
            </a:r>
            <a:r>
              <a:rPr lang="ru-RU" sz="1200" dirty="0"/>
              <a:t>) </a:t>
            </a:r>
            <a:r>
              <a:rPr lang="ru-RU" sz="1200" dirty="0" err="1"/>
              <a:t>мөөнөтүн</a:t>
            </a:r>
            <a:r>
              <a:rPr lang="ru-RU" sz="1200" dirty="0"/>
              <a:t> </a:t>
            </a:r>
            <a:r>
              <a:rPr lang="ru-RU" sz="1200" dirty="0" err="1"/>
              <a:t>бузууга</a:t>
            </a:r>
            <a:r>
              <a:rPr lang="ru-RU" sz="1200" dirty="0"/>
              <a:t> </a:t>
            </a:r>
            <a:r>
              <a:rPr lang="ru-RU" sz="1200" dirty="0" err="1"/>
              <a:t>жол</a:t>
            </a:r>
            <a:r>
              <a:rPr lang="ru-RU" sz="1200" dirty="0"/>
              <a:t> </a:t>
            </a:r>
            <a:r>
              <a:rPr lang="ru-RU" sz="1200" dirty="0" err="1"/>
              <a:t>бергендиги</a:t>
            </a:r>
            <a:r>
              <a:rPr lang="ru-RU" sz="1200" dirty="0"/>
              <a:t> </a:t>
            </a:r>
            <a:r>
              <a:rPr lang="ru-RU" sz="1200" dirty="0" err="1"/>
              <a:t>үчүн</a:t>
            </a:r>
            <a:r>
              <a:rPr lang="ru-RU" sz="1200" dirty="0"/>
              <a:t> </a:t>
            </a:r>
            <a:r>
              <a:rPr lang="ru-RU" sz="1200" dirty="0" err="1"/>
              <a:t>жоопкерчиликтен</a:t>
            </a:r>
            <a:r>
              <a:rPr lang="ru-RU" sz="1200" dirty="0"/>
              <a:t> </a:t>
            </a:r>
            <a:r>
              <a:rPr lang="ru-RU" sz="1200" dirty="0" err="1"/>
              <a:t>боштулат</a:t>
            </a:r>
            <a:endParaRPr lang="ru-RU" sz="1200" b="1" dirty="0">
              <a:solidFill>
                <a:schemeClr val="bg1">
                  <a:lumMod val="95000"/>
                </a:schemeClr>
              </a:solidFill>
              <a:latin typeface="Cera CY" panose="00000500000000000000" pitchFamily="2" charset="-52"/>
              <a:cs typeface="Tahoma" panose="020B0604030504040204" pitchFamily="34" charset="0"/>
            </a:endParaRPr>
          </a:p>
          <a:p>
            <a:pPr algn="ctr"/>
            <a:r>
              <a:rPr lang="ru-RU" sz="1200" b="1" dirty="0" smtClean="0">
                <a:solidFill>
                  <a:schemeClr val="bg1">
                    <a:lumMod val="95000"/>
                  </a:schemeClr>
                </a:solidFill>
                <a:latin typeface="Cera CY" panose="00000500000000000000" pitchFamily="2" charset="-52"/>
                <a:cs typeface="Tahoma" panose="020B0604030504040204" pitchFamily="34" charset="0"/>
              </a:rPr>
              <a:t> </a:t>
            </a:r>
            <a:endParaRPr lang="ru-RU" sz="1200" b="1" dirty="0">
              <a:solidFill>
                <a:schemeClr val="bg1">
                  <a:lumMod val="95000"/>
                </a:schemeClr>
              </a:solidFill>
              <a:latin typeface="Cera CY" panose="00000500000000000000" pitchFamily="2" charset="-52"/>
              <a:cs typeface="Tahoma" panose="020B0604030504040204" pitchFamily="34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17125" y="4071920"/>
            <a:ext cx="5670348" cy="720016"/>
          </a:xfrm>
          <a:prstGeom prst="roundRect">
            <a:avLst>
              <a:gd name="adj" fmla="val 20539"/>
            </a:avLst>
          </a:prstGeom>
          <a:solidFill>
            <a:srgbClr val="820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/>
              <a:t>Сатып</a:t>
            </a:r>
            <a:r>
              <a:rPr lang="ru-RU" sz="1200" dirty="0"/>
              <a:t> </a:t>
            </a:r>
            <a:r>
              <a:rPr lang="ru-RU" sz="1200" dirty="0" err="1"/>
              <a:t>алуучу</a:t>
            </a:r>
            <a:r>
              <a:rPr lang="ru-RU" sz="1200" dirty="0"/>
              <a:t> </a:t>
            </a:r>
            <a:r>
              <a:rPr lang="ru-RU" sz="1200" dirty="0" err="1"/>
              <a:t>уюм</a:t>
            </a:r>
            <a:r>
              <a:rPr lang="ru-RU" sz="1200" dirty="0"/>
              <a:t> </a:t>
            </a:r>
            <a:r>
              <a:rPr lang="ru-RU" sz="1200" dirty="0" err="1"/>
              <a:t>милдеттерди</a:t>
            </a:r>
            <a:r>
              <a:rPr lang="ru-RU" sz="1200" dirty="0"/>
              <a:t> </a:t>
            </a:r>
            <a:r>
              <a:rPr lang="ru-RU" sz="1200" dirty="0" err="1"/>
              <a:t>бузууга</a:t>
            </a:r>
            <a:r>
              <a:rPr lang="ru-RU" sz="1200" dirty="0"/>
              <a:t> </a:t>
            </a:r>
            <a:r>
              <a:rPr lang="ru-RU" sz="1200" dirty="0" err="1"/>
              <a:t>жол</a:t>
            </a:r>
            <a:r>
              <a:rPr lang="ru-RU" sz="1200" dirty="0"/>
              <a:t> </a:t>
            </a:r>
            <a:r>
              <a:rPr lang="ru-RU" sz="1200" dirty="0" err="1"/>
              <a:t>берген</a:t>
            </a:r>
            <a:r>
              <a:rPr lang="ru-RU" sz="1200" dirty="0"/>
              <a:t> ар </a:t>
            </a:r>
            <a:r>
              <a:rPr lang="ru-RU" sz="1200" dirty="0" err="1"/>
              <a:t>бир</a:t>
            </a:r>
            <a:r>
              <a:rPr lang="ru-RU" sz="1200" dirty="0"/>
              <a:t> </a:t>
            </a:r>
            <a:r>
              <a:rPr lang="ru-RU" sz="1200" dirty="0" err="1"/>
              <a:t>күн</a:t>
            </a:r>
            <a:r>
              <a:rPr lang="ru-RU" sz="1200" dirty="0"/>
              <a:t> </a:t>
            </a:r>
            <a:r>
              <a:rPr lang="ru-RU" sz="1200" dirty="0" err="1"/>
              <a:t>үчүн</a:t>
            </a:r>
            <a:r>
              <a:rPr lang="ru-RU" sz="1200" dirty="0"/>
              <a:t> контракт </a:t>
            </a:r>
            <a:r>
              <a:rPr lang="ru-RU" sz="1200" dirty="0" err="1"/>
              <a:t>баасынан</a:t>
            </a:r>
            <a:r>
              <a:rPr lang="ru-RU" sz="1200" dirty="0"/>
              <a:t> 0,1 % (</a:t>
            </a:r>
            <a:r>
              <a:rPr lang="ru-RU" sz="1200" dirty="0" err="1"/>
              <a:t>пайыз</a:t>
            </a:r>
            <a:r>
              <a:rPr lang="ru-RU" sz="1200" dirty="0"/>
              <a:t>) </a:t>
            </a:r>
            <a:r>
              <a:rPr lang="ru-RU" sz="1200" dirty="0" err="1"/>
              <a:t>өлчөмүндө</a:t>
            </a:r>
            <a:r>
              <a:rPr lang="ru-RU" sz="1200" dirty="0"/>
              <a:t> </a:t>
            </a:r>
            <a:r>
              <a:rPr lang="ru-RU" sz="1200" dirty="0" err="1"/>
              <a:t>туумдун</a:t>
            </a:r>
            <a:r>
              <a:rPr lang="ru-RU" sz="1200" dirty="0"/>
              <a:t> </a:t>
            </a:r>
            <a:r>
              <a:rPr lang="ru-RU" sz="1200" dirty="0" err="1"/>
              <a:t>төлөнүшүн</a:t>
            </a:r>
            <a:r>
              <a:rPr lang="ru-RU" sz="1200" dirty="0"/>
              <a:t> </a:t>
            </a:r>
            <a:r>
              <a:rPr lang="ru-RU" sz="1200" dirty="0" err="1" smtClean="0"/>
              <a:t>берүүчүдөн</a:t>
            </a:r>
            <a:r>
              <a:rPr lang="ru-RU" sz="1200" dirty="0" smtClean="0"/>
              <a:t> </a:t>
            </a:r>
            <a:r>
              <a:rPr lang="ru-RU" sz="1200" dirty="0" err="1"/>
              <a:t>талап</a:t>
            </a:r>
            <a:r>
              <a:rPr lang="ru-RU" sz="1200" dirty="0"/>
              <a:t> </a:t>
            </a:r>
            <a:r>
              <a:rPr lang="ru-RU" sz="1200" dirty="0" err="1"/>
              <a:t>кылууга</a:t>
            </a:r>
            <a:r>
              <a:rPr lang="ru-RU" sz="1200" dirty="0"/>
              <a:t> </a:t>
            </a:r>
            <a:r>
              <a:rPr lang="ru-RU" sz="1200" dirty="0" err="1"/>
              <a:t>укуктуу</a:t>
            </a:r>
            <a:r>
              <a:rPr lang="ru-RU" sz="1200" dirty="0"/>
              <a:t> </a:t>
            </a:r>
            <a:r>
              <a:rPr lang="ru-RU" sz="1200" b="1" dirty="0" smtClean="0">
                <a:solidFill>
                  <a:schemeClr val="bg1">
                    <a:lumMod val="95000"/>
                  </a:schemeClr>
                </a:solidFill>
                <a:latin typeface="Cera CY" panose="00000500000000000000" pitchFamily="2" charset="-52"/>
                <a:cs typeface="Tahoma" panose="020B0604030504040204" pitchFamily="34" charset="0"/>
              </a:rPr>
              <a:t>. </a:t>
            </a:r>
            <a:endParaRPr lang="ru-RU" sz="1200" b="1" dirty="0">
              <a:solidFill>
                <a:schemeClr val="bg1">
                  <a:lumMod val="95000"/>
                </a:schemeClr>
              </a:solidFill>
              <a:latin typeface="Cera CY" panose="00000500000000000000" pitchFamily="2" charset="-52"/>
              <a:cs typeface="Tahoma" panose="020B0604030504040204" pitchFamily="34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756830" y="5617318"/>
            <a:ext cx="5670348" cy="720016"/>
          </a:xfrm>
          <a:prstGeom prst="roundRect">
            <a:avLst>
              <a:gd name="adj" fmla="val 20539"/>
            </a:avLst>
          </a:prstGeom>
          <a:solidFill>
            <a:srgbClr val="820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/>
              <a:t>Сатып</a:t>
            </a:r>
            <a:r>
              <a:rPr lang="ru-RU" sz="1200" dirty="0"/>
              <a:t> </a:t>
            </a:r>
            <a:r>
              <a:rPr lang="ru-RU" sz="1200" dirty="0" err="1"/>
              <a:t>алуучу</a:t>
            </a:r>
            <a:r>
              <a:rPr lang="ru-RU" sz="1200" dirty="0"/>
              <a:t> </a:t>
            </a:r>
            <a:r>
              <a:rPr lang="ru-RU" sz="1200" dirty="0" err="1"/>
              <a:t>уюм</a:t>
            </a:r>
            <a:r>
              <a:rPr lang="ru-RU" sz="1200" dirty="0"/>
              <a:t> </a:t>
            </a:r>
            <a:r>
              <a:rPr lang="ru-RU" sz="1200" dirty="0" err="1"/>
              <a:t>өзүнчө</a:t>
            </a:r>
            <a:r>
              <a:rPr lang="ru-RU" sz="1200" dirty="0"/>
              <a:t> </a:t>
            </a:r>
            <a:r>
              <a:rPr lang="ru-RU" sz="1200" dirty="0" err="1"/>
              <a:t>эсепти</a:t>
            </a:r>
            <a:r>
              <a:rPr lang="ru-RU" sz="1200" dirty="0"/>
              <a:t> </a:t>
            </a:r>
            <a:r>
              <a:rPr lang="ru-RU" sz="1200" dirty="0" err="1"/>
              <a:t>колдонуусуз</a:t>
            </a:r>
            <a:r>
              <a:rPr lang="ru-RU" sz="1200" dirty="0"/>
              <a:t> </a:t>
            </a:r>
            <a:r>
              <a:rPr lang="ru-RU" sz="1200" dirty="0" err="1"/>
              <a:t>ишке</a:t>
            </a:r>
            <a:r>
              <a:rPr lang="ru-RU" sz="1200" dirty="0"/>
              <a:t> </a:t>
            </a:r>
            <a:r>
              <a:rPr lang="ru-RU" sz="1200" dirty="0" err="1"/>
              <a:t>ашырылган</a:t>
            </a:r>
            <a:r>
              <a:rPr lang="ru-RU" sz="1200" dirty="0"/>
              <a:t> ар </a:t>
            </a:r>
            <a:r>
              <a:rPr lang="ru-RU" sz="1200" dirty="0" err="1"/>
              <a:t>бир</a:t>
            </a:r>
            <a:r>
              <a:rPr lang="ru-RU" sz="1200" dirty="0"/>
              <a:t> операция </a:t>
            </a:r>
            <a:r>
              <a:rPr lang="ru-RU" sz="1200" dirty="0" err="1"/>
              <a:t>суммасынан</a:t>
            </a:r>
            <a:r>
              <a:rPr lang="ru-RU" sz="1200" dirty="0"/>
              <a:t> 0,1% (</a:t>
            </a:r>
            <a:r>
              <a:rPr lang="ru-RU" sz="1200" dirty="0" err="1"/>
              <a:t>пайыз</a:t>
            </a:r>
            <a:r>
              <a:rPr lang="ru-RU" sz="1200" dirty="0"/>
              <a:t>) </a:t>
            </a:r>
            <a:r>
              <a:rPr lang="ru-RU" sz="1200" dirty="0" err="1"/>
              <a:t>өлчөмүндө</a:t>
            </a:r>
            <a:r>
              <a:rPr lang="ru-RU" sz="1200" dirty="0"/>
              <a:t> </a:t>
            </a:r>
            <a:r>
              <a:rPr lang="ru-RU" sz="1200" dirty="0" err="1"/>
              <a:t>үстөк</a:t>
            </a:r>
            <a:r>
              <a:rPr lang="ru-RU" sz="1200" dirty="0"/>
              <a:t> </a:t>
            </a:r>
            <a:r>
              <a:rPr lang="ru-RU" sz="1200" dirty="0" err="1"/>
              <a:t>акы</a:t>
            </a:r>
            <a:r>
              <a:rPr lang="ru-RU" sz="1200" dirty="0"/>
              <a:t> </a:t>
            </a:r>
            <a:r>
              <a:rPr lang="ru-RU" sz="1200" dirty="0" err="1"/>
              <a:t>төлөөнү</a:t>
            </a:r>
            <a:r>
              <a:rPr lang="ru-RU" sz="1200" dirty="0"/>
              <a:t> </a:t>
            </a:r>
            <a:r>
              <a:rPr lang="ru-RU" sz="1200" dirty="0" err="1" smtClean="0"/>
              <a:t>берүүчүдөн</a:t>
            </a:r>
            <a:r>
              <a:rPr lang="ru-RU" sz="1200" dirty="0" smtClean="0"/>
              <a:t> </a:t>
            </a:r>
            <a:r>
              <a:rPr lang="ru-RU" sz="1200" dirty="0" err="1"/>
              <a:t>талап</a:t>
            </a:r>
            <a:r>
              <a:rPr lang="ru-RU" sz="1200" dirty="0"/>
              <a:t> </a:t>
            </a:r>
            <a:r>
              <a:rPr lang="ru-RU" sz="1200" dirty="0" err="1"/>
              <a:t>кылууга</a:t>
            </a:r>
            <a:r>
              <a:rPr lang="ru-RU" sz="1200" dirty="0"/>
              <a:t> </a:t>
            </a:r>
            <a:r>
              <a:rPr lang="ru-RU" sz="1200" dirty="0" err="1"/>
              <a:t>укуктуу</a:t>
            </a:r>
            <a:endParaRPr lang="ru-RU" sz="1200" b="1" dirty="0">
              <a:solidFill>
                <a:schemeClr val="bg1">
                  <a:lumMod val="95000"/>
                </a:schemeClr>
              </a:solidFill>
              <a:latin typeface="Cera CY" panose="00000500000000000000" pitchFamily="2" charset="-52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4619" y="6419084"/>
            <a:ext cx="55425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i="1" dirty="0" smtClean="0">
                <a:solidFill>
                  <a:schemeClr val="bg1">
                    <a:lumMod val="65000"/>
                  </a:schemeClr>
                </a:solidFill>
                <a:latin typeface="Cera CY" panose="00000500000000000000" pitchFamily="2" charset="-52"/>
              </a:rPr>
              <a:t>*</a:t>
            </a:r>
            <a:r>
              <a:rPr lang="ru-RU" sz="1100" dirty="0"/>
              <a:t> </a:t>
            </a:r>
            <a:r>
              <a:rPr lang="ru-RU" sz="1100" i="1" dirty="0" err="1"/>
              <a:t>Контракттарды</a:t>
            </a:r>
            <a:r>
              <a:rPr lang="ru-RU" sz="1100" i="1" dirty="0"/>
              <a:t> </a:t>
            </a:r>
            <a:r>
              <a:rPr lang="ru-RU" sz="1100" i="1" dirty="0" err="1"/>
              <a:t>банктык</a:t>
            </a:r>
            <a:r>
              <a:rPr lang="ru-RU" sz="1100" i="1" dirty="0"/>
              <a:t> </a:t>
            </a:r>
            <a:r>
              <a:rPr lang="ru-RU" sz="1100" i="1" dirty="0" err="1"/>
              <a:t>коштоо</a:t>
            </a:r>
            <a:r>
              <a:rPr lang="ru-RU" sz="1100" i="1" dirty="0"/>
              <a:t> </a:t>
            </a:r>
            <a:r>
              <a:rPr lang="ru-RU" sz="1100" i="1" dirty="0" err="1"/>
              <a:t>шарттарнына</a:t>
            </a:r>
            <a:r>
              <a:rPr lang="ru-RU" sz="1100" i="1" dirty="0"/>
              <a:t> </a:t>
            </a:r>
            <a:r>
              <a:rPr lang="ru-RU" sz="1100" i="1" dirty="0" err="1"/>
              <a:t>ылайык</a:t>
            </a:r>
            <a:endParaRPr lang="ru-RU" sz="1100" i="1" dirty="0">
              <a:solidFill>
                <a:schemeClr val="bg1">
                  <a:lumMod val="65000"/>
                </a:schemeClr>
              </a:solidFill>
              <a:latin typeface="Cera CY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34246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9" name="Слайд think-cell" r:id="rId5" imgW="353" imgH="318" progId="TCLayout.ActiveDocument.1">
                  <p:embed/>
                </p:oleObj>
              </mc:Choice>
              <mc:Fallback>
                <p:oleObj name="Слайд think-cell" r:id="rId5" imgW="353" imgH="31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238" y="261790"/>
            <a:ext cx="10669038" cy="271356"/>
          </a:xfr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  <a:ea typeface="+mn-ea"/>
                <a:cs typeface="+mn-cs"/>
              </a:rPr>
              <a:t>5-БАСКЫЧ. КОНТРАКТТЫ БАНКТЫК КОШТОО ЖОЛ-ЖОБОСУН 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  <a:ea typeface="+mn-ea"/>
                <a:cs typeface="+mn-cs"/>
              </a:rPr>
              <a:t>ЖЫЙЫНТЫКТОО</a:t>
            </a:r>
            <a:endParaRPr lang="ru-RU" sz="1959" b="1" dirty="0">
              <a:solidFill>
                <a:srgbClr val="006AB4"/>
              </a:solidFill>
              <a:latin typeface="Cera CY" panose="00000500000000000000" pitchFamily="2" charset="-52"/>
              <a:ea typeface="+mn-ea"/>
              <a:cs typeface="+mn-cs"/>
            </a:endParaRPr>
          </a:p>
        </p:txBody>
      </p:sp>
      <p:sp>
        <p:nvSpPr>
          <p:cNvPr id="33" name="Номер слайда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ra CY" panose="00000500000000000000" pitchFamily="2" charset="-52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ra CY" panose="00000500000000000000" pitchFamily="2" charset="-52"/>
              <a:ea typeface="+mn-ea"/>
              <a:cs typeface="+mn-cs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985758" y="1405531"/>
            <a:ext cx="4852298" cy="1349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</a:pPr>
            <a:r>
              <a:rPr lang="ru-RU" sz="1600" dirty="0">
                <a:latin typeface="Cera CY" panose="00000500000000000000" pitchFamily="2" charset="-52"/>
              </a:rPr>
              <a:t>б) </a:t>
            </a:r>
            <a:r>
              <a:rPr lang="ru-RU" sz="1600" dirty="0" err="1"/>
              <a:t>тиешелүү</a:t>
            </a:r>
            <a:r>
              <a:rPr lang="ru-RU" sz="1600" dirty="0"/>
              <a:t> </a:t>
            </a:r>
            <a:r>
              <a:rPr lang="ru-RU" sz="1600" dirty="0" err="1"/>
              <a:t>неиздөөчү</a:t>
            </a:r>
            <a:r>
              <a:rPr lang="ru-RU" sz="1600" dirty="0"/>
              <a:t> </a:t>
            </a:r>
            <a:r>
              <a:rPr lang="ru-RU" sz="1600" dirty="0" err="1"/>
              <a:t>документтер</a:t>
            </a:r>
            <a:r>
              <a:rPr lang="ru-RU" sz="1600" dirty="0"/>
              <a:t> </a:t>
            </a:r>
            <a:r>
              <a:rPr lang="ru-RU" sz="1600" dirty="0" err="1"/>
              <a:t>кошо</a:t>
            </a:r>
            <a:r>
              <a:rPr lang="ru-RU" sz="1600" dirty="0"/>
              <a:t> </a:t>
            </a:r>
            <a:r>
              <a:rPr lang="ru-RU" sz="1600" dirty="0" err="1"/>
              <a:t>тиркелүү</a:t>
            </a:r>
            <a:r>
              <a:rPr lang="ru-RU" sz="1600" dirty="0"/>
              <a:t> </a:t>
            </a:r>
            <a:r>
              <a:rPr lang="ru-RU" sz="1600" dirty="0" err="1" smtClean="0"/>
              <a:t>менен</a:t>
            </a:r>
            <a:r>
              <a:rPr lang="ru-RU" sz="1600" dirty="0" smtClean="0"/>
              <a:t>, </a:t>
            </a:r>
            <a:r>
              <a:rPr lang="ru-RU" sz="1600" dirty="0" err="1" smtClean="0"/>
              <a:t>б</a:t>
            </a:r>
            <a:r>
              <a:rPr lang="ru-RU" sz="1600" dirty="0" err="1" smtClean="0">
                <a:latin typeface="Cera CY" panose="00000500000000000000" pitchFamily="2" charset="-52"/>
              </a:rPr>
              <a:t>ерүүчү</a:t>
            </a:r>
            <a:r>
              <a:rPr lang="ru-RU" sz="1600" dirty="0" smtClean="0">
                <a:latin typeface="Cera CY" panose="00000500000000000000" pitchFamily="2" charset="-52"/>
              </a:rPr>
              <a:t> </a:t>
            </a:r>
            <a:r>
              <a:rPr lang="ru-RU" sz="1600" dirty="0" err="1" smtClean="0"/>
              <a:t>сатып</a:t>
            </a:r>
            <a:r>
              <a:rPr lang="ru-RU" sz="1600" dirty="0" smtClean="0"/>
              <a:t> </a:t>
            </a:r>
            <a:r>
              <a:rPr lang="ru-RU" sz="1600" dirty="0" err="1"/>
              <a:t>алуу</a:t>
            </a:r>
            <a:r>
              <a:rPr lang="ru-RU" sz="1600" dirty="0"/>
              <a:t> </a:t>
            </a:r>
            <a:r>
              <a:rPr lang="ru-RU" sz="1600" dirty="0" err="1" smtClean="0"/>
              <a:t>контрактын</a:t>
            </a:r>
            <a:r>
              <a:rPr lang="ru-RU" sz="1600" dirty="0" smtClean="0"/>
              <a:t> </a:t>
            </a:r>
            <a:r>
              <a:rPr lang="ru-RU" sz="1600" dirty="0" err="1"/>
              <a:t>аткаруу</a:t>
            </a:r>
            <a:r>
              <a:rPr lang="ru-RU" sz="1600" dirty="0"/>
              <a:t> </a:t>
            </a:r>
            <a:r>
              <a:rPr lang="ru-RU" sz="1600" dirty="0" err="1"/>
              <a:t>максатында</a:t>
            </a:r>
            <a:r>
              <a:rPr lang="ru-RU" sz="1600" dirty="0"/>
              <a:t> </a:t>
            </a:r>
            <a:r>
              <a:rPr lang="ru-RU" sz="1600" dirty="0" err="1"/>
              <a:t>ишке</a:t>
            </a:r>
            <a:r>
              <a:rPr lang="ru-RU" sz="1600" dirty="0"/>
              <a:t> </a:t>
            </a:r>
            <a:r>
              <a:rPr lang="ru-RU" sz="1600" dirty="0" err="1"/>
              <a:t>тартылган</a:t>
            </a:r>
            <a:r>
              <a:rPr lang="ru-RU" sz="1600" dirty="0"/>
              <a:t> </a:t>
            </a:r>
            <a:r>
              <a:rPr lang="ru-RU" sz="1600" dirty="0" err="1"/>
              <a:t>кошо</a:t>
            </a:r>
            <a:r>
              <a:rPr lang="ru-RU" sz="1600" dirty="0"/>
              <a:t> </a:t>
            </a:r>
            <a:r>
              <a:rPr lang="ru-RU" sz="1600" dirty="0" err="1"/>
              <a:t>аткаруучулар</a:t>
            </a:r>
            <a:r>
              <a:rPr lang="ru-RU" sz="1600" dirty="0"/>
              <a:t> </a:t>
            </a:r>
            <a:r>
              <a:rPr lang="ru-RU" sz="1600" dirty="0" err="1"/>
              <a:t>менен</a:t>
            </a:r>
            <a:r>
              <a:rPr lang="ru-RU" sz="1600" dirty="0"/>
              <a:t> </a:t>
            </a:r>
            <a:r>
              <a:rPr lang="ru-RU" sz="1600" dirty="0" err="1"/>
              <a:t>бардык</a:t>
            </a:r>
            <a:r>
              <a:rPr lang="ru-RU" sz="1600" dirty="0"/>
              <a:t> </a:t>
            </a:r>
            <a:r>
              <a:rPr lang="ru-RU" sz="1600" dirty="0" err="1"/>
              <a:t>эсептешүүлөрдү</a:t>
            </a:r>
            <a:r>
              <a:rPr lang="ru-RU" sz="1600" dirty="0"/>
              <a:t> </a:t>
            </a:r>
            <a:r>
              <a:rPr lang="ru-RU" sz="1600" dirty="0" err="1"/>
              <a:t>аягына</a:t>
            </a:r>
            <a:r>
              <a:rPr lang="ru-RU" sz="1600" dirty="0"/>
              <a:t> </a:t>
            </a:r>
            <a:r>
              <a:rPr lang="ru-RU" sz="1600" dirty="0" err="1" smtClean="0"/>
              <a:t>чыгаруусу</a:t>
            </a:r>
            <a:r>
              <a:rPr lang="ru-RU" sz="1600" dirty="0" smtClean="0">
                <a:latin typeface="Cera CY" panose="00000500000000000000" pitchFamily="2" charset="-52"/>
              </a:rPr>
              <a:t>;</a:t>
            </a:r>
            <a:endParaRPr lang="ru-RU" sz="1600" dirty="0">
              <a:latin typeface="Cera CY" panose="00000500000000000000" pitchFamily="2" charset="-52"/>
            </a:endParaRPr>
          </a:p>
          <a:p>
            <a:pPr>
              <a:lnSpc>
                <a:spcPts val="1400"/>
              </a:lnSpc>
            </a:pPr>
            <a:endParaRPr lang="ru-RU" sz="1600" dirty="0" smtClean="0">
              <a:latin typeface="Cera CY" panose="00000500000000000000" pitchFamily="2" charset="-52"/>
            </a:endParaRPr>
          </a:p>
          <a:p>
            <a:pPr>
              <a:lnSpc>
                <a:spcPts val="1400"/>
              </a:lnSpc>
            </a:pPr>
            <a:r>
              <a:rPr lang="ru-RU" sz="1600" dirty="0" smtClean="0">
                <a:latin typeface="Cera CY" panose="00000500000000000000" pitchFamily="2" charset="-52"/>
              </a:rPr>
              <a:t>в</a:t>
            </a:r>
            <a:r>
              <a:rPr lang="ru-RU" sz="1600" dirty="0">
                <a:latin typeface="Cera CY" panose="00000500000000000000" pitchFamily="2" charset="-52"/>
              </a:rPr>
              <a:t>) </a:t>
            </a:r>
            <a:r>
              <a:rPr lang="ru-RU" sz="1600" dirty="0" err="1" smtClean="0">
                <a:latin typeface="Cera CY" panose="00000500000000000000" pitchFamily="2" charset="-52"/>
              </a:rPr>
              <a:t>Берүүчү</a:t>
            </a:r>
            <a:r>
              <a:rPr lang="ru-RU" sz="1600" dirty="0" smtClean="0">
                <a:latin typeface="Cera CY" panose="00000500000000000000" pitchFamily="2" charset="-52"/>
              </a:rPr>
              <a:t> </a:t>
            </a:r>
            <a:r>
              <a:rPr lang="ru-RU" sz="1600" dirty="0" err="1" smtClean="0"/>
              <a:t>сатып</a:t>
            </a:r>
            <a:r>
              <a:rPr lang="ru-RU" sz="1600" dirty="0" smtClean="0"/>
              <a:t> </a:t>
            </a:r>
            <a:r>
              <a:rPr lang="ru-RU" sz="1600" dirty="0" err="1" smtClean="0"/>
              <a:t>алуу</a:t>
            </a:r>
            <a:r>
              <a:rPr lang="ru-RU" sz="1600" dirty="0" smtClean="0"/>
              <a:t> контракты </a:t>
            </a:r>
            <a:r>
              <a:rPr lang="ru-RU" sz="1600" dirty="0" err="1"/>
              <a:t>боюнча</a:t>
            </a:r>
            <a:r>
              <a:rPr lang="ru-RU" sz="1600" dirty="0"/>
              <a:t> </a:t>
            </a:r>
            <a:r>
              <a:rPr lang="ru-RU" sz="1600" dirty="0" err="1"/>
              <a:t>бардык</a:t>
            </a:r>
            <a:r>
              <a:rPr lang="ru-RU" sz="1600" dirty="0"/>
              <a:t> </a:t>
            </a:r>
            <a:r>
              <a:rPr lang="ru-RU" sz="1600" dirty="0" err="1"/>
              <a:t>милдеттенмелерин</a:t>
            </a:r>
            <a:r>
              <a:rPr lang="ru-RU" sz="1600" dirty="0"/>
              <a:t> </a:t>
            </a:r>
            <a:r>
              <a:rPr lang="ru-RU" sz="1600" dirty="0" err="1"/>
              <a:t>аткарган</a:t>
            </a:r>
            <a:r>
              <a:rPr lang="ru-RU" sz="1600" dirty="0"/>
              <a:t> </a:t>
            </a:r>
            <a:r>
              <a:rPr lang="ru-RU" sz="1600" dirty="0" err="1"/>
              <a:t>болсо</a:t>
            </a:r>
            <a:r>
              <a:rPr lang="ru-RU" sz="1600" dirty="0" smtClean="0"/>
              <a:t>.</a:t>
            </a:r>
            <a:endParaRPr lang="ru-RU" sz="1600" dirty="0">
              <a:latin typeface="Cera CY" panose="00000500000000000000" pitchFamily="2" charset="-52"/>
            </a:endParaRPr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xmlns="" id="{080EF5EB-E7F9-4ADD-B900-6A6EAAAE525C}"/>
              </a:ext>
            </a:extLst>
          </p:cNvPr>
          <p:cNvSpPr/>
          <p:nvPr/>
        </p:nvSpPr>
        <p:spPr>
          <a:xfrm>
            <a:off x="490406" y="3906132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kern="0" dirty="0" smtClean="0">
                <a:solidFill>
                  <a:srgbClr val="FFFFFF"/>
                </a:solidFill>
                <a:latin typeface="Cera CY"/>
              </a:rPr>
              <a:t>4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20" name="Заголовок">
            <a:extLst>
              <a:ext uri="{FF2B5EF4-FFF2-40B4-BE49-F238E27FC236}">
                <a16:creationId xmlns:a16="http://schemas.microsoft.com/office/drawing/2014/main" xmlns="" id="{1F7CAAB7-BFDC-43A0-8829-C896EF535595}"/>
              </a:ext>
            </a:extLst>
          </p:cNvPr>
          <p:cNvSpPr txBox="1">
            <a:spLocks/>
          </p:cNvSpPr>
          <p:nvPr/>
        </p:nvSpPr>
        <p:spPr>
          <a:xfrm>
            <a:off x="6175744" y="2222447"/>
            <a:ext cx="5416479" cy="136602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>
              <a:defRPr/>
            </a:pPr>
            <a:endParaRPr lang="ru-RU" sz="1200" b="1" dirty="0">
              <a:solidFill>
                <a:schemeClr val="bg1"/>
              </a:solidFill>
              <a:latin typeface="Cera CY" panose="00000500000000000000" pitchFamily="2" charset="-52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932603" y="1411321"/>
            <a:ext cx="5002616" cy="759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300"/>
              </a:lnSpc>
              <a:defRPr/>
            </a:pP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алуучу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уюм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берүүчү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тарабынан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боюнча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милдеттенмелерин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толук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аткарылгандыгы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жөнүндө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билдирмени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ыйгарым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укуктуу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банкка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жөнөтөт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.*</a:t>
            </a:r>
            <a:endParaRPr kumimoji="0" lang="ru-RU" sz="1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xmlns="" id="{080EF5EB-E7F9-4ADD-B900-6A6EAAAE525C}"/>
              </a:ext>
            </a:extLst>
          </p:cNvPr>
          <p:cNvSpPr/>
          <p:nvPr/>
        </p:nvSpPr>
        <p:spPr>
          <a:xfrm>
            <a:off x="547174" y="1347926"/>
            <a:ext cx="385429" cy="35039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kern="0" dirty="0" smtClean="0">
                <a:solidFill>
                  <a:srgbClr val="FFFFFF"/>
                </a:solidFill>
                <a:latin typeface="Cera CY"/>
              </a:rPr>
              <a:t>1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485357" y="2950394"/>
            <a:ext cx="400050" cy="400050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07420" y="2205857"/>
            <a:ext cx="400050" cy="400050"/>
          </a:xfrm>
          <a:prstGeom prst="rect">
            <a:avLst/>
          </a:prstGeom>
        </p:spPr>
      </p:pic>
      <p:sp>
        <p:nvSpPr>
          <p:cNvPr id="35" name="Прямоугольник 34"/>
          <p:cNvSpPr/>
          <p:nvPr/>
        </p:nvSpPr>
        <p:spPr>
          <a:xfrm>
            <a:off x="6985758" y="3834706"/>
            <a:ext cx="4949933" cy="603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300"/>
              </a:lnSpc>
              <a:defRPr/>
            </a:pPr>
            <a:r>
              <a:rPr lang="ru-RU" sz="1600" b="1" dirty="0" err="1"/>
              <a:t>Ыйгарым</a:t>
            </a:r>
            <a:r>
              <a:rPr lang="ru-RU" sz="1600" b="1" dirty="0"/>
              <a:t> </a:t>
            </a:r>
            <a:r>
              <a:rPr lang="ru-RU" sz="1600" b="1" dirty="0" err="1"/>
              <a:t>укуктуу</a:t>
            </a:r>
            <a:r>
              <a:rPr lang="ru-RU" sz="1600" b="1" dirty="0"/>
              <a:t> банк </a:t>
            </a:r>
            <a:r>
              <a:rPr lang="ru-RU" sz="1600" dirty="0" err="1"/>
              <a:t>сатып</a:t>
            </a:r>
            <a:r>
              <a:rPr lang="ru-RU" sz="1600" dirty="0"/>
              <a:t> </a:t>
            </a:r>
            <a:r>
              <a:rPr lang="ru-RU" sz="1600" dirty="0" err="1"/>
              <a:t>алуу</a:t>
            </a:r>
            <a:r>
              <a:rPr lang="ru-RU" sz="1600" dirty="0"/>
              <a:t> </a:t>
            </a:r>
            <a:r>
              <a:rPr lang="ru-RU" sz="1600" dirty="0" smtClean="0"/>
              <a:t>контракты </a:t>
            </a:r>
            <a:r>
              <a:rPr lang="ru-RU" sz="1600" dirty="0" err="1"/>
              <a:t>аткарылгандыгы</a:t>
            </a:r>
            <a:r>
              <a:rPr lang="ru-RU" sz="1600" dirty="0"/>
              <a:t> </a:t>
            </a:r>
            <a:r>
              <a:rPr lang="ru-RU" sz="1600" dirty="0" err="1"/>
              <a:t>тууралуу</a:t>
            </a:r>
            <a:r>
              <a:rPr lang="ru-RU" sz="1600" dirty="0"/>
              <a:t> </a:t>
            </a:r>
            <a:r>
              <a:rPr lang="ru-RU" sz="1600" dirty="0" err="1"/>
              <a:t>Кыргыз</a:t>
            </a:r>
            <a:r>
              <a:rPr lang="ru-RU" sz="1600" dirty="0"/>
              <a:t> </a:t>
            </a:r>
            <a:r>
              <a:rPr lang="ru-RU" sz="1600" dirty="0" err="1"/>
              <a:t>Республикасынын</a:t>
            </a:r>
            <a:r>
              <a:rPr lang="ru-RU" sz="1600" dirty="0"/>
              <a:t> Финансы </a:t>
            </a:r>
            <a:r>
              <a:rPr lang="ru-RU" sz="1600" dirty="0" err="1"/>
              <a:t>министрлигине</a:t>
            </a:r>
            <a:r>
              <a:rPr lang="ru-RU" sz="1600" dirty="0"/>
              <a:t> </a:t>
            </a:r>
            <a:r>
              <a:rPr lang="ru-RU" sz="1600" dirty="0" err="1"/>
              <a:t>маалымдайт</a:t>
            </a:r>
            <a:r>
              <a:rPr lang="ru-RU" sz="1600" dirty="0"/>
              <a:t>. </a:t>
            </a:r>
            <a:endParaRPr kumimoji="0" lang="ru-RU" sz="1600" i="0" u="none" strike="noStrike" kern="1200" cap="none" spc="0" normalizeH="0" baseline="0" noProof="0" dirty="0">
              <a:ln>
                <a:noFill/>
              </a:ln>
              <a:solidFill>
                <a:srgbClr val="424242"/>
              </a:solidFill>
              <a:effectLst/>
              <a:uLnTx/>
              <a:uFillTx/>
              <a:latin typeface="Cera CY" panose="00000500000000000000" pitchFamily="2" charset="-52"/>
              <a:cs typeface="Tahoma" panose="020B0604030504040204" pitchFamily="34" charset="0"/>
            </a:endParaRPr>
          </a:p>
        </p:txBody>
      </p:sp>
      <p:sp>
        <p:nvSpPr>
          <p:cNvPr id="36" name="Овал 35">
            <a:extLst>
              <a:ext uri="{FF2B5EF4-FFF2-40B4-BE49-F238E27FC236}">
                <a16:creationId xmlns:a16="http://schemas.microsoft.com/office/drawing/2014/main" xmlns="" id="{080EF5EB-E7F9-4ADD-B900-6A6EAAAE525C}"/>
              </a:ext>
            </a:extLst>
          </p:cNvPr>
          <p:cNvSpPr/>
          <p:nvPr/>
        </p:nvSpPr>
        <p:spPr>
          <a:xfrm>
            <a:off x="6518986" y="3831491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kern="0" dirty="0" smtClean="0">
                <a:solidFill>
                  <a:srgbClr val="FFFFFF"/>
                </a:solidFill>
                <a:latin typeface="Cera CY"/>
              </a:rPr>
              <a:t>6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31947" y="3035665"/>
            <a:ext cx="5203927" cy="824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</a:pPr>
            <a:r>
              <a:rPr lang="ru-RU" sz="1600" b="1" dirty="0" err="1" smtClean="0"/>
              <a:t>Берүүчү</a:t>
            </a:r>
            <a:r>
              <a:rPr lang="ru-RU" sz="1600" b="1" dirty="0" smtClean="0"/>
              <a:t> </a:t>
            </a:r>
            <a:r>
              <a:rPr lang="ru-RU" sz="1600" dirty="0" err="1" smtClean="0"/>
              <a:t>ниет</a:t>
            </a:r>
            <a:r>
              <a:rPr lang="ru-RU" sz="1600" dirty="0" smtClean="0"/>
              <a:t> </a:t>
            </a:r>
            <a:r>
              <a:rPr lang="ru-RU" sz="1600" dirty="0" err="1"/>
              <a:t>билдирген</a:t>
            </a:r>
            <a:r>
              <a:rPr lang="ru-RU" sz="1600" dirty="0"/>
              <a:t> </a:t>
            </a:r>
            <a:r>
              <a:rPr lang="ru-RU" sz="1600" dirty="0" err="1"/>
              <a:t>өтүнүч</a:t>
            </a:r>
            <a:r>
              <a:rPr lang="ru-RU" sz="1600" dirty="0"/>
              <a:t> </a:t>
            </a:r>
            <a:r>
              <a:rPr lang="ru-RU" sz="1600" dirty="0" err="1"/>
              <a:t>катын</a:t>
            </a:r>
            <a:r>
              <a:rPr lang="ru-RU" sz="1600" dirty="0"/>
              <a:t> </a:t>
            </a:r>
            <a:r>
              <a:rPr lang="ru-RU" sz="1600" dirty="0" err="1"/>
              <a:t>ыйгарым</a:t>
            </a:r>
            <a:r>
              <a:rPr lang="ru-RU" sz="1600" dirty="0"/>
              <a:t> </a:t>
            </a:r>
            <a:r>
              <a:rPr lang="ru-RU" sz="1600" dirty="0" err="1"/>
              <a:t>укуктуу</a:t>
            </a:r>
            <a:r>
              <a:rPr lang="ru-RU" sz="1600" dirty="0"/>
              <a:t> </a:t>
            </a:r>
            <a:r>
              <a:rPr lang="ru-RU" sz="1600" dirty="0" err="1"/>
              <a:t>банкка</a:t>
            </a:r>
            <a:r>
              <a:rPr lang="ru-RU" sz="1600" dirty="0"/>
              <a:t> </a:t>
            </a:r>
            <a:r>
              <a:rPr lang="ru-RU" sz="1600" dirty="0" err="1"/>
              <a:t>жөнөтөт</a:t>
            </a:r>
            <a:r>
              <a:rPr lang="ru-RU" sz="1600" dirty="0"/>
              <a:t>. </a:t>
            </a:r>
            <a:r>
              <a:rPr lang="ru-RU" sz="1600" i="1" dirty="0" err="1"/>
              <a:t>Ниет</a:t>
            </a:r>
            <a:r>
              <a:rPr lang="ru-RU" sz="1600" i="1" dirty="0"/>
              <a:t> </a:t>
            </a:r>
            <a:r>
              <a:rPr lang="ru-RU" sz="1600" i="1" dirty="0" err="1"/>
              <a:t>билдирүү</a:t>
            </a:r>
            <a:r>
              <a:rPr lang="ru-RU" sz="1600" i="1" dirty="0"/>
              <a:t> </a:t>
            </a:r>
            <a:r>
              <a:rPr lang="ru-RU" sz="1600" i="1" dirty="0" err="1"/>
              <a:t>өтүнүч</a:t>
            </a:r>
            <a:r>
              <a:rPr lang="ru-RU" sz="1600" i="1" dirty="0"/>
              <a:t> каты </a:t>
            </a:r>
            <a:r>
              <a:rPr lang="ru-RU" sz="1600" i="1" dirty="0" err="1"/>
              <a:t>банкка</a:t>
            </a:r>
            <a:r>
              <a:rPr lang="ru-RU" sz="1600" i="1" dirty="0"/>
              <a:t> </a:t>
            </a:r>
            <a:r>
              <a:rPr lang="ru-RU" sz="1600" i="1" dirty="0" err="1"/>
              <a:t>келип</a:t>
            </a:r>
            <a:r>
              <a:rPr lang="ru-RU" sz="1600" i="1" dirty="0"/>
              <a:t> </a:t>
            </a:r>
            <a:r>
              <a:rPr lang="ru-RU" sz="1600" i="1" dirty="0" err="1"/>
              <a:t>түшкөн</a:t>
            </a:r>
            <a:r>
              <a:rPr lang="ru-RU" sz="1600" i="1" dirty="0"/>
              <a:t> </a:t>
            </a:r>
            <a:r>
              <a:rPr lang="ru-RU" sz="1600" i="1" dirty="0" err="1"/>
              <a:t>күндөн</a:t>
            </a:r>
            <a:r>
              <a:rPr lang="ru-RU" sz="1600" i="1" dirty="0"/>
              <a:t> </a:t>
            </a:r>
            <a:r>
              <a:rPr lang="ru-RU" sz="1600" i="1" dirty="0" err="1"/>
              <a:t>кийинки</a:t>
            </a:r>
            <a:r>
              <a:rPr lang="ru-RU" sz="1600" i="1" dirty="0"/>
              <a:t> 5 (</a:t>
            </a:r>
            <a:r>
              <a:rPr lang="ru-RU" sz="1600" i="1" dirty="0" err="1"/>
              <a:t>беш</a:t>
            </a:r>
            <a:r>
              <a:rPr lang="ru-RU" sz="1600" i="1" dirty="0"/>
              <a:t>) </a:t>
            </a:r>
            <a:r>
              <a:rPr lang="ru-RU" sz="1600" i="1" dirty="0" err="1"/>
              <a:t>жумуш</a:t>
            </a:r>
            <a:r>
              <a:rPr lang="ru-RU" sz="1600" i="1" dirty="0"/>
              <a:t> </a:t>
            </a:r>
            <a:r>
              <a:rPr lang="ru-RU" sz="1600" i="1" dirty="0" err="1"/>
              <a:t>күнү</a:t>
            </a:r>
            <a:r>
              <a:rPr lang="ru-RU" sz="1600" i="1" dirty="0"/>
              <a:t> </a:t>
            </a:r>
            <a:r>
              <a:rPr lang="ru-RU" sz="1600" i="1" dirty="0" err="1"/>
              <a:t>ичинде</a:t>
            </a:r>
            <a:r>
              <a:rPr lang="ru-RU" sz="1600" i="1" dirty="0"/>
              <a:t> </a:t>
            </a:r>
            <a:r>
              <a:rPr lang="ru-RU" sz="1600" i="1" dirty="0" err="1"/>
              <a:t>кароого</a:t>
            </a:r>
            <a:r>
              <a:rPr lang="ru-RU" sz="1600" i="1" dirty="0"/>
              <a:t> </a:t>
            </a:r>
            <a:r>
              <a:rPr lang="ru-RU" sz="1600" i="1" dirty="0" err="1"/>
              <a:t>алынууга</a:t>
            </a:r>
            <a:r>
              <a:rPr lang="ru-RU" sz="1600" i="1" dirty="0"/>
              <a:t> </a:t>
            </a:r>
            <a:r>
              <a:rPr lang="ru-RU" sz="1600" i="1" dirty="0" err="1"/>
              <a:t>тийиш</a:t>
            </a:r>
            <a:r>
              <a:rPr lang="ru-RU" sz="1600" i="1" dirty="0"/>
              <a:t>. </a:t>
            </a:r>
            <a:endParaRPr lang="ru-RU" sz="1600" i="1" dirty="0" smtClean="0">
              <a:solidFill>
                <a:srgbClr val="424242"/>
              </a:solidFill>
              <a:latin typeface="Cera CY" panose="00000500000000000000" pitchFamily="2" charset="-52"/>
            </a:endParaRPr>
          </a:p>
        </p:txBody>
      </p:sp>
      <p:sp>
        <p:nvSpPr>
          <p:cNvPr id="37" name="Овал 36">
            <a:extLst>
              <a:ext uri="{FF2B5EF4-FFF2-40B4-BE49-F238E27FC236}">
                <a16:creationId xmlns:a16="http://schemas.microsoft.com/office/drawing/2014/main" xmlns="" id="{080EF5EB-E7F9-4ADD-B900-6A6EAAAE525C}"/>
              </a:ext>
            </a:extLst>
          </p:cNvPr>
          <p:cNvSpPr/>
          <p:nvPr/>
        </p:nvSpPr>
        <p:spPr>
          <a:xfrm>
            <a:off x="490406" y="2976855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3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6985758" y="3143065"/>
            <a:ext cx="4852298" cy="597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300"/>
              </a:lnSpc>
              <a:defRPr/>
            </a:pPr>
            <a:r>
              <a:rPr lang="ru-RU" sz="1600" b="1" dirty="0" err="1" smtClean="0">
                <a:latin typeface="Cera CY" panose="00000500000000000000" pitchFamily="2" charset="-52"/>
                <a:cs typeface="Tahoma" panose="020B0604030504040204" pitchFamily="34" charset="0"/>
              </a:rPr>
              <a:t>Берүүчү</a:t>
            </a:r>
            <a:r>
              <a:rPr lang="ru-RU" sz="1600" dirty="0" smtClean="0">
                <a:latin typeface="Cera CY" panose="00000500000000000000" pitchFamily="2" charset="-52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Cera CY" panose="00000500000000000000" pitchFamily="2" charset="-52"/>
                <a:cs typeface="Tahoma" panose="020B0604030504040204" pitchFamily="34" charset="0"/>
              </a:rPr>
              <a:t>өзүнчө</a:t>
            </a:r>
            <a:r>
              <a:rPr lang="ru-RU" sz="1600" dirty="0" smtClean="0">
                <a:latin typeface="Cera CY" panose="00000500000000000000" pitchFamily="2" charset="-52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Cera CY" panose="00000500000000000000" pitchFamily="2" charset="-52"/>
                <a:cs typeface="Tahoma" panose="020B0604030504040204" pitchFamily="34" charset="0"/>
              </a:rPr>
              <a:t>ачылган</a:t>
            </a:r>
            <a:r>
              <a:rPr lang="ru-RU" sz="1600" dirty="0">
                <a:latin typeface="Cera CY" panose="00000500000000000000" pitchFamily="2" charset="-52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Cera CY" panose="00000500000000000000" pitchFamily="2" charset="-52"/>
                <a:cs typeface="Tahoma" panose="020B0604030504040204" pitchFamily="34" charset="0"/>
              </a:rPr>
              <a:t>эсепти</a:t>
            </a:r>
            <a:r>
              <a:rPr lang="ru-RU" sz="1600" dirty="0">
                <a:latin typeface="Cera CY" panose="00000500000000000000" pitchFamily="2" charset="-52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Cera CY" panose="00000500000000000000" pitchFamily="2" charset="-52"/>
                <a:cs typeface="Tahoma" panose="020B0604030504040204" pitchFamily="34" charset="0"/>
              </a:rPr>
              <a:t>жабат</a:t>
            </a:r>
            <a:r>
              <a:rPr lang="ru-RU" sz="1600" dirty="0">
                <a:latin typeface="Cera CY" panose="00000500000000000000" pitchFamily="2" charset="-52"/>
                <a:cs typeface="Tahoma" panose="020B0604030504040204" pitchFamily="34" charset="0"/>
              </a:rPr>
              <a:t> (</a:t>
            </a:r>
            <a:r>
              <a:rPr lang="ru-RU" sz="1600" dirty="0" err="1">
                <a:latin typeface="Cera CY" panose="00000500000000000000" pitchFamily="2" charset="-52"/>
                <a:cs typeface="Tahoma" panose="020B0604030504040204" pitchFamily="34" charset="0"/>
              </a:rPr>
              <a:t>өзүнчө</a:t>
            </a:r>
            <a:endParaRPr lang="ru-RU" sz="1600" dirty="0">
              <a:latin typeface="Cera CY" panose="00000500000000000000" pitchFamily="2" charset="-52"/>
              <a:cs typeface="Tahoma" panose="020B0604030504040204" pitchFamily="34" charset="0"/>
            </a:endParaRPr>
          </a:p>
          <a:p>
            <a:pPr algn="just">
              <a:lnSpc>
                <a:spcPts val="1300"/>
              </a:lnSpc>
              <a:defRPr/>
            </a:pPr>
            <a:r>
              <a:rPr lang="ru-RU" sz="1600" dirty="0" err="1">
                <a:latin typeface="Cera CY" panose="00000500000000000000" pitchFamily="2" charset="-52"/>
                <a:cs typeface="Tahoma" panose="020B0604030504040204" pitchFamily="34" charset="0"/>
              </a:rPr>
              <a:t>эсепти</a:t>
            </a:r>
            <a:r>
              <a:rPr lang="ru-RU" sz="1600" dirty="0">
                <a:latin typeface="Cera CY" panose="00000500000000000000" pitchFamily="2" charset="-52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Cera CY" panose="00000500000000000000" pitchFamily="2" charset="-52"/>
                <a:cs typeface="Tahoma" panose="020B0604030504040204" pitchFamily="34" charset="0"/>
              </a:rPr>
              <a:t>токтотот</a:t>
            </a:r>
            <a:r>
              <a:rPr lang="ru-RU" sz="1600" dirty="0">
                <a:latin typeface="Cera CY" panose="00000500000000000000" pitchFamily="2" charset="-52"/>
                <a:cs typeface="Tahoma" panose="020B0604030504040204" pitchFamily="34" charset="0"/>
              </a:rPr>
              <a:t>)/</a:t>
            </a:r>
            <a:r>
              <a:rPr lang="ru-RU" sz="1600" dirty="0" err="1">
                <a:latin typeface="Cera CY" panose="00000500000000000000" pitchFamily="2" charset="-52"/>
                <a:cs typeface="Tahoma" panose="020B0604030504040204" pitchFamily="34" charset="0"/>
              </a:rPr>
              <a:t>кошумча</a:t>
            </a:r>
            <a:r>
              <a:rPr lang="ru-RU" sz="1600" dirty="0">
                <a:latin typeface="Cera CY" panose="00000500000000000000" pitchFamily="2" charset="-52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Cera CY" panose="00000500000000000000" pitchFamily="2" charset="-52"/>
                <a:cs typeface="Tahoma" panose="020B0604030504040204" pitchFamily="34" charset="0"/>
              </a:rPr>
              <a:t>келишимди</a:t>
            </a:r>
            <a:r>
              <a:rPr lang="ru-RU" sz="1600" dirty="0">
                <a:latin typeface="Cera CY" panose="00000500000000000000" pitchFamily="2" charset="-52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Cera CY" panose="00000500000000000000" pitchFamily="2" charset="-52"/>
                <a:cs typeface="Tahoma" panose="020B0604030504040204" pitchFamily="34" charset="0"/>
              </a:rPr>
              <a:t>жокко</a:t>
            </a:r>
            <a:r>
              <a:rPr lang="ru-RU" sz="1600" dirty="0">
                <a:latin typeface="Cera CY" panose="00000500000000000000" pitchFamily="2" charset="-52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Cera CY" panose="00000500000000000000" pitchFamily="2" charset="-52"/>
                <a:cs typeface="Tahoma" panose="020B0604030504040204" pitchFamily="34" charset="0"/>
              </a:rPr>
              <a:t>чыгарат</a:t>
            </a:r>
            <a:r>
              <a:rPr lang="ru-RU" sz="1600" dirty="0">
                <a:latin typeface="Cera CY" panose="00000500000000000000" pitchFamily="2" charset="-52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48" name="Овал 47">
            <a:extLst>
              <a:ext uri="{FF2B5EF4-FFF2-40B4-BE49-F238E27FC236}">
                <a16:creationId xmlns:a16="http://schemas.microsoft.com/office/drawing/2014/main" xmlns="" id="{080EF5EB-E7F9-4ADD-B900-6A6EAAAE525C}"/>
              </a:ext>
            </a:extLst>
          </p:cNvPr>
          <p:cNvSpPr/>
          <p:nvPr/>
        </p:nvSpPr>
        <p:spPr>
          <a:xfrm>
            <a:off x="6515847" y="3103254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kern="0" noProof="0" dirty="0">
                <a:solidFill>
                  <a:srgbClr val="FFFFFF"/>
                </a:solidFill>
                <a:latin typeface="Cera CY"/>
              </a:rPr>
              <a:t>5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932603" y="2240302"/>
            <a:ext cx="4980788" cy="609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300"/>
              </a:lnSpc>
              <a:defRPr/>
            </a:pPr>
            <a:r>
              <a:rPr lang="ru-RU" sz="1600" b="1" dirty="0" err="1" smtClean="0"/>
              <a:t>Берүүчү</a:t>
            </a:r>
            <a:r>
              <a:rPr lang="ru-RU" sz="1600" b="1" dirty="0" smtClean="0"/>
              <a:t> </a:t>
            </a:r>
            <a:r>
              <a:rPr lang="ru-RU" sz="1600" dirty="0" err="1" smtClean="0"/>
              <a:t>сатып</a:t>
            </a:r>
            <a:r>
              <a:rPr lang="ru-RU" sz="1600" dirty="0" smtClean="0"/>
              <a:t> </a:t>
            </a:r>
            <a:r>
              <a:rPr lang="ru-RU" sz="1600" dirty="0" err="1"/>
              <a:t>алуу</a:t>
            </a:r>
            <a:r>
              <a:rPr lang="ru-RU" sz="1600" dirty="0"/>
              <a:t> </a:t>
            </a:r>
            <a:r>
              <a:rPr lang="ru-RU" sz="1600" dirty="0" err="1"/>
              <a:t>контрактысы</a:t>
            </a:r>
            <a:r>
              <a:rPr lang="ru-RU" sz="1600" dirty="0"/>
              <a:t> </a:t>
            </a:r>
            <a:r>
              <a:rPr lang="ru-RU" sz="1600" dirty="0" err="1"/>
              <a:t>аткарылгандыгын</a:t>
            </a:r>
            <a:r>
              <a:rPr lang="ru-RU" sz="1600" dirty="0"/>
              <a:t>, </a:t>
            </a:r>
            <a:r>
              <a:rPr lang="ru-RU" sz="1600" dirty="0" err="1"/>
              <a:t>анын</a:t>
            </a:r>
            <a:r>
              <a:rPr lang="ru-RU" sz="1600" dirty="0"/>
              <a:t> </a:t>
            </a:r>
            <a:r>
              <a:rPr lang="ru-RU" sz="1600" dirty="0" err="1"/>
              <a:t>ичинде</a:t>
            </a:r>
            <a:r>
              <a:rPr lang="ru-RU" sz="1600" dirty="0"/>
              <a:t> </a:t>
            </a:r>
            <a:r>
              <a:rPr lang="ru-RU" sz="1600" dirty="0" err="1"/>
              <a:t>кошо</a:t>
            </a:r>
            <a:r>
              <a:rPr lang="ru-RU" sz="1600" dirty="0"/>
              <a:t> </a:t>
            </a:r>
            <a:r>
              <a:rPr lang="ru-RU" sz="1600" dirty="0" err="1"/>
              <a:t>аткаруучулар</a:t>
            </a:r>
            <a:r>
              <a:rPr lang="ru-RU" sz="1600" dirty="0"/>
              <a:t> </a:t>
            </a:r>
            <a:r>
              <a:rPr lang="ru-RU" sz="1600" dirty="0" err="1"/>
              <a:t>менен</a:t>
            </a:r>
            <a:r>
              <a:rPr lang="ru-RU" sz="1600" dirty="0"/>
              <a:t> </a:t>
            </a:r>
            <a:r>
              <a:rPr lang="ru-RU" sz="1600" dirty="0" err="1"/>
              <a:t>эсептешүүлөр</a:t>
            </a:r>
            <a:r>
              <a:rPr lang="ru-RU" sz="1600" dirty="0"/>
              <a:t> </a:t>
            </a:r>
            <a:r>
              <a:rPr lang="ru-RU" sz="1600" dirty="0" err="1"/>
              <a:t>жыйынтыкталгандыгын</a:t>
            </a:r>
            <a:r>
              <a:rPr lang="ru-RU" sz="1600" dirty="0"/>
              <a:t> </a:t>
            </a:r>
            <a:r>
              <a:rPr lang="ru-RU" sz="1600" dirty="0" err="1"/>
              <a:t>тастыктайт</a:t>
            </a:r>
            <a:r>
              <a:rPr lang="ru-RU" sz="1600" dirty="0"/>
              <a:t>.</a:t>
            </a:r>
            <a:endParaRPr kumimoji="0" lang="ru-RU" sz="16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era CY" panose="00000500000000000000" pitchFamily="2" charset="-52"/>
              <a:cs typeface="Tahoma" panose="020B0604030504040204" pitchFamily="34" charset="0"/>
            </a:endParaRPr>
          </a:p>
        </p:txBody>
      </p:sp>
      <p:sp>
        <p:nvSpPr>
          <p:cNvPr id="50" name="Овал 49">
            <a:extLst>
              <a:ext uri="{FF2B5EF4-FFF2-40B4-BE49-F238E27FC236}">
                <a16:creationId xmlns:a16="http://schemas.microsoft.com/office/drawing/2014/main" xmlns="" id="{080EF5EB-E7F9-4ADD-B900-6A6EAAAE525C}"/>
              </a:ext>
            </a:extLst>
          </p:cNvPr>
          <p:cNvSpPr/>
          <p:nvPr/>
        </p:nvSpPr>
        <p:spPr>
          <a:xfrm>
            <a:off x="490407" y="2190190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2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32603" y="3936865"/>
            <a:ext cx="512251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</a:pPr>
            <a:r>
              <a:rPr lang="ru-RU" sz="1600" b="1" dirty="0" err="1" smtClean="0">
                <a:latin typeface="Cera CY" panose="00000500000000000000" pitchFamily="2" charset="-52"/>
              </a:rPr>
              <a:t>Ыйгарым</a:t>
            </a:r>
            <a:r>
              <a:rPr lang="ru-RU" sz="1600" b="1" dirty="0" smtClean="0">
                <a:latin typeface="Cera CY" panose="00000500000000000000" pitchFamily="2" charset="-52"/>
              </a:rPr>
              <a:t> </a:t>
            </a:r>
            <a:r>
              <a:rPr lang="ru-RU" sz="1600" b="1" dirty="0" err="1" smtClean="0">
                <a:latin typeface="Cera CY" panose="00000500000000000000" pitchFamily="2" charset="-52"/>
              </a:rPr>
              <a:t>укуктуу</a:t>
            </a:r>
            <a:r>
              <a:rPr lang="ru-RU" sz="1600" b="1" dirty="0" smtClean="0">
                <a:latin typeface="Cera CY" panose="00000500000000000000" pitchFamily="2" charset="-52"/>
              </a:rPr>
              <a:t> </a:t>
            </a:r>
            <a:r>
              <a:rPr lang="ru-RU" sz="1600" b="1" dirty="0">
                <a:latin typeface="Cera CY" panose="00000500000000000000" pitchFamily="2" charset="-52"/>
              </a:rPr>
              <a:t>банк </a:t>
            </a:r>
            <a:r>
              <a:rPr lang="ru-RU" sz="1600" dirty="0" err="1"/>
              <a:t>төмөнкү</a:t>
            </a:r>
            <a:r>
              <a:rPr lang="ru-RU" sz="1600" dirty="0"/>
              <a:t> </a:t>
            </a:r>
            <a:r>
              <a:rPr lang="ru-RU" sz="1600" dirty="0" err="1"/>
              <a:t>шарттарды</a:t>
            </a:r>
            <a:r>
              <a:rPr lang="ru-RU" sz="1600" dirty="0"/>
              <a:t> так </a:t>
            </a:r>
            <a:r>
              <a:rPr lang="ru-RU" sz="1600" dirty="0" err="1"/>
              <a:t>аткарган</a:t>
            </a:r>
            <a:r>
              <a:rPr lang="ru-RU" sz="1600" dirty="0"/>
              <a:t> </a:t>
            </a:r>
            <a:r>
              <a:rPr lang="ru-RU" sz="1600" dirty="0" err="1"/>
              <a:t>учурда</a:t>
            </a:r>
            <a:r>
              <a:rPr lang="ru-RU" sz="1600" dirty="0"/>
              <a:t> </a:t>
            </a:r>
            <a:r>
              <a:rPr lang="ru-RU" sz="1600" dirty="0" err="1"/>
              <a:t>гана</a:t>
            </a:r>
            <a:r>
              <a:rPr lang="ru-RU" sz="1600" dirty="0"/>
              <a:t> </a:t>
            </a:r>
            <a:r>
              <a:rPr lang="ru-RU" sz="1600" dirty="0" err="1"/>
              <a:t>ыйгарым</a:t>
            </a:r>
            <a:r>
              <a:rPr lang="ru-RU" sz="1600" dirty="0"/>
              <a:t> </a:t>
            </a:r>
            <a:r>
              <a:rPr lang="ru-RU" sz="1600" dirty="0" err="1"/>
              <a:t>укуктуу</a:t>
            </a:r>
            <a:r>
              <a:rPr lang="ru-RU" sz="1600" dirty="0"/>
              <a:t> банк </a:t>
            </a:r>
            <a:r>
              <a:rPr lang="ru-RU" sz="1600" dirty="0" err="1"/>
              <a:t>ниет</a:t>
            </a:r>
            <a:r>
              <a:rPr lang="ru-RU" sz="1600" dirty="0"/>
              <a:t> </a:t>
            </a:r>
            <a:r>
              <a:rPr lang="ru-RU" sz="1600" dirty="0" err="1"/>
              <a:t>билдирген</a:t>
            </a:r>
            <a:r>
              <a:rPr lang="ru-RU" sz="1600" dirty="0"/>
              <a:t> </a:t>
            </a:r>
            <a:r>
              <a:rPr lang="ru-RU" sz="1600" dirty="0" err="1"/>
              <a:t>өтүнүч</a:t>
            </a:r>
            <a:r>
              <a:rPr lang="ru-RU" sz="1600" dirty="0"/>
              <a:t> </a:t>
            </a:r>
            <a:r>
              <a:rPr lang="ru-RU" sz="1600" dirty="0" err="1"/>
              <a:t>катты</a:t>
            </a:r>
            <a:r>
              <a:rPr lang="ru-RU" sz="1600" dirty="0"/>
              <a:t> </a:t>
            </a:r>
            <a:r>
              <a:rPr lang="ru-RU" sz="1600" dirty="0" err="1"/>
              <a:t>аткара</a:t>
            </a:r>
            <a:r>
              <a:rPr lang="ru-RU" sz="1600" dirty="0"/>
              <a:t> </a:t>
            </a:r>
            <a:r>
              <a:rPr lang="ru-RU" sz="1600" dirty="0" err="1"/>
              <a:t>алат</a:t>
            </a:r>
            <a:r>
              <a:rPr lang="ru-RU" sz="1600" dirty="0"/>
              <a:t>:</a:t>
            </a:r>
            <a:endParaRPr lang="ru-RU" sz="1600" dirty="0">
              <a:latin typeface="Cera CY" panose="00000500000000000000" pitchFamily="2" charset="-52"/>
            </a:endParaRPr>
          </a:p>
          <a:p>
            <a:pPr>
              <a:lnSpc>
                <a:spcPts val="1400"/>
              </a:lnSpc>
            </a:pPr>
            <a:r>
              <a:rPr lang="ru-RU" sz="1600" dirty="0">
                <a:latin typeface="Cera CY" panose="00000500000000000000" pitchFamily="2" charset="-52"/>
              </a:rPr>
              <a:t>а) </a:t>
            </a:r>
            <a:r>
              <a:rPr lang="ru-RU" sz="1600" dirty="0" err="1" smtClean="0">
                <a:latin typeface="Cera CY" panose="00000500000000000000" pitchFamily="2" charset="-52"/>
              </a:rPr>
              <a:t>ыйгарым</a:t>
            </a:r>
            <a:r>
              <a:rPr lang="ru-RU" sz="1600" dirty="0" smtClean="0">
                <a:latin typeface="Cera CY" panose="00000500000000000000" pitchFamily="2" charset="-52"/>
              </a:rPr>
              <a:t> </a:t>
            </a:r>
            <a:r>
              <a:rPr lang="ru-RU" sz="1600" dirty="0" err="1" smtClean="0">
                <a:latin typeface="Cera CY" panose="00000500000000000000" pitchFamily="2" charset="-52"/>
              </a:rPr>
              <a:t>укуктуу</a:t>
            </a:r>
            <a:r>
              <a:rPr lang="ru-RU" sz="1600" dirty="0" smtClean="0">
                <a:latin typeface="Cera CY" panose="00000500000000000000" pitchFamily="2" charset="-52"/>
              </a:rPr>
              <a:t> </a:t>
            </a:r>
            <a:r>
              <a:rPr lang="ru-RU" sz="1600" dirty="0" err="1" smtClean="0">
                <a:latin typeface="Cera CY" panose="00000500000000000000" pitchFamily="2" charset="-52"/>
              </a:rPr>
              <a:t>банктын</a:t>
            </a:r>
            <a:r>
              <a:rPr lang="ru-RU" sz="1600" dirty="0" smtClean="0">
                <a:latin typeface="Cera CY" panose="00000500000000000000" pitchFamily="2" charset="-52"/>
              </a:rPr>
              <a:t> </a:t>
            </a:r>
            <a:r>
              <a:rPr lang="ru-RU" sz="1600" dirty="0" err="1" smtClean="0">
                <a:latin typeface="Cera CY" panose="00000500000000000000" pitchFamily="2" charset="-52"/>
              </a:rPr>
              <a:t>сатып</a:t>
            </a:r>
            <a:r>
              <a:rPr lang="ru-RU" sz="1600" dirty="0" smtClean="0">
                <a:latin typeface="Cera CY" panose="00000500000000000000" pitchFamily="2" charset="-52"/>
              </a:rPr>
              <a:t> </a:t>
            </a:r>
            <a:r>
              <a:rPr lang="ru-RU" sz="1600" dirty="0" err="1">
                <a:latin typeface="Cera CY" panose="00000500000000000000" pitchFamily="2" charset="-52"/>
              </a:rPr>
              <a:t>алуучу</a:t>
            </a:r>
            <a:r>
              <a:rPr lang="ru-RU" sz="1600" dirty="0">
                <a:latin typeface="Cera CY" panose="00000500000000000000" pitchFamily="2" charset="-52"/>
              </a:rPr>
              <a:t> </a:t>
            </a:r>
            <a:r>
              <a:rPr lang="ru-RU" sz="1600" dirty="0" err="1" smtClean="0">
                <a:latin typeface="Cera CY" panose="00000500000000000000" pitchFamily="2" charset="-52"/>
              </a:rPr>
              <a:t>уюмдун</a:t>
            </a:r>
            <a:r>
              <a:rPr lang="ru-RU" sz="1600" dirty="0" smtClean="0">
                <a:latin typeface="Cera CY" panose="00000500000000000000" pitchFamily="2" charset="-52"/>
              </a:rPr>
              <a:t> </a:t>
            </a:r>
            <a:r>
              <a:rPr lang="ru-RU" sz="1600" dirty="0" err="1" smtClean="0">
                <a:latin typeface="Cera CY" panose="00000500000000000000" pitchFamily="2" charset="-52"/>
              </a:rPr>
              <a:t>эсептешүүлөр</a:t>
            </a:r>
            <a:r>
              <a:rPr lang="ru-RU" sz="1600" dirty="0" smtClean="0">
                <a:latin typeface="Cera CY" panose="00000500000000000000" pitchFamily="2" charset="-52"/>
              </a:rPr>
              <a:t> </a:t>
            </a:r>
            <a:r>
              <a:rPr lang="ru-RU" sz="1600" dirty="0" err="1" smtClean="0">
                <a:latin typeface="Cera CY" panose="00000500000000000000" pitchFamily="2" charset="-52"/>
              </a:rPr>
              <a:t>жыйынтыкталгандыгы</a:t>
            </a:r>
            <a:r>
              <a:rPr lang="ru-RU" sz="1600" dirty="0" smtClean="0">
                <a:latin typeface="Cera CY" panose="00000500000000000000" pitchFamily="2" charset="-52"/>
              </a:rPr>
              <a:t> </a:t>
            </a:r>
            <a:r>
              <a:rPr lang="ru-RU" sz="1600" dirty="0" err="1">
                <a:latin typeface="Cera CY" panose="00000500000000000000" pitchFamily="2" charset="-52"/>
              </a:rPr>
              <a:t>тууралуу</a:t>
            </a:r>
            <a:r>
              <a:rPr lang="ru-RU" sz="1600" dirty="0">
                <a:latin typeface="Cera CY" panose="00000500000000000000" pitchFamily="2" charset="-52"/>
              </a:rPr>
              <a:t> </a:t>
            </a:r>
            <a:r>
              <a:rPr lang="ru-RU" sz="1600" dirty="0" err="1" smtClean="0">
                <a:latin typeface="Cera CY" panose="00000500000000000000" pitchFamily="2" charset="-52"/>
              </a:rPr>
              <a:t>билдирмесин</a:t>
            </a:r>
            <a:r>
              <a:rPr lang="ru-RU" sz="1600" dirty="0" smtClean="0">
                <a:latin typeface="Cera CY" panose="00000500000000000000" pitchFamily="2" charset="-52"/>
              </a:rPr>
              <a:t> </a:t>
            </a:r>
            <a:r>
              <a:rPr lang="ru-RU" sz="1600" dirty="0" err="1" smtClean="0">
                <a:latin typeface="Cera CY" panose="00000500000000000000" pitchFamily="2" charset="-52"/>
              </a:rPr>
              <a:t>алуусу</a:t>
            </a:r>
            <a:r>
              <a:rPr lang="ru-RU" sz="1600" dirty="0" smtClean="0">
                <a:latin typeface="Cera CY" panose="00000500000000000000" pitchFamily="2" charset="-52"/>
              </a:rPr>
              <a:t>;</a:t>
            </a:r>
            <a:endParaRPr lang="ru-RU" sz="1600" dirty="0">
              <a:latin typeface="Cera CY" panose="00000500000000000000" pitchFamily="2" charset="-52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9228" y="6243623"/>
            <a:ext cx="10349058" cy="592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300"/>
              </a:lnSpc>
            </a:pPr>
            <a:r>
              <a:rPr lang="ru-RU" sz="1200" dirty="0" smtClean="0">
                <a:solidFill>
                  <a:srgbClr val="828282"/>
                </a:solidFill>
                <a:latin typeface="Cera CY" panose="00000500000000000000" pitchFamily="2" charset="-52"/>
              </a:rPr>
              <a:t>*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алуу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контрактынын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толук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аткарылышы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дегенден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улам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контрактты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коштоо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боюнча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бардык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милдеттенмелердин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аткарылгандыгын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берүүчүнүн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акча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каражаты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түпкү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аткаруучуларга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жеткирилгендигин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алганда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берүүчү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кошо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аткаруучулар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бардык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эсептешүүлөр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жыйынтыкталышы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шартын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түшүнүү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зарыл.</a:t>
            </a:r>
            <a:endParaRPr lang="ru-RU" sz="1200" dirty="0">
              <a:solidFill>
                <a:srgbClr val="82828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31">
            <a:extLst>
              <a:ext uri="{FF2B5EF4-FFF2-40B4-BE49-F238E27FC236}">
                <a16:creationId xmlns:a16="http://schemas.microsoft.com/office/drawing/2014/main" xmlns="" id="{5B1F85D1-8938-4BE8-B6A1-219416EC01ED}"/>
              </a:ext>
            </a:extLst>
          </p:cNvPr>
          <p:cNvSpPr/>
          <p:nvPr/>
        </p:nvSpPr>
        <p:spPr>
          <a:xfrm>
            <a:off x="6114076" y="4952301"/>
            <a:ext cx="5542616" cy="1120576"/>
          </a:xfrm>
          <a:prstGeom prst="roundRect">
            <a:avLst>
              <a:gd name="adj" fmla="val 4092"/>
            </a:avLst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sp>
        <p:nvSpPr>
          <p:cNvPr id="24" name="Заголовок">
            <a:extLst>
              <a:ext uri="{FF2B5EF4-FFF2-40B4-BE49-F238E27FC236}">
                <a16:creationId xmlns:a16="http://schemas.microsoft.com/office/drawing/2014/main" xmlns="" id="{1F7CAAB7-BFDC-43A0-8829-C896EF535595}"/>
              </a:ext>
            </a:extLst>
          </p:cNvPr>
          <p:cNvSpPr txBox="1">
            <a:spLocks/>
          </p:cNvSpPr>
          <p:nvPr/>
        </p:nvSpPr>
        <p:spPr>
          <a:xfrm>
            <a:off x="6114076" y="5216504"/>
            <a:ext cx="5425320" cy="136602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lvl="0" indent="-171450" algn="just">
              <a:spcAft>
                <a:spcPts val="400"/>
              </a:spcAft>
              <a:buFont typeface="Cera CY" panose="00000500000000000000" pitchFamily="2" charset="-52"/>
              <a:buChar char="►"/>
              <a:defRPr/>
            </a:pP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Сатып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алуучу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уюм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берүүчүнүн</a:t>
            </a:r>
            <a:r>
              <a:rPr lang="ru-RU" sz="11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контракт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боюнча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өз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милдеттенмелерин</a:t>
            </a:r>
            <a:r>
              <a:rPr lang="ru-RU" sz="11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толук</a:t>
            </a:r>
            <a:r>
              <a:rPr lang="ru-RU" sz="11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аткаргандыгы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жөнүндө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билдирмени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контракт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аткарылган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(</a:t>
            </a:r>
            <a:r>
              <a:rPr lang="ru-RU" sz="11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сатыпалуучу</a:t>
            </a:r>
            <a:r>
              <a:rPr lang="ru-RU" sz="11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уюм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тарабынан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товарлар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(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иштер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),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кызмат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көрсөтүүлөр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үчүн</a:t>
            </a:r>
            <a:r>
              <a:rPr lang="ru-RU" sz="11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төлөөлөр</a:t>
            </a:r>
            <a:r>
              <a:rPr lang="ru-RU" sz="11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боюнча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)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күндөн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кийинки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5 (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беш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)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жумуш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күнү</a:t>
            </a:r>
            <a:r>
              <a:rPr lang="ru-RU" sz="1100" b="1" dirty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1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ичинде</a:t>
            </a:r>
            <a:r>
              <a:rPr lang="ru-RU" sz="11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2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жөнөтүүгө</a:t>
            </a:r>
            <a:r>
              <a:rPr lang="ru-RU" sz="12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200" b="1" dirty="0" err="1">
                <a:solidFill>
                  <a:schemeClr val="bg1"/>
                </a:solidFill>
                <a:latin typeface="Cera CY" panose="00000500000000000000" pitchFamily="2" charset="-52"/>
              </a:rPr>
              <a:t>тийиш</a:t>
            </a:r>
            <a:r>
              <a:rPr lang="ru-RU" sz="1200" b="1" dirty="0">
                <a:solidFill>
                  <a:schemeClr val="bg1"/>
                </a:solidFill>
                <a:latin typeface="Cera CY" panose="00000500000000000000" pitchFamily="2" charset="-52"/>
              </a:rPr>
              <a:t>.</a:t>
            </a:r>
            <a:endParaRPr lang="ru-RU" sz="1200" dirty="0">
              <a:solidFill>
                <a:schemeClr val="bg1"/>
              </a:solidFill>
              <a:latin typeface="Cera CY" panose="00000500000000000000" pitchFamily="2" charset="-52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111275" y="4889897"/>
            <a:ext cx="5545418" cy="339873"/>
          </a:xfrm>
          <a:prstGeom prst="roundRect">
            <a:avLst>
              <a:gd name="adj" fmla="val 20539"/>
            </a:avLst>
          </a:prstGeom>
          <a:solidFill>
            <a:srgbClr val="820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solidFill>
                <a:schemeClr val="bg1"/>
              </a:solidFill>
              <a:latin typeface="Cera CY" panose="00000500000000000000" pitchFamily="2" charset="-52"/>
              <a:cs typeface="Tahoma" panose="020B060403050404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166120" y="4872298"/>
            <a:ext cx="53914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 </a:t>
            </a:r>
            <a:r>
              <a:rPr lang="ru-RU" sz="1600" dirty="0">
                <a:solidFill>
                  <a:schemeClr val="bg1"/>
                </a:solidFill>
              </a:rPr>
              <a:t>БИЛҮҮ </a:t>
            </a:r>
            <a:r>
              <a:rPr lang="ru-RU" sz="1600" dirty="0" smtClean="0">
                <a:solidFill>
                  <a:schemeClr val="bg1"/>
                </a:solidFill>
              </a:rPr>
              <a:t>МААНИЛҮҮ</a:t>
            </a:r>
            <a:r>
              <a:rPr lang="ru-RU" sz="1600" b="1" dirty="0" smtClean="0">
                <a:solidFill>
                  <a:schemeClr val="bg1"/>
                </a:solidFill>
                <a:latin typeface="Cera CY" panose="00000500000000000000" pitchFamily="2" charset="-52"/>
                <a:cs typeface="Tahoma" panose="020B0604030504040204" pitchFamily="34" charset="0"/>
              </a:rPr>
              <a:t>!!!</a:t>
            </a:r>
            <a:endParaRPr lang="ru-RU" sz="1600" b="1" dirty="0">
              <a:solidFill>
                <a:schemeClr val="bg1"/>
              </a:solidFill>
              <a:latin typeface="Cera CY" panose="00000500000000000000" pitchFamily="2" charset="-52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56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3" name="Слайд think-cell" r:id="rId5" imgW="353" imgH="318" progId="TCLayout.ActiveDocument.1">
                  <p:embed/>
                </p:oleObj>
              </mc:Choice>
              <mc:Fallback>
                <p:oleObj name="Слайд think-cell" r:id="rId5" imgW="353" imgH="31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6916366" y="2225460"/>
            <a:ext cx="4394504" cy="4193624"/>
          </a:xfrm>
          <a:prstGeom prst="rect">
            <a:avLst/>
          </a:prstGeom>
          <a:solidFill>
            <a:schemeClr val="bg1"/>
          </a:solidFill>
          <a:ln w="12700">
            <a:solidFill>
              <a:srgbClr val="8209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3651" y="299024"/>
            <a:ext cx="10669038" cy="271356"/>
          </a:xfr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  <a:ea typeface="+mn-ea"/>
                <a:cs typeface="+mn-cs"/>
              </a:rPr>
              <a:t>КӨП </a:t>
            </a:r>
            <a: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  <a:ea typeface="+mn-ea"/>
                <a:cs typeface="+mn-cs"/>
              </a:rPr>
              <a:t>БЕРИЛҮҮЧҮ СУРООЛОРГО 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  <a:ea typeface="+mn-ea"/>
                <a:cs typeface="+mn-cs"/>
              </a:rPr>
              <a:t>ЖООПТОР</a:t>
            </a:r>
            <a:endParaRPr lang="ru-RU" sz="1959" b="1" dirty="0">
              <a:solidFill>
                <a:srgbClr val="006AB4"/>
              </a:solidFill>
              <a:latin typeface="Cera CY" panose="00000500000000000000" pitchFamily="2" charset="-52"/>
              <a:ea typeface="+mn-ea"/>
              <a:cs typeface="+mn-cs"/>
            </a:endParaRPr>
          </a:p>
        </p:txBody>
      </p:sp>
      <p:sp>
        <p:nvSpPr>
          <p:cNvPr id="33" name="Номер слайда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ra CY" panose="00000500000000000000" pitchFamily="2" charset="-52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ra CY" panose="00000500000000000000" pitchFamily="2" charset="-52"/>
              <a:ea typeface="+mn-ea"/>
              <a:cs typeface="+mn-cs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959400" y="969239"/>
            <a:ext cx="11193631" cy="381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81" b="1" dirty="0" err="1" smtClean="0">
                <a:solidFill>
                  <a:srgbClr val="006AB4"/>
                </a:solidFill>
                <a:latin typeface="Cera CY" panose="00000500000000000000" pitchFamily="50" charset="-52"/>
              </a:rPr>
              <a:t>Төлөмдү</a:t>
            </a:r>
            <a:r>
              <a:rPr lang="ru-RU" sz="1881" b="1" dirty="0" smtClean="0">
                <a:solidFill>
                  <a:srgbClr val="006AB4"/>
                </a:solidFill>
                <a:latin typeface="Cera CY" panose="00000500000000000000" pitchFamily="50" charset="-52"/>
              </a:rPr>
              <a:t> </a:t>
            </a:r>
            <a:r>
              <a:rPr lang="ru-RU" sz="1881" b="1" dirty="0" err="1">
                <a:solidFill>
                  <a:srgbClr val="006AB4"/>
                </a:solidFill>
                <a:latin typeface="Cera CY" panose="00000500000000000000" pitchFamily="50" charset="-52"/>
              </a:rPr>
              <a:t>өткөрүүдөн</a:t>
            </a:r>
            <a:r>
              <a:rPr lang="ru-RU" sz="1881" b="1" dirty="0">
                <a:solidFill>
                  <a:srgbClr val="006AB4"/>
                </a:solidFill>
                <a:latin typeface="Cera CY" panose="00000500000000000000" pitchFamily="50" charset="-52"/>
              </a:rPr>
              <a:t> </a:t>
            </a:r>
            <a:r>
              <a:rPr lang="ru-RU" sz="1881" b="1" dirty="0" err="1">
                <a:solidFill>
                  <a:srgbClr val="006AB4"/>
                </a:solidFill>
                <a:latin typeface="Cera CY" panose="00000500000000000000" pitchFamily="50" charset="-52"/>
              </a:rPr>
              <a:t>эмнеге</a:t>
            </a:r>
            <a:r>
              <a:rPr lang="ru-RU" sz="1881" b="1" dirty="0">
                <a:solidFill>
                  <a:srgbClr val="006AB4"/>
                </a:solidFill>
                <a:latin typeface="Cera CY" panose="00000500000000000000" pitchFamily="50" charset="-52"/>
              </a:rPr>
              <a:t> баш </a:t>
            </a:r>
            <a:r>
              <a:rPr lang="ru-RU" sz="1881" b="1" dirty="0" err="1" smtClean="0">
                <a:solidFill>
                  <a:srgbClr val="006AB4"/>
                </a:solidFill>
                <a:latin typeface="Cera CY" panose="00000500000000000000" pitchFamily="50" charset="-52"/>
              </a:rPr>
              <a:t>тарттыңыз</a:t>
            </a:r>
            <a:r>
              <a:rPr lang="ru-RU" sz="1881" b="1" dirty="0" smtClean="0">
                <a:solidFill>
                  <a:srgbClr val="006AB4"/>
                </a:solidFill>
                <a:latin typeface="Cera CY" panose="00000500000000000000" pitchFamily="50" charset="-52"/>
              </a:rPr>
              <a:t>?</a:t>
            </a:r>
            <a:endParaRPr lang="ru-RU" sz="1881" b="1" dirty="0">
              <a:solidFill>
                <a:srgbClr val="006AB4"/>
              </a:solidFill>
              <a:latin typeface="Cera CY" panose="00000500000000000000" pitchFamily="50" charset="-52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003103" y="2412445"/>
            <a:ext cx="4054138" cy="3802504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ru-RU"/>
            </a:defPPr>
            <a:lvl1pPr indent="0" defTabSz="716615">
              <a:lnSpc>
                <a:spcPct val="90000"/>
              </a:lnSpc>
              <a:spcBef>
                <a:spcPts val="784"/>
              </a:spcBef>
              <a:buFont typeface="Arial" panose="020B0604020202020204" pitchFamily="34" charset="0"/>
              <a:buNone/>
              <a:defRPr sz="1200" b="1">
                <a:solidFill>
                  <a:srgbClr val="FFFFFF"/>
                </a:solidFill>
                <a:latin typeface="Cera CY" panose="00000500000000000000" pitchFamily="2" charset="-52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b="0" dirty="0" err="1" smtClean="0">
                <a:solidFill>
                  <a:schemeClr val="tx1"/>
                </a:solidFill>
              </a:rPr>
              <a:t>Өзүнчө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эсепти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колдонуу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тартибин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билүү</a:t>
            </a:r>
            <a:endParaRPr lang="ru-RU" b="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b="0" dirty="0" err="1" smtClean="0">
                <a:solidFill>
                  <a:schemeClr val="tx1"/>
                </a:solidFill>
              </a:rPr>
              <a:t>Айрым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бир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операциянын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түрүн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ишке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ашыруу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үчүн</a:t>
            </a:r>
            <a:r>
              <a:rPr lang="ru-RU" b="0" dirty="0" smtClean="0">
                <a:solidFill>
                  <a:schemeClr val="tx1"/>
                </a:solidFill>
              </a:rPr>
              <a:t> зарыл </a:t>
            </a:r>
            <a:r>
              <a:rPr lang="ru-RU" b="0" dirty="0" err="1">
                <a:solidFill>
                  <a:schemeClr val="tx1"/>
                </a:solidFill>
              </a:rPr>
              <a:t>болгон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негиздөөчү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документтердин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тизмегин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билүү</a:t>
            </a:r>
            <a:endParaRPr lang="ru-RU" b="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b="0" dirty="0" err="1" smtClean="0">
                <a:solidFill>
                  <a:schemeClr val="tx1"/>
                </a:solidFill>
              </a:rPr>
              <a:t>Жөнөтүлүүчү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негиздөөчү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документтерн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тизмегин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аныктоодо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келишим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шарттарын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эске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алуу</a:t>
            </a:r>
            <a:endParaRPr lang="ru-RU" b="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b="0" dirty="0" err="1" smtClean="0">
                <a:solidFill>
                  <a:schemeClr val="tx1"/>
                </a:solidFill>
              </a:rPr>
              <a:t>Төлөм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багытында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көрсөтүлгөн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бардык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документтерди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кароого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сунуштоо</a:t>
            </a:r>
            <a:endParaRPr lang="ru-RU" b="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b="0" dirty="0" err="1" smtClean="0">
                <a:solidFill>
                  <a:schemeClr val="tx1"/>
                </a:solidFill>
              </a:rPr>
              <a:t>Төлөм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багытында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smtClean="0">
                <a:solidFill>
                  <a:schemeClr val="tx1"/>
                </a:solidFill>
              </a:rPr>
              <a:t>ККИ </a:t>
            </a:r>
            <a:r>
              <a:rPr lang="ru-RU" b="0" dirty="0" err="1">
                <a:solidFill>
                  <a:schemeClr val="tx1"/>
                </a:solidFill>
              </a:rPr>
              <a:t>туура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көрсөтүү</a:t>
            </a:r>
            <a:endParaRPr lang="ru-RU" b="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Өзүнчө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эсеп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шартына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ылайык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келбеген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операцияларды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жүргүзүү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зарылчылыгы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келип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чыккан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шартта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Буйрутмачынын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алдын</a:t>
            </a:r>
            <a:r>
              <a:rPr lang="ru-RU" b="0" dirty="0">
                <a:solidFill>
                  <a:schemeClr val="tx1"/>
                </a:solidFill>
              </a:rPr>
              <a:t>-ала </a:t>
            </a:r>
            <a:r>
              <a:rPr lang="ru-RU" b="0" dirty="0" err="1">
                <a:solidFill>
                  <a:schemeClr val="tx1"/>
                </a:solidFill>
              </a:rPr>
              <a:t>макулдугун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алуу</a:t>
            </a:r>
            <a:endParaRPr lang="ru-RU" b="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b="0" dirty="0" err="1" smtClean="0">
                <a:solidFill>
                  <a:schemeClr val="tx1"/>
                </a:solidFill>
              </a:rPr>
              <a:t>Келип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чыккан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суроолор</a:t>
            </a:r>
            <a:r>
              <a:rPr lang="ru-RU" b="0" dirty="0">
                <a:solidFill>
                  <a:schemeClr val="tx1"/>
                </a:solidFill>
              </a:rPr>
              <a:t>/</a:t>
            </a:r>
            <a:r>
              <a:rPr lang="ru-RU" b="0" dirty="0" err="1">
                <a:solidFill>
                  <a:schemeClr val="tx1"/>
                </a:solidFill>
              </a:rPr>
              <a:t>төлөмдөргө</a:t>
            </a:r>
            <a:r>
              <a:rPr lang="ru-RU" b="0" dirty="0">
                <a:solidFill>
                  <a:schemeClr val="tx1"/>
                </a:solidFill>
              </a:rPr>
              <a:t> карата </a:t>
            </a:r>
            <a:r>
              <a:rPr lang="ru-RU" b="0" dirty="0" smtClean="0">
                <a:solidFill>
                  <a:schemeClr val="tx1"/>
                </a:solidFill>
              </a:rPr>
              <a:t>сын </a:t>
            </a:r>
            <a:r>
              <a:rPr lang="ru-RU" b="0" dirty="0" err="1" smtClean="0">
                <a:solidFill>
                  <a:schemeClr val="tx1"/>
                </a:solidFill>
              </a:rPr>
              <a:t>айтылган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шартта</a:t>
            </a:r>
            <a:r>
              <a:rPr lang="ru-RU" b="0" dirty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Банктын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жооптуу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кызматкеринин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түшүндүрмөлөрдү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бериши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талап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этилет</a:t>
            </a:r>
            <a:r>
              <a:rPr lang="ru-RU" b="0" dirty="0" smtClean="0">
                <a:solidFill>
                  <a:schemeClr val="tx1"/>
                </a:solidFill>
              </a:rPr>
              <a:t>.</a:t>
            </a:r>
            <a:endParaRPr lang="ru-RU" b="0" dirty="0">
              <a:solidFill>
                <a:schemeClr val="tx1"/>
              </a:solidFill>
            </a:endParaRPr>
          </a:p>
          <a:p>
            <a:endParaRPr lang="ru-RU" b="0" dirty="0">
              <a:solidFill>
                <a:schemeClr val="tx1"/>
              </a:solidFill>
            </a:endParaRPr>
          </a:p>
          <a:p>
            <a:endParaRPr lang="ru-RU" b="0" dirty="0">
              <a:solidFill>
                <a:schemeClr val="tx1"/>
              </a:solidFill>
            </a:endParaRPr>
          </a:p>
          <a:p>
            <a:endParaRPr lang="ru-RU" b="0" dirty="0">
              <a:solidFill>
                <a:schemeClr val="tx1"/>
              </a:solidFill>
            </a:endParaRPr>
          </a:p>
          <a:p>
            <a:endParaRPr lang="ru-RU" b="0" dirty="0" smtClean="0">
              <a:solidFill>
                <a:schemeClr val="tx1"/>
              </a:solidFill>
            </a:endParaRPr>
          </a:p>
          <a:p>
            <a:endParaRPr lang="ru-RU" b="0" dirty="0" smtClean="0">
              <a:solidFill>
                <a:schemeClr val="tx1"/>
              </a:solidFill>
            </a:endParaRPr>
          </a:p>
          <a:p>
            <a:endParaRPr lang="ru-RU" b="0" dirty="0" smtClean="0">
              <a:solidFill>
                <a:schemeClr val="tx1"/>
              </a:solidFill>
            </a:endParaRPr>
          </a:p>
          <a:p>
            <a:endParaRPr lang="ru-RU" b="0" dirty="0" smtClean="0">
              <a:solidFill>
                <a:schemeClr val="tx1"/>
              </a:solidFill>
            </a:endParaRPr>
          </a:p>
          <a:p>
            <a:endParaRPr lang="ru-RU" b="0" dirty="0" smtClean="0">
              <a:solidFill>
                <a:schemeClr val="tx1"/>
              </a:solidFill>
            </a:endParaRPr>
          </a:p>
          <a:p>
            <a:endParaRPr lang="ru-RU" b="0" dirty="0" smtClean="0">
              <a:solidFill>
                <a:schemeClr val="tx1"/>
              </a:solidFill>
            </a:endParaRPr>
          </a:p>
          <a:p>
            <a:endParaRPr lang="ru-RU" b="0" dirty="0">
              <a:solidFill>
                <a:schemeClr val="tx1"/>
              </a:solidFill>
            </a:endParaRP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6830103" y="1427741"/>
            <a:ext cx="4567029" cy="891211"/>
          </a:xfrm>
          <a:prstGeom prst="roundRect">
            <a:avLst>
              <a:gd name="adj" fmla="val 20539"/>
            </a:avLst>
          </a:prstGeom>
          <a:solidFill>
            <a:srgbClr val="820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>
                    <a:lumMod val="95000"/>
                  </a:schemeClr>
                </a:solidFill>
                <a:latin typeface="Cera CY" panose="00000500000000000000" pitchFamily="2" charset="-52"/>
                <a:cs typeface="Tahoma" panose="020B0604030504040204" pitchFamily="34" charset="0"/>
              </a:rPr>
              <a:t> </a:t>
            </a:r>
            <a:r>
              <a:rPr lang="ru-RU" sz="1200" dirty="0" err="1"/>
              <a:t>Төлөмдөрдү</a:t>
            </a:r>
            <a:r>
              <a:rPr lang="ru-RU" sz="1200" dirty="0"/>
              <a:t> </a:t>
            </a:r>
            <a:r>
              <a:rPr lang="ru-RU" sz="1200" dirty="0" err="1"/>
              <a:t>өткөрүүдөн</a:t>
            </a:r>
            <a:r>
              <a:rPr lang="ru-RU" sz="1200" dirty="0"/>
              <a:t> баш </a:t>
            </a:r>
            <a:r>
              <a:rPr lang="ru-RU" sz="1200" dirty="0" err="1" smtClean="0"/>
              <a:t>тартууну</a:t>
            </a:r>
            <a:r>
              <a:rPr lang="ru-RU" sz="1200" dirty="0" smtClean="0"/>
              <a:t> </a:t>
            </a:r>
            <a:r>
              <a:rPr lang="ru-RU" sz="1200" dirty="0" err="1"/>
              <a:t>азайтуу</a:t>
            </a:r>
            <a:r>
              <a:rPr lang="ru-RU" sz="1200" dirty="0"/>
              <a:t> </a:t>
            </a:r>
            <a:r>
              <a:rPr lang="ru-RU" sz="1200" dirty="0" err="1"/>
              <a:t>боюнча</a:t>
            </a:r>
            <a:r>
              <a:rPr lang="ru-RU" sz="1200" dirty="0"/>
              <a:t> </a:t>
            </a:r>
            <a:r>
              <a:rPr lang="ru-RU" sz="1200" dirty="0" err="1"/>
              <a:t>сунуш-көрсөтмөлөр</a:t>
            </a:r>
            <a:endParaRPr lang="ru-RU" sz="1200" b="1" dirty="0">
              <a:solidFill>
                <a:schemeClr val="bg1">
                  <a:lumMod val="95000"/>
                </a:schemeClr>
              </a:solidFill>
              <a:latin typeface="Cera CY" panose="00000500000000000000" pitchFamily="2" charset="-52"/>
              <a:cs typeface="Tahoma" panose="020B060403050404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47985" y="2187859"/>
            <a:ext cx="4394504" cy="2336640"/>
          </a:xfrm>
          <a:prstGeom prst="rect">
            <a:avLst/>
          </a:prstGeom>
          <a:solidFill>
            <a:schemeClr val="bg1"/>
          </a:solidFill>
          <a:ln w="12700">
            <a:solidFill>
              <a:srgbClr val="006AB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134722" y="2410469"/>
            <a:ext cx="4054138" cy="3804479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ru-RU"/>
            </a:defPPr>
            <a:lvl1pPr indent="0" defTabSz="716615">
              <a:lnSpc>
                <a:spcPct val="90000"/>
              </a:lnSpc>
              <a:spcBef>
                <a:spcPts val="784"/>
              </a:spcBef>
              <a:buFont typeface="Arial" panose="020B0604020202020204" pitchFamily="34" charset="0"/>
              <a:buNone/>
              <a:defRPr sz="1200" b="1">
                <a:solidFill>
                  <a:srgbClr val="FFFFFF"/>
                </a:solidFill>
                <a:latin typeface="Cera CY" panose="00000500000000000000" pitchFamily="2" charset="-52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dirty="0" err="1" smtClean="0">
                <a:solidFill>
                  <a:schemeClr val="tx1"/>
                </a:solidFill>
              </a:rPr>
              <a:t>Төлөм</a:t>
            </a:r>
            <a:r>
              <a:rPr lang="ru-RU" sz="1100" dirty="0" smtClean="0">
                <a:solidFill>
                  <a:schemeClr val="tx1"/>
                </a:solidFill>
              </a:rPr>
              <a:t> </a:t>
            </a:r>
            <a:r>
              <a:rPr lang="ru-RU" sz="1100" dirty="0" err="1">
                <a:solidFill>
                  <a:schemeClr val="tx1"/>
                </a:solidFill>
              </a:rPr>
              <a:t>багытынын</a:t>
            </a:r>
            <a:r>
              <a:rPr lang="ru-RU" sz="1100" dirty="0">
                <a:solidFill>
                  <a:schemeClr val="tx1"/>
                </a:solidFill>
              </a:rPr>
              <a:t> </a:t>
            </a:r>
            <a:r>
              <a:rPr lang="ru-RU" sz="1100" dirty="0" err="1">
                <a:solidFill>
                  <a:schemeClr val="tx1"/>
                </a:solidFill>
              </a:rPr>
              <a:t>негиздөөчү</a:t>
            </a:r>
            <a:r>
              <a:rPr lang="ru-RU" sz="1100" dirty="0">
                <a:solidFill>
                  <a:schemeClr val="tx1"/>
                </a:solidFill>
              </a:rPr>
              <a:t> </a:t>
            </a:r>
            <a:r>
              <a:rPr lang="ru-RU" sz="1100" dirty="0" err="1">
                <a:solidFill>
                  <a:schemeClr val="tx1"/>
                </a:solidFill>
              </a:rPr>
              <a:t>документтерге</a:t>
            </a:r>
            <a:r>
              <a:rPr lang="ru-RU" sz="1100" dirty="0">
                <a:solidFill>
                  <a:schemeClr val="tx1"/>
                </a:solidFill>
              </a:rPr>
              <a:t> </a:t>
            </a:r>
            <a:r>
              <a:rPr lang="ru-RU" sz="1100" dirty="0" smtClean="0">
                <a:solidFill>
                  <a:schemeClr val="tx1"/>
                </a:solidFill>
              </a:rPr>
              <a:t>дал </a:t>
            </a:r>
            <a:r>
              <a:rPr lang="ru-RU" sz="1100" dirty="0" err="1" smtClean="0">
                <a:solidFill>
                  <a:schemeClr val="tx1"/>
                </a:solidFill>
              </a:rPr>
              <a:t>келбеши</a:t>
            </a:r>
            <a:endParaRPr lang="ru-RU" sz="11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dirty="0" err="1" smtClean="0">
                <a:solidFill>
                  <a:schemeClr val="tx1"/>
                </a:solidFill>
              </a:rPr>
              <a:t>Негиздөөчү</a:t>
            </a:r>
            <a:r>
              <a:rPr lang="ru-RU" sz="1100" dirty="0" smtClean="0">
                <a:solidFill>
                  <a:schemeClr val="tx1"/>
                </a:solidFill>
              </a:rPr>
              <a:t> </a:t>
            </a:r>
            <a:r>
              <a:rPr lang="ru-RU" sz="1100" dirty="0" err="1">
                <a:solidFill>
                  <a:schemeClr val="tx1"/>
                </a:solidFill>
              </a:rPr>
              <a:t>документтеринин</a:t>
            </a:r>
            <a:r>
              <a:rPr lang="ru-RU" sz="1100" dirty="0">
                <a:solidFill>
                  <a:schemeClr val="tx1"/>
                </a:solidFill>
              </a:rPr>
              <a:t> </a:t>
            </a:r>
            <a:r>
              <a:rPr lang="ru-RU" sz="1100" dirty="0" err="1">
                <a:solidFill>
                  <a:schemeClr val="tx1"/>
                </a:solidFill>
              </a:rPr>
              <a:t>топтомунун</a:t>
            </a:r>
            <a:r>
              <a:rPr lang="ru-RU" sz="1100" dirty="0">
                <a:solidFill>
                  <a:schemeClr val="tx1"/>
                </a:solidFill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</a:rPr>
              <a:t>толук</a:t>
            </a:r>
            <a:r>
              <a:rPr lang="ru-RU" sz="1100" dirty="0" smtClean="0">
                <a:solidFill>
                  <a:schemeClr val="tx1"/>
                </a:solidFill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</a:rPr>
              <a:t>болбой</a:t>
            </a:r>
            <a:r>
              <a:rPr lang="ru-RU" sz="1100" dirty="0" smtClean="0">
                <a:solidFill>
                  <a:schemeClr val="tx1"/>
                </a:solidFill>
              </a:rPr>
              <a:t> </a:t>
            </a:r>
            <a:r>
              <a:rPr lang="ru-RU" sz="1100" dirty="0" err="1">
                <a:solidFill>
                  <a:schemeClr val="tx1"/>
                </a:solidFill>
              </a:rPr>
              <a:t>калышы</a:t>
            </a:r>
            <a:endParaRPr lang="ru-RU" sz="11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dirty="0" err="1" smtClean="0">
                <a:solidFill>
                  <a:schemeClr val="tx1"/>
                </a:solidFill>
              </a:rPr>
              <a:t>Акча</a:t>
            </a:r>
            <a:r>
              <a:rPr lang="ru-RU" sz="1100" dirty="0" smtClean="0">
                <a:solidFill>
                  <a:schemeClr val="tx1"/>
                </a:solidFill>
              </a:rPr>
              <a:t> </a:t>
            </a:r>
            <a:r>
              <a:rPr lang="ru-RU" sz="1100" dirty="0" err="1">
                <a:solidFill>
                  <a:schemeClr val="tx1"/>
                </a:solidFill>
              </a:rPr>
              <a:t>каражаттарын</a:t>
            </a:r>
            <a:r>
              <a:rPr lang="ru-RU" sz="1100" dirty="0">
                <a:solidFill>
                  <a:schemeClr val="tx1"/>
                </a:solidFill>
              </a:rPr>
              <a:t> </a:t>
            </a:r>
            <a:r>
              <a:rPr lang="ru-RU" sz="1100" dirty="0" err="1">
                <a:solidFill>
                  <a:schemeClr val="tx1"/>
                </a:solidFill>
              </a:rPr>
              <a:t>максатсыз</a:t>
            </a:r>
            <a:r>
              <a:rPr lang="ru-RU" sz="1100" dirty="0">
                <a:solidFill>
                  <a:schemeClr val="tx1"/>
                </a:solidFill>
              </a:rPr>
              <a:t> </a:t>
            </a:r>
            <a:r>
              <a:rPr lang="ru-RU" sz="1100" dirty="0" err="1">
                <a:solidFill>
                  <a:schemeClr val="tx1"/>
                </a:solidFill>
              </a:rPr>
              <a:t>пайдалануу</a:t>
            </a:r>
            <a:endParaRPr lang="ru-RU" sz="11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dirty="0" err="1" smtClean="0">
                <a:solidFill>
                  <a:schemeClr val="tx1"/>
                </a:solidFill>
              </a:rPr>
              <a:t>Сатып</a:t>
            </a:r>
            <a:r>
              <a:rPr lang="ru-RU" sz="1100" dirty="0" smtClean="0">
                <a:solidFill>
                  <a:schemeClr val="tx1"/>
                </a:solidFill>
              </a:rPr>
              <a:t> </a:t>
            </a:r>
            <a:r>
              <a:rPr lang="ru-RU" sz="1100" dirty="0" err="1">
                <a:solidFill>
                  <a:schemeClr val="tx1"/>
                </a:solidFill>
              </a:rPr>
              <a:t>алууларды</a:t>
            </a:r>
            <a:r>
              <a:rPr lang="ru-RU" sz="1100" dirty="0">
                <a:solidFill>
                  <a:schemeClr val="tx1"/>
                </a:solidFill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</a:rPr>
              <a:t>уюштуруучусу</a:t>
            </a:r>
            <a:r>
              <a:rPr lang="ru-RU" sz="1100" dirty="0" smtClean="0">
                <a:solidFill>
                  <a:schemeClr val="tx1"/>
                </a:solidFill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</a:rPr>
              <a:t>макулдашылбагандыгы</a:t>
            </a:r>
            <a:endParaRPr lang="ru-RU" sz="11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dirty="0" smtClean="0">
                <a:solidFill>
                  <a:schemeClr val="tx1"/>
                </a:solidFill>
              </a:rPr>
              <a:t>(</a:t>
            </a:r>
            <a:r>
              <a:rPr lang="ru-RU" sz="1100" dirty="0">
                <a:solidFill>
                  <a:schemeClr val="tx1"/>
                </a:solidFill>
              </a:rPr>
              <a:t>ИСД) </a:t>
            </a:r>
            <a:r>
              <a:rPr lang="ru-RU" sz="1100" dirty="0" err="1">
                <a:solidFill>
                  <a:schemeClr val="tx1"/>
                </a:solidFill>
              </a:rPr>
              <a:t>туура</a:t>
            </a:r>
            <a:r>
              <a:rPr lang="ru-RU" sz="1100" dirty="0">
                <a:solidFill>
                  <a:schemeClr val="tx1"/>
                </a:solidFill>
              </a:rPr>
              <a:t> </a:t>
            </a:r>
            <a:r>
              <a:rPr lang="ru-RU" sz="1100" dirty="0" err="1">
                <a:solidFill>
                  <a:schemeClr val="tx1"/>
                </a:solidFill>
              </a:rPr>
              <a:t>эмес</a:t>
            </a:r>
            <a:r>
              <a:rPr lang="ru-RU" sz="1100" dirty="0">
                <a:solidFill>
                  <a:schemeClr val="tx1"/>
                </a:solidFill>
              </a:rPr>
              <a:t> </a:t>
            </a:r>
            <a:r>
              <a:rPr lang="ru-RU" sz="1100" dirty="0" err="1">
                <a:solidFill>
                  <a:schemeClr val="tx1"/>
                </a:solidFill>
              </a:rPr>
              <a:t>көрсөтүлгөндө</a:t>
            </a:r>
            <a:endParaRPr lang="ru-RU" sz="11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ru-RU" sz="1100" dirty="0" err="1" smtClean="0">
                <a:solidFill>
                  <a:schemeClr val="tx1"/>
                </a:solidFill>
              </a:rPr>
              <a:t>Келишим</a:t>
            </a:r>
            <a:r>
              <a:rPr lang="ru-RU" sz="1100" dirty="0" smtClean="0">
                <a:solidFill>
                  <a:schemeClr val="tx1"/>
                </a:solidFill>
              </a:rPr>
              <a:t> </a:t>
            </a:r>
            <a:r>
              <a:rPr lang="ru-RU" sz="1100" dirty="0" err="1">
                <a:solidFill>
                  <a:schemeClr val="tx1"/>
                </a:solidFill>
              </a:rPr>
              <a:t>суммасынын</a:t>
            </a:r>
            <a:r>
              <a:rPr lang="ru-RU" sz="1100" dirty="0">
                <a:solidFill>
                  <a:schemeClr val="tx1"/>
                </a:solidFill>
              </a:rPr>
              <a:t>, </a:t>
            </a:r>
            <a:r>
              <a:rPr lang="ru-RU" sz="1100" dirty="0" err="1">
                <a:solidFill>
                  <a:schemeClr val="tx1"/>
                </a:solidFill>
              </a:rPr>
              <a:t>олуттуулук</a:t>
            </a:r>
            <a:r>
              <a:rPr lang="ru-RU" sz="1100" dirty="0">
                <a:solidFill>
                  <a:schemeClr val="tx1"/>
                </a:solidFill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</a:rPr>
              <a:t>лимиттеринин</a:t>
            </a:r>
            <a:r>
              <a:rPr lang="ru-RU" sz="1100" dirty="0" smtClean="0">
                <a:solidFill>
                  <a:schemeClr val="tx1"/>
                </a:solidFill>
              </a:rPr>
              <a:t> </a:t>
            </a:r>
            <a:r>
              <a:rPr lang="ru-RU" sz="1100" dirty="0" err="1" smtClean="0">
                <a:solidFill>
                  <a:schemeClr val="tx1"/>
                </a:solidFill>
              </a:rPr>
              <a:t>ашып</a:t>
            </a:r>
            <a:r>
              <a:rPr lang="ru-RU" sz="1100" dirty="0" smtClean="0">
                <a:solidFill>
                  <a:schemeClr val="tx1"/>
                </a:solidFill>
              </a:rPr>
              <a:t> </a:t>
            </a:r>
            <a:r>
              <a:rPr lang="ru-RU" sz="1100" dirty="0" err="1">
                <a:solidFill>
                  <a:schemeClr val="tx1"/>
                </a:solidFill>
              </a:rPr>
              <a:t>кетиши</a:t>
            </a:r>
            <a:endParaRPr lang="ru-RU" sz="1100" dirty="0" smtClean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ru-RU" b="0" dirty="0" smtClean="0">
              <a:solidFill>
                <a:schemeClr val="tx1"/>
              </a:solidFill>
            </a:endParaRPr>
          </a:p>
          <a:p>
            <a:endParaRPr lang="ru-RU" b="0" dirty="0" smtClean="0">
              <a:solidFill>
                <a:schemeClr val="tx1"/>
              </a:solidFill>
            </a:endParaRPr>
          </a:p>
          <a:p>
            <a:endParaRPr lang="ru-RU" b="0" dirty="0">
              <a:solidFill>
                <a:schemeClr val="tx1"/>
              </a:solidFill>
            </a:endParaRPr>
          </a:p>
          <a:p>
            <a:endParaRPr lang="ru-RU" b="0" dirty="0">
              <a:solidFill>
                <a:schemeClr val="tx1"/>
              </a:solidFill>
            </a:endParaRPr>
          </a:p>
          <a:p>
            <a:endParaRPr lang="ru-RU" b="0" dirty="0" smtClean="0">
              <a:solidFill>
                <a:schemeClr val="tx1"/>
              </a:solidFill>
            </a:endParaRPr>
          </a:p>
          <a:p>
            <a:endParaRPr lang="ru-RU" b="0" dirty="0" smtClean="0">
              <a:solidFill>
                <a:schemeClr val="tx1"/>
              </a:solidFill>
            </a:endParaRPr>
          </a:p>
          <a:p>
            <a:endParaRPr lang="ru-RU" b="0" dirty="0" smtClean="0">
              <a:solidFill>
                <a:schemeClr val="tx1"/>
              </a:solidFill>
            </a:endParaRPr>
          </a:p>
          <a:p>
            <a:endParaRPr lang="ru-RU" b="0" dirty="0" smtClean="0">
              <a:solidFill>
                <a:schemeClr val="tx1"/>
              </a:solidFill>
            </a:endParaRPr>
          </a:p>
          <a:p>
            <a:endParaRPr lang="ru-RU" b="0" dirty="0" smtClean="0">
              <a:solidFill>
                <a:schemeClr val="tx1"/>
              </a:solidFill>
            </a:endParaRPr>
          </a:p>
          <a:p>
            <a:endParaRPr lang="ru-RU" b="0" dirty="0" smtClean="0">
              <a:solidFill>
                <a:schemeClr val="tx1"/>
              </a:solidFill>
            </a:endParaRPr>
          </a:p>
          <a:p>
            <a:endParaRPr lang="ru-RU" b="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59400" y="1428041"/>
            <a:ext cx="4567029" cy="891211"/>
          </a:xfrm>
          <a:prstGeom prst="roundRect">
            <a:avLst>
              <a:gd name="adj" fmla="val 20539"/>
            </a:avLst>
          </a:prstGeom>
          <a:solidFill>
            <a:srgbClr val="006A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/>
              <a:t>Баш </a:t>
            </a:r>
            <a:r>
              <a:rPr lang="ru-RU" sz="1200" dirty="0" err="1"/>
              <a:t>тартуунун</a:t>
            </a:r>
            <a:r>
              <a:rPr lang="ru-RU" sz="1200" dirty="0"/>
              <a:t> </a:t>
            </a:r>
            <a:r>
              <a:rPr lang="ru-RU" sz="1200" dirty="0" err="1"/>
              <a:t>негизги</a:t>
            </a:r>
            <a:r>
              <a:rPr lang="ru-RU" sz="1200" dirty="0"/>
              <a:t> </a:t>
            </a:r>
            <a:r>
              <a:rPr lang="ru-RU" sz="1200" dirty="0" err="1"/>
              <a:t>себептери</a:t>
            </a:r>
            <a:endParaRPr lang="ru-RU" sz="1200" b="1" dirty="0">
              <a:solidFill>
                <a:schemeClr val="bg1">
                  <a:lumMod val="95000"/>
                </a:schemeClr>
              </a:solidFill>
              <a:latin typeface="Cera CY" panose="00000500000000000000" pitchFamily="2" charset="-52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69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7" name="Слайд think-cell" r:id="rId4" imgW="353" imgH="318" progId="TCLayout.ActiveDocument.1">
                  <p:embed/>
                </p:oleObj>
              </mc:Choice>
              <mc:Fallback>
                <p:oleObj name="Слайд think-cell" r:id="rId4" imgW="353" imgH="31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ra CY" panose="00000500000000000000" pitchFamily="2" charset="-52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ra CY" panose="00000500000000000000" pitchFamily="2" charset="-52"/>
              <a:ea typeface="+mn-ea"/>
              <a:cs typeface="+mn-cs"/>
            </a:endParaRPr>
          </a:p>
        </p:txBody>
      </p:sp>
      <p:sp>
        <p:nvSpPr>
          <p:cNvPr id="56" name="Текст 2">
            <a:extLst>
              <a:ext uri="{FF2B5EF4-FFF2-40B4-BE49-F238E27FC236}">
                <a16:creationId xmlns:a16="http://schemas.microsoft.com/office/drawing/2014/main" xmlns="" id="{15D94723-80C3-45DB-9101-F25197B5242D}"/>
              </a:ext>
            </a:extLst>
          </p:cNvPr>
          <p:cNvSpPr txBox="1">
            <a:spLocks/>
          </p:cNvSpPr>
          <p:nvPr/>
        </p:nvSpPr>
        <p:spPr>
          <a:xfrm>
            <a:off x="962109" y="2838901"/>
            <a:ext cx="5564647" cy="808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ra CY" panose="00000500000000000000" pitchFamily="50" charset="-52"/>
                <a:ea typeface="+mn-ea"/>
                <a:cs typeface="+mn-cs"/>
              </a:rPr>
              <a:t/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ra CY" panose="00000500000000000000" pitchFamily="50" charset="-52"/>
                <a:ea typeface="+mn-ea"/>
                <a:cs typeface="+mn-cs"/>
              </a:rPr>
            </a:b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82096C"/>
              </a:solidFill>
              <a:effectLst/>
              <a:uLnTx/>
              <a:uFillTx/>
              <a:latin typeface="Cera CY" panose="00000500000000000000" pitchFamily="2" charset="-52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85647" y="2357595"/>
            <a:ext cx="10308247" cy="1726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lnSpc>
                <a:spcPct val="90000"/>
              </a:lnSpc>
              <a:defRPr sz="1600" b="1">
                <a:solidFill>
                  <a:srgbClr val="424242"/>
                </a:solidFill>
                <a:latin typeface="Cera CY" panose="00000500000000000000" pitchFamily="2" charset="-52"/>
              </a:defRPr>
            </a:lvl1pPr>
          </a:lstStyle>
          <a:p>
            <a:r>
              <a:rPr lang="ru-RU" sz="2000" b="0" dirty="0" err="1">
                <a:solidFill>
                  <a:schemeClr val="tx1"/>
                </a:solidFill>
              </a:rPr>
              <a:t>Документтердин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типтүү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формалары</a:t>
            </a:r>
            <a:r>
              <a:rPr lang="ru-RU" sz="2000" b="0" dirty="0">
                <a:solidFill>
                  <a:schemeClr val="tx1"/>
                </a:solidFill>
              </a:rPr>
              <a:t>, </a:t>
            </a:r>
            <a:r>
              <a:rPr lang="ru-RU" sz="2000" b="0" dirty="0" err="1">
                <a:solidFill>
                  <a:schemeClr val="tx1"/>
                </a:solidFill>
              </a:rPr>
              <a:t>ошондой</a:t>
            </a:r>
            <a:r>
              <a:rPr lang="ru-RU" sz="2000" b="0" dirty="0">
                <a:solidFill>
                  <a:schemeClr val="tx1"/>
                </a:solidFill>
              </a:rPr>
              <a:t> эле </a:t>
            </a:r>
            <a:r>
              <a:rPr lang="ru-RU" sz="2000" b="0" dirty="0" err="1">
                <a:solidFill>
                  <a:schemeClr val="tx1"/>
                </a:solidFill>
              </a:rPr>
              <a:t>мамлекеттик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сатып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алуулар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 smtClean="0">
                <a:solidFill>
                  <a:schemeClr val="tx1"/>
                </a:solidFill>
              </a:rPr>
              <a:t>чөйрөсүндө</a:t>
            </a:r>
            <a:r>
              <a:rPr lang="ru-RU" sz="2000" b="0" dirty="0" smtClean="0">
                <a:solidFill>
                  <a:schemeClr val="tx1"/>
                </a:solidFill>
              </a:rPr>
              <a:t> </a:t>
            </a:r>
            <a:r>
              <a:rPr lang="ru-RU" sz="2000" b="0" dirty="0" err="1" smtClean="0">
                <a:solidFill>
                  <a:schemeClr val="tx1"/>
                </a:solidFill>
              </a:rPr>
              <a:t>түзүлгөн</a:t>
            </a:r>
            <a:r>
              <a:rPr lang="ru-RU" sz="2000" b="0" dirty="0" smtClean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контракттарга</a:t>
            </a:r>
            <a:r>
              <a:rPr lang="ru-RU" sz="2000" b="0" dirty="0">
                <a:solidFill>
                  <a:schemeClr val="tx1"/>
                </a:solidFill>
              </a:rPr>
              <a:t> карата </a:t>
            </a:r>
            <a:r>
              <a:rPr lang="ru-RU" sz="2000" b="0" dirty="0" err="1">
                <a:solidFill>
                  <a:schemeClr val="tx1"/>
                </a:solidFill>
              </a:rPr>
              <a:t>банктык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коштоо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шартын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колдонуу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тартиби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 smtClean="0">
                <a:solidFill>
                  <a:schemeClr val="tx1"/>
                </a:solidFill>
              </a:rPr>
              <a:t>боюнча</a:t>
            </a:r>
            <a:r>
              <a:rPr lang="ru-RU" sz="2000" b="0" dirty="0" smtClean="0">
                <a:solidFill>
                  <a:schemeClr val="tx1"/>
                </a:solidFill>
              </a:rPr>
              <a:t> </a:t>
            </a:r>
            <a:r>
              <a:rPr lang="ru-RU" sz="2000" b="0" dirty="0" err="1" smtClean="0">
                <a:solidFill>
                  <a:schemeClr val="tx1"/>
                </a:solidFill>
              </a:rPr>
              <a:t>түшүндүрмө</a:t>
            </a:r>
            <a:r>
              <a:rPr lang="ru-RU" sz="2000" b="0" dirty="0" smtClean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берген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усулдук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материалдар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Кыргыз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Республикасынын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smtClean="0">
                <a:solidFill>
                  <a:schemeClr val="tx1"/>
                </a:solidFill>
              </a:rPr>
              <a:t>Финансы </a:t>
            </a:r>
            <a:r>
              <a:rPr lang="ru-RU" sz="2000" b="0" dirty="0" err="1" smtClean="0">
                <a:solidFill>
                  <a:schemeClr val="tx1"/>
                </a:solidFill>
              </a:rPr>
              <a:t>министрлигинин</a:t>
            </a:r>
            <a:r>
              <a:rPr lang="ru-RU" sz="2000" b="0" dirty="0" smtClean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төмөнкү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даректеги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сайтында</a:t>
            </a:r>
            <a:r>
              <a:rPr lang="ru-RU" sz="2000" b="0" dirty="0">
                <a:solidFill>
                  <a:schemeClr val="tx1"/>
                </a:solidFill>
              </a:rPr>
              <a:t> </a:t>
            </a:r>
            <a:r>
              <a:rPr lang="ru-RU" sz="2000" b="0" dirty="0" err="1">
                <a:solidFill>
                  <a:schemeClr val="tx1"/>
                </a:solidFill>
              </a:rPr>
              <a:t>жайгаштырылган</a:t>
            </a:r>
            <a:r>
              <a:rPr lang="ru-RU" sz="2000" b="0" dirty="0">
                <a:solidFill>
                  <a:schemeClr val="tx1"/>
                </a:solidFill>
              </a:rPr>
              <a:t>:</a:t>
            </a:r>
          </a:p>
          <a:p>
            <a:endParaRPr lang="ru-RU" sz="2000" b="0" dirty="0" smtClean="0"/>
          </a:p>
          <a:p>
            <a:r>
              <a:rPr lang="en-US" sz="1800" dirty="0" smtClean="0">
                <a:solidFill>
                  <a:schemeClr val="tx1"/>
                </a:solidFill>
                <a:hlinkClick r:id="rId6"/>
              </a:rPr>
              <a:t>https</a:t>
            </a:r>
            <a:r>
              <a:rPr lang="en-US" sz="1800" dirty="0">
                <a:solidFill>
                  <a:schemeClr val="tx1"/>
                </a:solidFill>
                <a:hlinkClick r:id="rId6"/>
              </a:rPr>
              <a:t>://www.minfin.kg/pages/bankovskoe-soprovozhdenie-kontraktov-1/documents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48056" y="337034"/>
            <a:ext cx="11518710" cy="542713"/>
          </a:xfrm>
          <a:noFill/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</a:rPr>
              <a:t>КОНТРАКТТАРДЫ БАНКТЫК КОШТОО БОЮНЧА АКТУАЛДУУ МААЛЫМАТТАРДЫ</a:t>
            </a:r>
            <a:b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</a:rPr>
            </a:br>
            <a: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</a:rPr>
              <a:t>КАЙДАН ТАБУУГА БОЛОТ?</a:t>
            </a:r>
            <a:endParaRPr lang="ru-RU" sz="1959" b="1" dirty="0">
              <a:solidFill>
                <a:srgbClr val="006AB4"/>
              </a:solidFill>
              <a:latin typeface="Cera CY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04906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1" name="Слайд think-cell" r:id="rId4" imgW="353" imgH="318" progId="TCLayout.ActiveDocument.1">
                  <p:embed/>
                </p:oleObj>
              </mc:Choice>
              <mc:Fallback>
                <p:oleObj name="Слайд think-cell" r:id="rId4" imgW="353" imgH="31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ra CY" panose="00000500000000000000" pitchFamily="2" charset="-52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ra CY" panose="00000500000000000000" pitchFamily="2" charset="-52"/>
              <a:ea typeface="+mn-ea"/>
              <a:cs typeface="+mn-cs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9" t="18200" r="5600" b="19851"/>
          <a:stretch/>
        </p:blipFill>
        <p:spPr>
          <a:xfrm>
            <a:off x="822899" y="1763753"/>
            <a:ext cx="1276350" cy="872736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9066" r="-1718" b="7831"/>
          <a:stretch/>
        </p:blipFill>
        <p:spPr>
          <a:xfrm>
            <a:off x="738034" y="2875707"/>
            <a:ext cx="1650287" cy="1010309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469530" y="340511"/>
            <a:ext cx="11193631" cy="54271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  <a:ea typeface="Stem Medium" panose="020B0603020203020204" pitchFamily="34" charset="-52"/>
                <a:cs typeface="+mj-cs"/>
              </a:rPr>
              <a:t>ЫЙГАРЫМ </a:t>
            </a:r>
            <a: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  <a:ea typeface="Stem Medium" panose="020B0603020203020204" pitchFamily="34" charset="-52"/>
                <a:cs typeface="+mj-cs"/>
              </a:rPr>
              <a:t>УКУКТУУ БАНКТАРДЫН КЫЗМАТКЕРЛЕРИ МЕНЕН КАНТИП БАЙЛАНЫШУУГА БОЛОТ?</a:t>
            </a:r>
            <a:endParaRPr lang="ru-RU" sz="1959" b="1" dirty="0">
              <a:solidFill>
                <a:srgbClr val="006AB4"/>
              </a:solidFill>
              <a:latin typeface="Cera CY" panose="00000500000000000000" pitchFamily="2" charset="-52"/>
              <a:ea typeface="Stem Medium" panose="020B0603020203020204" pitchFamily="34" charset="-52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77255" y="4547696"/>
            <a:ext cx="35926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ru-RU" dirty="0">
                <a:latin typeface="Cera CY" panose="00000500000000000000" pitchFamily="2" charset="-52"/>
              </a:rPr>
              <a:t>Кылычбеков Эмиль </a:t>
            </a:r>
            <a:r>
              <a:rPr lang="ru-RU" dirty="0" smtClean="0">
                <a:latin typeface="Cera CY" panose="00000500000000000000" pitchFamily="2" charset="-52"/>
              </a:rPr>
              <a:t>Мекенович</a:t>
            </a:r>
            <a:endParaRPr lang="ru-RU" dirty="0">
              <a:latin typeface="Cera CY" panose="00000500000000000000" pitchFamily="2" charset="-52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43906" y="4555311"/>
            <a:ext cx="26324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dirty="0" smtClean="0">
                <a:latin typeface="Cera CY" panose="00000500000000000000" pitchFamily="2" charset="-52"/>
                <a:hlinkClick r:id="rId8"/>
              </a:rPr>
              <a:t>e.kylychbekov@rsk.kg</a:t>
            </a:r>
            <a:r>
              <a:rPr lang="ru-RU" dirty="0" smtClean="0">
                <a:latin typeface="Cera CY" panose="00000500000000000000" pitchFamily="2" charset="-52"/>
              </a:rPr>
              <a:t> </a:t>
            </a:r>
          </a:p>
          <a:p>
            <a:pPr lvl="0" algn="just">
              <a:defRPr/>
            </a:pPr>
            <a:r>
              <a:rPr lang="ru-RU" dirty="0">
                <a:latin typeface="Cera CY" panose="00000500000000000000" pitchFamily="2" charset="-52"/>
              </a:rPr>
              <a:t>+</a:t>
            </a:r>
            <a:r>
              <a:rPr lang="ru-RU" dirty="0" smtClean="0">
                <a:latin typeface="Cera CY" panose="00000500000000000000" pitchFamily="2" charset="-52"/>
              </a:rPr>
              <a:t>996 (312) 58 61 06</a:t>
            </a:r>
            <a:endParaRPr lang="ru-RU" dirty="0">
              <a:latin typeface="Cera CY" panose="00000500000000000000" pitchFamily="2" charset="-52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67264" y="3211377"/>
            <a:ext cx="45961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dirty="0">
                <a:latin typeface="Cera CY" panose="00000500000000000000" pitchFamily="2" charset="-52"/>
              </a:rPr>
              <a:t>Кудайбергенова </a:t>
            </a:r>
            <a:r>
              <a:rPr lang="ru-RU" dirty="0" smtClean="0">
                <a:latin typeface="Cera CY" panose="00000500000000000000" pitchFamily="2" charset="-52"/>
              </a:rPr>
              <a:t>Айдай </a:t>
            </a:r>
            <a:r>
              <a:rPr lang="ru-RU" dirty="0" err="1" smtClean="0">
                <a:latin typeface="Cera CY" panose="00000500000000000000" pitchFamily="2" charset="-52"/>
              </a:rPr>
              <a:t>Жыргалбековна</a:t>
            </a:r>
            <a:endParaRPr lang="ru-RU" dirty="0">
              <a:latin typeface="Cera CY" panose="00000500000000000000" pitchFamily="2" charset="-52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24727" y="3204630"/>
            <a:ext cx="40430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era CY" panose="00000500000000000000" pitchFamily="2" charset="-52"/>
                <a:hlinkClick r:id="rId9"/>
              </a:rPr>
              <a:t>akudaibergenova@keremetbank.kg</a:t>
            </a:r>
            <a:r>
              <a:rPr lang="ru-RU" dirty="0" smtClean="0">
                <a:latin typeface="Cera CY" panose="00000500000000000000" pitchFamily="2" charset="-52"/>
              </a:rPr>
              <a:t> </a:t>
            </a:r>
          </a:p>
          <a:p>
            <a:r>
              <a:rPr lang="ru-RU" dirty="0" smtClean="0">
                <a:latin typeface="Cera CY" panose="00000500000000000000" pitchFamily="2" charset="-52"/>
              </a:rPr>
              <a:t>+996 (312) </a:t>
            </a:r>
            <a:r>
              <a:rPr lang="ru-RU" dirty="0">
                <a:latin typeface="Cera CY" panose="00000500000000000000" pitchFamily="2" charset="-52"/>
              </a:rPr>
              <a:t>55 44 </a:t>
            </a:r>
            <a:r>
              <a:rPr lang="ru-RU" dirty="0" smtClean="0">
                <a:latin typeface="Cera CY" panose="00000500000000000000" pitchFamily="2" charset="-52"/>
              </a:rPr>
              <a:t>44 </a:t>
            </a:r>
            <a:r>
              <a:rPr lang="ru-RU" dirty="0">
                <a:latin typeface="Cera CY" panose="00000500000000000000" pitchFamily="2" charset="-52"/>
              </a:rPr>
              <a:t>(доб. </a:t>
            </a:r>
            <a:r>
              <a:rPr lang="ru-RU" dirty="0" smtClean="0">
                <a:latin typeface="Cera CY" panose="00000500000000000000" pitchFamily="2" charset="-52"/>
              </a:rPr>
              <a:t>5151)</a:t>
            </a:r>
            <a:endParaRPr lang="ru-RU" dirty="0">
              <a:latin typeface="Cera CY" panose="00000500000000000000" pitchFamily="2" charset="-52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77255" y="1923587"/>
            <a:ext cx="36744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Cera CY" panose="00000500000000000000" pitchFamily="2" charset="-52"/>
              </a:rPr>
              <a:t>Кадырова Асель Жоомартовна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549512" y="1931021"/>
            <a:ext cx="25811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dirty="0" smtClean="0">
                <a:latin typeface="Cera CY" panose="00000500000000000000" pitchFamily="2" charset="-52"/>
                <a:hlinkClick r:id="rId10"/>
              </a:rPr>
              <a:t>asel.kadyrova@ab.kg</a:t>
            </a:r>
            <a:r>
              <a:rPr lang="ru-RU" dirty="0" smtClean="0">
                <a:latin typeface="Cera CY" panose="00000500000000000000" pitchFamily="2" charset="-52"/>
              </a:rPr>
              <a:t>  </a:t>
            </a:r>
          </a:p>
          <a:p>
            <a:pPr algn="just"/>
            <a:r>
              <a:rPr lang="ru-RU" dirty="0">
                <a:latin typeface="Cera CY" panose="00000500000000000000" pitchFamily="2" charset="-52"/>
              </a:rPr>
              <a:t>+996 (312) </a:t>
            </a:r>
            <a:r>
              <a:rPr lang="ru-RU" dirty="0" smtClean="0">
                <a:latin typeface="Cera CY" panose="00000500000000000000" pitchFamily="2" charset="-52"/>
              </a:rPr>
              <a:t>66 53 79</a:t>
            </a:r>
            <a:endParaRPr lang="ru-RU" dirty="0">
              <a:latin typeface="Cera CY" panose="00000500000000000000" pitchFamily="2" charset="-52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077255" y="5613125"/>
            <a:ext cx="3841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ru-RU" dirty="0">
                <a:latin typeface="Cera CY" panose="00000500000000000000" pitchFamily="2" charset="-52"/>
              </a:rPr>
              <a:t>Бадачиева Анара </a:t>
            </a:r>
            <a:r>
              <a:rPr lang="ru-RU" dirty="0" err="1" smtClean="0">
                <a:latin typeface="Cera CY" panose="00000500000000000000" pitchFamily="2" charset="-52"/>
              </a:rPr>
              <a:t>Докторбековна</a:t>
            </a:r>
            <a:endParaRPr lang="ru-RU" dirty="0">
              <a:latin typeface="Cera CY" panose="00000500000000000000" pitchFamily="2" charset="-52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576768" y="5613125"/>
            <a:ext cx="34692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ru-RU" dirty="0" smtClean="0">
                <a:latin typeface="Cera CY" panose="00000500000000000000" pitchFamily="2" charset="-52"/>
                <a:hlinkClick r:id="rId11"/>
              </a:rPr>
              <a:t>abadachieva@bakai.kg</a:t>
            </a:r>
            <a:endParaRPr lang="ru-RU" dirty="0" smtClean="0">
              <a:latin typeface="Cera CY" panose="00000500000000000000" pitchFamily="2" charset="-52"/>
            </a:endParaRPr>
          </a:p>
          <a:p>
            <a:pPr lvl="0" algn="just">
              <a:defRPr/>
            </a:pPr>
            <a:r>
              <a:rPr lang="ru-RU" dirty="0">
                <a:latin typeface="Cera CY" panose="00000500000000000000" pitchFamily="2" charset="-52"/>
              </a:rPr>
              <a:t>+</a:t>
            </a:r>
            <a:r>
              <a:rPr lang="ru-RU" dirty="0" smtClean="0">
                <a:latin typeface="Cera CY" panose="00000500000000000000" pitchFamily="2" charset="-52"/>
              </a:rPr>
              <a:t>996 (</a:t>
            </a:r>
            <a:r>
              <a:rPr lang="ru-RU" dirty="0">
                <a:latin typeface="Cera CY" panose="00000500000000000000" pitchFamily="2" charset="-52"/>
              </a:rPr>
              <a:t>312</a:t>
            </a:r>
            <a:r>
              <a:rPr lang="ru-RU" dirty="0" smtClean="0">
                <a:latin typeface="Cera CY" panose="00000500000000000000" pitchFamily="2" charset="-52"/>
              </a:rPr>
              <a:t>) 61 00 61 (доб. 6773</a:t>
            </a:r>
            <a:r>
              <a:rPr lang="ru-RU" dirty="0">
                <a:latin typeface="Cera CY" panose="00000500000000000000" pitchFamily="2" charset="-52"/>
              </a:rPr>
              <a:t>)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23256" y="5465288"/>
            <a:ext cx="2338986" cy="665006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69530" y="4382830"/>
            <a:ext cx="2486881" cy="77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49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5" name="Слайд think-cell" r:id="rId4" imgW="353" imgH="318" progId="TCLayout.ActiveDocument.1">
                  <p:embed/>
                </p:oleObj>
              </mc:Choice>
              <mc:Fallback>
                <p:oleObj name="Слайд think-cell" r:id="rId4" imgW="353" imgH="31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061525"/>
              </p:ext>
            </p:extLst>
          </p:nvPr>
        </p:nvGraphicFramePr>
        <p:xfrm>
          <a:off x="654600" y="2100642"/>
          <a:ext cx="10095778" cy="3513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4760">
                  <a:extLst>
                    <a:ext uri="{9D8B030D-6E8A-4147-A177-3AD203B41FA5}">
                      <a16:colId xmlns:a16="http://schemas.microsoft.com/office/drawing/2014/main" xmlns="" val="4285562076"/>
                    </a:ext>
                  </a:extLst>
                </a:gridCol>
                <a:gridCol w="6901018">
                  <a:extLst>
                    <a:ext uri="{9D8B030D-6E8A-4147-A177-3AD203B41FA5}">
                      <a16:colId xmlns:a16="http://schemas.microsoft.com/office/drawing/2014/main" xmlns="" val="3547297496"/>
                    </a:ext>
                  </a:extLst>
                </a:gridCol>
              </a:tblGrid>
              <a:tr h="61792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tabLst/>
                      </a:pPr>
                      <a:r>
                        <a:rPr lang="ru-RU" sz="18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https://ab.kg/bankovskie-uslugi-uslugi_bsk/uslugi_bsk</a:t>
                      </a:r>
                      <a:endParaRPr lang="ru-RU" sz="18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37925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endParaRPr lang="en-US" sz="1600" b="0" kern="1200" dirty="0" smtClean="0">
                        <a:solidFill>
                          <a:srgbClr val="FF0000"/>
                        </a:solidFill>
                        <a:latin typeface="Cera CY" panose="00000500000000000000" pitchFamily="2" charset="-52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https://keremetbank.kg/ru/business/bankovskoe-soprovozhdenie-kontraktov</a:t>
                      </a:r>
                      <a:endParaRPr lang="ru-RU" sz="1800" b="1" u="none" strike="noStrike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81980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ru-RU" sz="1600" b="0" kern="1200" dirty="0">
                        <a:solidFill>
                          <a:schemeClr val="tx1"/>
                        </a:solidFill>
                        <a:latin typeface="Cera CY" panose="00000500000000000000" pitchFamily="2" charset="-52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u="none" strike="noStrike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  <a:hlinkClick r:id="rId8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https://www.rsk.kg/ru/ur/bsoprovojdenie</a:t>
                      </a:r>
                      <a:endParaRPr lang="ru-RU" sz="1800" b="1" u="none" strike="noStrike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u="none" strike="noStrike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u="none" strike="noStrike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u="none" strike="noStrike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u="none" strike="noStrike" kern="1200" dirty="0" err="1" smtClean="0">
                          <a:solidFill>
                            <a:srgbClr val="006AB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Иштелип</a:t>
                      </a:r>
                      <a:r>
                        <a:rPr lang="ru-RU" sz="1800" b="1" u="none" strike="noStrike" kern="1200" dirty="0" smtClean="0">
                          <a:solidFill>
                            <a:srgbClr val="006AB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u="none" strike="noStrike" kern="1200" dirty="0" err="1" smtClean="0">
                          <a:solidFill>
                            <a:srgbClr val="006AB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чыгууда</a:t>
                      </a:r>
                      <a:endParaRPr lang="ru-RU" sz="1800" b="1" u="none" strike="noStrike" kern="1200" dirty="0">
                        <a:solidFill>
                          <a:srgbClr val="006AB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43299827"/>
                  </a:ext>
                </a:extLst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ra CY" panose="00000500000000000000" pitchFamily="2" charset="-52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ra CY" panose="00000500000000000000" pitchFamily="2" charset="-52"/>
              <a:ea typeface="+mn-ea"/>
              <a:cs typeface="+mn-cs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9" t="18200" r="5600" b="19851"/>
          <a:stretch/>
        </p:blipFill>
        <p:spPr>
          <a:xfrm>
            <a:off x="1084018" y="1773520"/>
            <a:ext cx="1276350" cy="872736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9066" r="-1718" b="7831"/>
          <a:stretch/>
        </p:blipFill>
        <p:spPr>
          <a:xfrm>
            <a:off x="1002280" y="2768831"/>
            <a:ext cx="1650287" cy="1010309"/>
          </a:xfrm>
          <a:prstGeom prst="rect">
            <a:avLst/>
          </a:prstGeom>
        </p:spPr>
      </p:pic>
      <p:sp>
        <p:nvSpPr>
          <p:cNvPr id="14" name="Заголовок 1"/>
          <p:cNvSpPr txBox="1">
            <a:spLocks/>
          </p:cNvSpPr>
          <p:nvPr/>
        </p:nvSpPr>
        <p:spPr>
          <a:xfrm>
            <a:off x="641832" y="261952"/>
            <a:ext cx="10669038" cy="553998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96" kern="1200" baseline="0">
                <a:solidFill>
                  <a:schemeClr val="tx1"/>
                </a:solidFill>
                <a:latin typeface="Stem Medium" panose="020B0603020203020204" pitchFamily="34" charset="-52"/>
                <a:ea typeface="Stem Medium" panose="020B0603020203020204" pitchFamily="34" charset="-52"/>
                <a:cs typeface="+mj-cs"/>
              </a:defRPr>
            </a:lvl1pPr>
          </a:lstStyle>
          <a:p>
            <a: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</a:rPr>
              <a:t>ЫЙГАРЫМ УКУКТУУ БАНКТАРДЫН КОНТРАКТТАРДЫ БАНКТЫК КОШТОО ЖӨНҮНДӨ</a:t>
            </a:r>
          </a:p>
          <a:p>
            <a: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</a:rPr>
              <a:t>ИНТЕРНЕТ САЙТТАРЫНДАГЫ МААЛЫМАТТАР</a:t>
            </a:r>
            <a:endParaRPr lang="ru-RU" sz="1959" b="1" dirty="0">
              <a:solidFill>
                <a:srgbClr val="006AB4"/>
              </a:solidFill>
              <a:latin typeface="Cera CY" panose="00000500000000000000" pitchFamily="2" charset="-52"/>
              <a:ea typeface="+mn-ea"/>
              <a:cs typeface="+mn-cs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4600" y="5126060"/>
            <a:ext cx="2338986" cy="66500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14698" y="4116029"/>
            <a:ext cx="2486881" cy="77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73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9" name="Слайд think-cell" r:id="rId4" imgW="353" imgH="318" progId="TCLayout.ActiveDocument.1">
                  <p:embed/>
                </p:oleObj>
              </mc:Choice>
              <mc:Fallback>
                <p:oleObj name="Слайд think-cell" r:id="rId4" imgW="353" imgH="31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Заголовок 4">
            <a:extLst>
              <a:ext uri="{FF2B5EF4-FFF2-40B4-BE49-F238E27FC236}">
                <a16:creationId xmlns:a16="http://schemas.microsoft.com/office/drawing/2014/main" xmlns="" id="{37693138-26A1-7691-2CD1-B2CA83D04646}"/>
              </a:ext>
            </a:extLst>
          </p:cNvPr>
          <p:cNvSpPr txBox="1">
            <a:spLocks/>
          </p:cNvSpPr>
          <p:nvPr/>
        </p:nvSpPr>
        <p:spPr>
          <a:xfrm>
            <a:off x="523991" y="302055"/>
            <a:ext cx="9624998" cy="276999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spAutoFit/>
          </a:bodyPr>
          <a:lstStyle>
            <a:defPPr>
              <a:defRPr lang="ru-RU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1959" b="1" baseline="0">
                <a:solidFill>
                  <a:srgbClr val="006AB4"/>
                </a:solidFill>
                <a:latin typeface="Cera CY" panose="00000500000000000000" pitchFamily="2" charset="-52"/>
                <a:ea typeface="Stem Medium" panose="020B0603020203020204" pitchFamily="34" charset="-52"/>
                <a:cs typeface="+mj-cs"/>
              </a:defRPr>
            </a:lvl1pPr>
          </a:lstStyle>
          <a:p>
            <a:r>
              <a:rPr lang="ru-RU" dirty="0" smtClean="0"/>
              <a:t>КБК </a:t>
            </a:r>
            <a:r>
              <a:rPr lang="ru-RU" dirty="0" err="1" smtClean="0"/>
              <a:t>боюнча</a:t>
            </a:r>
            <a:r>
              <a:rPr lang="ru-RU" dirty="0" smtClean="0"/>
              <a:t> ТЕХНОЛОГИЯЛЫК </a:t>
            </a:r>
            <a:r>
              <a:rPr lang="ru-RU" dirty="0" smtClean="0"/>
              <a:t>КОМПАНИЯ </a:t>
            </a:r>
            <a:endParaRPr lang="ru-RU" dirty="0"/>
          </a:p>
        </p:txBody>
      </p:sp>
      <p:sp>
        <p:nvSpPr>
          <p:cNvPr id="53" name="Текст 7">
            <a:extLst>
              <a:ext uri="{FF2B5EF4-FFF2-40B4-BE49-F238E27FC236}">
                <a16:creationId xmlns:a16="http://schemas.microsoft.com/office/drawing/2014/main" xmlns="" id="{43FCBADE-273E-45DE-BAEA-BCB7C99376DE}"/>
              </a:ext>
            </a:extLst>
          </p:cNvPr>
          <p:cNvSpPr txBox="1">
            <a:spLocks/>
          </p:cNvSpPr>
          <p:nvPr/>
        </p:nvSpPr>
        <p:spPr>
          <a:xfrm>
            <a:off x="523991" y="4687422"/>
            <a:ext cx="11144018" cy="13849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defPPr>
              <a:defRPr lang="ru-RU"/>
            </a:defPPr>
            <a:lvl1pPr>
              <a:lnSpc>
                <a:spcPct val="100000"/>
              </a:lnSpc>
              <a:spcBef>
                <a:spcPct val="0"/>
              </a:spcBef>
              <a:buNone/>
              <a:defRPr sz="2000" b="0">
                <a:solidFill>
                  <a:srgbClr val="000000"/>
                </a:solidFill>
                <a:latin typeface="Cera CY"/>
                <a:ea typeface="+mj-ea"/>
                <a:cs typeface="+mj-cs"/>
              </a:defRPr>
            </a:lvl1pPr>
          </a:lstStyle>
          <a:p>
            <a:pPr algn="ctr"/>
            <a:endParaRPr lang="ru-RU" sz="1800" dirty="0"/>
          </a:p>
          <a:p>
            <a:pPr algn="ctr">
              <a:buClr>
                <a:srgbClr val="FF7900"/>
              </a:buClr>
            </a:pPr>
            <a:r>
              <a:rPr lang="ru-RU" sz="1800" dirty="0"/>
              <a:t>«</a:t>
            </a:r>
            <a:r>
              <a:rPr lang="ru-RU" sz="1800" dirty="0" err="1"/>
              <a:t>Контракттарды</a:t>
            </a:r>
            <a:r>
              <a:rPr lang="ru-RU" sz="1800" dirty="0"/>
              <a:t> </a:t>
            </a:r>
            <a:r>
              <a:rPr lang="ru-RU" sz="1800" dirty="0" err="1"/>
              <a:t>банктык</a:t>
            </a:r>
            <a:r>
              <a:rPr lang="ru-RU" sz="1800" dirty="0"/>
              <a:t> </a:t>
            </a:r>
            <a:r>
              <a:rPr lang="ru-RU" sz="1800" dirty="0" err="1"/>
              <a:t>коштоо</a:t>
            </a:r>
            <a:r>
              <a:rPr lang="ru-RU" sz="1800" dirty="0"/>
              <a:t> </a:t>
            </a:r>
            <a:r>
              <a:rPr lang="ru-RU" sz="1800" dirty="0" err="1"/>
              <a:t>технологиялык</a:t>
            </a:r>
            <a:r>
              <a:rPr lang="ru-RU" sz="1800" dirty="0"/>
              <a:t> </a:t>
            </a:r>
            <a:r>
              <a:rPr lang="ru-RU" sz="1800" dirty="0" err="1"/>
              <a:t>компаниясы</a:t>
            </a:r>
            <a:r>
              <a:rPr lang="ru-RU" sz="1800" dirty="0"/>
              <a:t>» </a:t>
            </a:r>
            <a:r>
              <a:rPr lang="ru-RU" sz="1800" dirty="0" err="1"/>
              <a:t>жоопкерчилиги</a:t>
            </a:r>
            <a:r>
              <a:rPr lang="ru-RU" sz="1800" dirty="0"/>
              <a:t> </a:t>
            </a:r>
            <a:r>
              <a:rPr lang="ru-RU" sz="1800" dirty="0" err="1"/>
              <a:t>чектелген</a:t>
            </a:r>
            <a:r>
              <a:rPr lang="ru-RU" sz="1800" dirty="0"/>
              <a:t> </a:t>
            </a:r>
            <a:r>
              <a:rPr lang="ru-RU" sz="1800" dirty="0" err="1"/>
              <a:t>коому</a:t>
            </a:r>
            <a:r>
              <a:rPr lang="ru-RU" sz="1800" dirty="0"/>
              <a:t> </a:t>
            </a:r>
            <a:r>
              <a:rPr lang="ru-RU" sz="1800" dirty="0" smtClean="0"/>
              <a:t>(«КБК</a:t>
            </a:r>
            <a:r>
              <a:rPr lang="ru-RU" sz="1800" dirty="0"/>
              <a:t>» </a:t>
            </a:r>
            <a:r>
              <a:rPr lang="ru-RU" sz="1800" dirty="0" smtClean="0"/>
              <a:t>ЖЧК ТК) </a:t>
            </a:r>
            <a:r>
              <a:rPr lang="ru-RU" sz="1800" dirty="0" err="1"/>
              <a:t>Кыргыз</a:t>
            </a:r>
            <a:r>
              <a:rPr lang="ru-RU" sz="1800" dirty="0"/>
              <a:t> </a:t>
            </a:r>
            <a:r>
              <a:rPr lang="ru-RU" sz="1800" dirty="0" err="1"/>
              <a:t>Республикасындагы</a:t>
            </a:r>
            <a:r>
              <a:rPr lang="ru-RU" sz="1800" dirty="0"/>
              <a:t> </a:t>
            </a:r>
            <a:r>
              <a:rPr lang="ru-RU" sz="1800" dirty="0" err="1"/>
              <a:t>мамлекеттик</a:t>
            </a:r>
            <a:r>
              <a:rPr lang="ru-RU" sz="1800" dirty="0"/>
              <a:t> </a:t>
            </a:r>
            <a:r>
              <a:rPr lang="ru-RU" sz="1800" dirty="0" err="1"/>
              <a:t>жана</a:t>
            </a:r>
            <a:r>
              <a:rPr lang="ru-RU" sz="1800" dirty="0"/>
              <a:t> башка </a:t>
            </a:r>
            <a:r>
              <a:rPr lang="ru-RU" sz="1800" dirty="0" err="1"/>
              <a:t>сатып</a:t>
            </a:r>
            <a:r>
              <a:rPr lang="ru-RU" sz="1800" dirty="0"/>
              <a:t> </a:t>
            </a:r>
            <a:r>
              <a:rPr lang="ru-RU" sz="1800" dirty="0" err="1"/>
              <a:t>алуулар</a:t>
            </a:r>
            <a:r>
              <a:rPr lang="ru-RU" sz="1800" dirty="0"/>
              <a:t> </a:t>
            </a:r>
            <a:r>
              <a:rPr lang="ru-RU" sz="1800" dirty="0" err="1"/>
              <a:t>чөйрөсүндө</a:t>
            </a:r>
            <a:r>
              <a:rPr lang="ru-RU" sz="1800" dirty="0"/>
              <a:t> </a:t>
            </a:r>
            <a:r>
              <a:rPr lang="ru-RU" sz="1800" dirty="0" err="1"/>
              <a:t>контракттарды</a:t>
            </a:r>
            <a:r>
              <a:rPr lang="ru-RU" sz="1800" dirty="0"/>
              <a:t> </a:t>
            </a:r>
            <a:r>
              <a:rPr lang="ru-RU" sz="1800" dirty="0" err="1"/>
              <a:t>банктык</a:t>
            </a:r>
            <a:r>
              <a:rPr lang="ru-RU" sz="1800" dirty="0"/>
              <a:t> </a:t>
            </a:r>
            <a:r>
              <a:rPr lang="ru-RU" sz="1800" dirty="0" err="1"/>
              <a:t>коштоону</a:t>
            </a:r>
            <a:r>
              <a:rPr lang="ru-RU" sz="1800" dirty="0"/>
              <a:t> </a:t>
            </a:r>
            <a:r>
              <a:rPr lang="ru-RU" sz="1800" dirty="0" err="1"/>
              <a:t>ишке</a:t>
            </a:r>
            <a:r>
              <a:rPr lang="ru-RU" sz="1800" dirty="0"/>
              <a:t> </a:t>
            </a:r>
            <a:r>
              <a:rPr lang="ru-RU" sz="1800" dirty="0" err="1"/>
              <a:t>киргизүү</a:t>
            </a:r>
            <a:r>
              <a:rPr lang="ru-RU" sz="1800" dirty="0"/>
              <a:t>, </a:t>
            </a:r>
            <a:r>
              <a:rPr lang="ru-RU" sz="1800" dirty="0" err="1"/>
              <a:t>колдонуу</a:t>
            </a:r>
            <a:r>
              <a:rPr lang="ru-RU" sz="1800" dirty="0"/>
              <a:t> </a:t>
            </a:r>
            <a:r>
              <a:rPr lang="ru-RU" sz="1800" dirty="0" err="1"/>
              <a:t>жана</a:t>
            </a:r>
            <a:r>
              <a:rPr lang="ru-RU" sz="1800" dirty="0"/>
              <a:t> </a:t>
            </a:r>
            <a:r>
              <a:rPr lang="ru-RU" sz="1800" dirty="0" err="1"/>
              <a:t>өнүктүрүү</a:t>
            </a:r>
            <a:r>
              <a:rPr lang="ru-RU" sz="1800" dirty="0"/>
              <a:t> </a:t>
            </a:r>
            <a:r>
              <a:rPr lang="ru-RU" sz="1800" dirty="0" err="1"/>
              <a:t>багытында</a:t>
            </a:r>
            <a:r>
              <a:rPr lang="ru-RU" sz="1800" dirty="0"/>
              <a:t> </a:t>
            </a:r>
            <a:r>
              <a:rPr lang="ru-RU" sz="1800" dirty="0" err="1"/>
              <a:t>консультациялык</a:t>
            </a:r>
            <a:r>
              <a:rPr lang="ru-RU" sz="1800" dirty="0"/>
              <a:t>, </a:t>
            </a:r>
            <a:r>
              <a:rPr lang="ru-RU" sz="1800" dirty="0" err="1"/>
              <a:t>усулдук</a:t>
            </a:r>
            <a:r>
              <a:rPr lang="ru-RU" sz="1800" dirty="0"/>
              <a:t>, </a:t>
            </a:r>
            <a:r>
              <a:rPr lang="ru-RU" sz="1800" dirty="0" err="1"/>
              <a:t>технологиялык</a:t>
            </a:r>
            <a:r>
              <a:rPr lang="ru-RU" sz="1800" dirty="0"/>
              <a:t> </a:t>
            </a:r>
            <a:r>
              <a:rPr lang="ru-RU" sz="1800" dirty="0" err="1"/>
              <a:t>жана</a:t>
            </a:r>
            <a:r>
              <a:rPr lang="ru-RU" sz="1800" dirty="0"/>
              <a:t> башка </a:t>
            </a:r>
            <a:r>
              <a:rPr lang="ru-RU" sz="1800" dirty="0" err="1"/>
              <a:t>эксперттик</a:t>
            </a:r>
            <a:r>
              <a:rPr lang="ru-RU" sz="1800" dirty="0"/>
              <a:t> </a:t>
            </a:r>
            <a:r>
              <a:rPr lang="ru-RU" sz="1800" dirty="0" err="1"/>
              <a:t>колдоону</a:t>
            </a:r>
            <a:r>
              <a:rPr lang="ru-RU" sz="1800" dirty="0"/>
              <a:t> </a:t>
            </a:r>
            <a:r>
              <a:rPr lang="ru-RU" sz="1800" dirty="0" err="1"/>
              <a:t>жүзөгө</a:t>
            </a:r>
            <a:r>
              <a:rPr lang="ru-RU" sz="1800" dirty="0"/>
              <a:t> </a:t>
            </a:r>
            <a:r>
              <a:rPr lang="ru-RU" sz="1800" dirty="0" err="1"/>
              <a:t>ашырат</a:t>
            </a:r>
            <a:r>
              <a:rPr lang="ru-RU" sz="1800" dirty="0"/>
              <a:t> </a:t>
            </a:r>
            <a:r>
              <a:rPr lang="ru-RU" sz="1800" dirty="0" smtClean="0"/>
              <a:t>*</a:t>
            </a:r>
            <a:endParaRPr lang="ru-RU" sz="1800" dirty="0"/>
          </a:p>
        </p:txBody>
      </p:sp>
      <p:sp>
        <p:nvSpPr>
          <p:cNvPr id="39" name="Текст 7">
            <a:extLst>
              <a:ext uri="{FF2B5EF4-FFF2-40B4-BE49-F238E27FC236}">
                <a16:creationId xmlns:a16="http://schemas.microsoft.com/office/drawing/2014/main" xmlns="" id="{43FCBADE-273E-45DE-BAEA-BCB7C99376DE}"/>
              </a:ext>
            </a:extLst>
          </p:cNvPr>
          <p:cNvSpPr txBox="1">
            <a:spLocks/>
          </p:cNvSpPr>
          <p:nvPr/>
        </p:nvSpPr>
        <p:spPr>
          <a:xfrm>
            <a:off x="469287" y="6469276"/>
            <a:ext cx="10815112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6"/>
              </a:buClr>
              <a:buFont typeface="Arial" panose="020B0604020202020204" pitchFamily="34" charset="0"/>
              <a:buNone/>
              <a:defRPr lang="ru-RU" sz="3200" b="0" kern="120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F7900"/>
              </a:buClr>
            </a:pPr>
            <a:r>
              <a:rPr sz="1400" dirty="0" smtClean="0">
                <a:solidFill>
                  <a:schemeClr val="bg2">
                    <a:lumMod val="25000"/>
                  </a:schemeClr>
                </a:solidFill>
                <a:latin typeface="Cera CY" pitchFamily="2" charset="0"/>
              </a:rPr>
              <a:t>*</a:t>
            </a:r>
            <a:r>
              <a:rPr lang="ru-RU" sz="1400" dirty="0"/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Контракттарды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коштоонун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катышуучуларына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консультациялар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Кыргыз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Финансы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министрлигинин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ыйгарым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укуктуу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банктардын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билдирмелери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боюнча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ишке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ашырылат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674" y="721479"/>
            <a:ext cx="2217501" cy="707826"/>
          </a:xfrm>
          <a:prstGeom prst="rect">
            <a:avLst/>
          </a:prstGeom>
        </p:spPr>
      </p:pic>
      <p:sp>
        <p:nvSpPr>
          <p:cNvPr id="41" name="Rechteck 1"/>
          <p:cNvSpPr/>
          <p:nvPr/>
        </p:nvSpPr>
        <p:spPr bwMode="gray">
          <a:xfrm>
            <a:off x="2223779" y="3194598"/>
            <a:ext cx="1751299" cy="1448790"/>
          </a:xfrm>
          <a:prstGeom prst="rect">
            <a:avLst/>
          </a:prstGeom>
          <a:solidFill>
            <a:srgbClr val="3D80FD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rgbClr val="2570FD"/>
              </a:solidFill>
            </a:endParaRPr>
          </a:p>
        </p:txBody>
      </p:sp>
      <p:sp>
        <p:nvSpPr>
          <p:cNvPr id="42" name="Rechteck 20"/>
          <p:cNvSpPr/>
          <p:nvPr/>
        </p:nvSpPr>
        <p:spPr bwMode="gray">
          <a:xfrm>
            <a:off x="4258260" y="3194598"/>
            <a:ext cx="1751299" cy="1448790"/>
          </a:xfrm>
          <a:prstGeom prst="rect">
            <a:avLst/>
          </a:prstGeom>
          <a:solidFill>
            <a:srgbClr val="BDD7EE">
              <a:alpha val="7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rgbClr val="2570FD"/>
              </a:solidFill>
            </a:endParaRPr>
          </a:p>
        </p:txBody>
      </p:sp>
      <p:sp>
        <p:nvSpPr>
          <p:cNvPr id="44" name="Rechteck 23"/>
          <p:cNvSpPr/>
          <p:nvPr/>
        </p:nvSpPr>
        <p:spPr bwMode="gray">
          <a:xfrm>
            <a:off x="6204425" y="3194598"/>
            <a:ext cx="1751299" cy="1448790"/>
          </a:xfrm>
          <a:prstGeom prst="rect">
            <a:avLst/>
          </a:prstGeom>
          <a:solidFill>
            <a:srgbClr val="2E75B6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rgbClr val="2570FD"/>
              </a:solidFill>
            </a:endParaRPr>
          </a:p>
        </p:txBody>
      </p:sp>
      <p:sp>
        <p:nvSpPr>
          <p:cNvPr id="46" name="Rechteck 23"/>
          <p:cNvSpPr/>
          <p:nvPr/>
        </p:nvSpPr>
        <p:spPr bwMode="gray">
          <a:xfrm>
            <a:off x="8216921" y="3194598"/>
            <a:ext cx="1751299" cy="1448790"/>
          </a:xfrm>
          <a:prstGeom prst="rect">
            <a:avLst/>
          </a:prstGeom>
          <a:solidFill>
            <a:srgbClr val="767171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rgbClr val="2570FD"/>
              </a:solidFill>
            </a:endParaRPr>
          </a:p>
        </p:txBody>
      </p:sp>
      <p:pic>
        <p:nvPicPr>
          <p:cNvPr id="47" name="Рисунок 46"/>
          <p:cNvPicPr>
            <a:picLocks noChangeAspect="1"/>
          </p:cNvPicPr>
          <p:nvPr/>
        </p:nvPicPr>
        <p:blipFill>
          <a:blip r:embed="rId7" cstate="print">
            <a:biLevel thresh="7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7428" y="1789817"/>
            <a:ext cx="1044000" cy="1044000"/>
          </a:xfrm>
          <a:prstGeom prst="rect">
            <a:avLst/>
          </a:prstGeom>
          <a:noFill/>
        </p:spPr>
      </p:pic>
      <p:pic>
        <p:nvPicPr>
          <p:cNvPr id="48" name="Рисунок 47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artisticGlowEdges/>
                    </a14:imgEffect>
                    <a14:imgEffect>
                      <a14:colorTemperature colorTemp="112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74950" y="1845119"/>
            <a:ext cx="1044000" cy="1044000"/>
          </a:xfrm>
          <a:prstGeom prst="rect">
            <a:avLst/>
          </a:prstGeom>
        </p:spPr>
      </p:pic>
      <p:sp>
        <p:nvSpPr>
          <p:cNvPr id="50" name="Rechteck 27"/>
          <p:cNvSpPr/>
          <p:nvPr/>
        </p:nvSpPr>
        <p:spPr bwMode="gray">
          <a:xfrm>
            <a:off x="2266360" y="3501974"/>
            <a:ext cx="1991900" cy="8737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252000" bIns="108000" rtlCol="0" anchor="t" anchorCtr="0"/>
          <a:lstStyle/>
          <a:p>
            <a:pPr algn="ctr">
              <a:lnSpc>
                <a:spcPts val="1800"/>
              </a:lnSpc>
            </a:pPr>
            <a:r>
              <a:rPr lang="ru-RU" sz="1400" b="1" dirty="0" smtClean="0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КБК </a:t>
            </a:r>
            <a:r>
              <a:rPr lang="ru-RU" sz="1400" b="1" dirty="0" err="1" smtClean="0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технологияларын</a:t>
            </a:r>
            <a:endParaRPr lang="ru-RU" sz="1400" b="1" dirty="0">
              <a:solidFill>
                <a:srgbClr val="000000"/>
              </a:solidFill>
              <a:latin typeface="Cera CY"/>
              <a:ea typeface="+mj-ea"/>
              <a:cs typeface="+mj-cs"/>
            </a:endParaRPr>
          </a:p>
          <a:p>
            <a:pPr algn="ctr">
              <a:lnSpc>
                <a:spcPts val="1800"/>
              </a:lnSpc>
            </a:pPr>
            <a:r>
              <a:rPr lang="ru-RU" sz="1400" b="1" dirty="0" err="1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сунуштоо</a:t>
            </a:r>
            <a:r>
              <a:rPr lang="ru-RU" sz="1400" b="1" dirty="0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 </a:t>
            </a:r>
            <a:r>
              <a:rPr lang="ru-RU" sz="1400" b="1" dirty="0" err="1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жана</a:t>
            </a:r>
            <a:endParaRPr lang="ru-RU" sz="1400" b="1" dirty="0">
              <a:solidFill>
                <a:srgbClr val="000000"/>
              </a:solidFill>
              <a:latin typeface="Cera CY"/>
              <a:ea typeface="+mj-ea"/>
              <a:cs typeface="+mj-cs"/>
            </a:endParaRPr>
          </a:p>
          <a:p>
            <a:pPr algn="ctr">
              <a:lnSpc>
                <a:spcPts val="1800"/>
              </a:lnSpc>
            </a:pPr>
            <a:r>
              <a:rPr lang="ru-RU" sz="1400" b="1" dirty="0" err="1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өнүктүрүү</a:t>
            </a:r>
            <a:r>
              <a:rPr lang="ru-RU" sz="1400" b="1" dirty="0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  </a:t>
            </a:r>
            <a:endParaRPr lang="ru-RU" sz="1400" b="1" dirty="0">
              <a:solidFill>
                <a:srgbClr val="000000"/>
              </a:solidFill>
              <a:latin typeface="Cera CY"/>
              <a:ea typeface="+mj-ea"/>
              <a:cs typeface="+mj-cs"/>
            </a:endParaRPr>
          </a:p>
        </p:txBody>
      </p:sp>
      <p:sp>
        <p:nvSpPr>
          <p:cNvPr id="51" name="Rechteck 31"/>
          <p:cNvSpPr/>
          <p:nvPr/>
        </p:nvSpPr>
        <p:spPr bwMode="gray">
          <a:xfrm>
            <a:off x="4400672" y="3190355"/>
            <a:ext cx="1719759" cy="8737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252000" bIns="108000" rtlCol="0" anchor="t" anchorCtr="0"/>
          <a:lstStyle/>
          <a:p>
            <a:pPr algn="ctr">
              <a:lnSpc>
                <a:spcPts val="1800"/>
              </a:lnSpc>
            </a:pPr>
            <a:r>
              <a:rPr lang="ru-RU" sz="1400" b="1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Сатып алуу ишин</a:t>
            </a:r>
          </a:p>
          <a:p>
            <a:pPr algn="ctr">
              <a:lnSpc>
                <a:spcPts val="1800"/>
              </a:lnSpc>
            </a:pPr>
            <a:r>
              <a:rPr lang="ru-RU" sz="1400" b="1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уюштуруу үчүн</a:t>
            </a:r>
          </a:p>
          <a:p>
            <a:pPr algn="ctr">
              <a:lnSpc>
                <a:spcPts val="1800"/>
              </a:lnSpc>
            </a:pPr>
            <a:r>
              <a:rPr lang="ru-RU" sz="1400" b="1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санарип</a:t>
            </a:r>
          </a:p>
          <a:p>
            <a:pPr algn="ctr">
              <a:lnSpc>
                <a:spcPts val="1800"/>
              </a:lnSpc>
            </a:pPr>
            <a:r>
              <a:rPr lang="ru-RU" sz="1400" b="1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чечимдерди</a:t>
            </a:r>
          </a:p>
          <a:p>
            <a:pPr algn="ctr">
              <a:lnSpc>
                <a:spcPts val="1800"/>
              </a:lnSpc>
            </a:pPr>
            <a:r>
              <a:rPr lang="ru-RU" sz="1400" b="1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иштеп чыгуу</a:t>
            </a:r>
            <a:endParaRPr lang="en-US" sz="1400" b="1" dirty="0">
              <a:solidFill>
                <a:srgbClr val="000000"/>
              </a:solidFill>
              <a:latin typeface="Cera CY"/>
              <a:ea typeface="+mj-ea"/>
              <a:cs typeface="+mj-cs"/>
            </a:endParaRPr>
          </a:p>
        </p:txBody>
      </p:sp>
      <p:pic>
        <p:nvPicPr>
          <p:cNvPr id="52" name="Рисунок 51"/>
          <p:cNvPicPr>
            <a:picLocks noChangeAspect="1"/>
          </p:cNvPicPr>
          <p:nvPr/>
        </p:nvPicPr>
        <p:blipFill>
          <a:blip r:embed="rId11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artisticGlowEdges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0570" y="1789817"/>
            <a:ext cx="1044000" cy="1044000"/>
          </a:xfrm>
          <a:prstGeom prst="rect">
            <a:avLst/>
          </a:prstGeom>
        </p:spPr>
      </p:pic>
      <p:pic>
        <p:nvPicPr>
          <p:cNvPr id="54" name="Рисунок 53"/>
          <p:cNvPicPr>
            <a:picLocks noChangeAspect="1"/>
          </p:cNvPicPr>
          <p:nvPr/>
        </p:nvPicPr>
        <p:blipFill>
          <a:blip r:embed="rId13" cstate="print">
            <a:duotone>
              <a:prstClr val="black"/>
              <a:schemeClr val="tx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GlowEdg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517" y="1853317"/>
            <a:ext cx="1044000" cy="1044000"/>
          </a:xfrm>
          <a:prstGeom prst="rect">
            <a:avLst/>
          </a:prstGeom>
        </p:spPr>
      </p:pic>
      <p:sp>
        <p:nvSpPr>
          <p:cNvPr id="58" name="Rechteck 31"/>
          <p:cNvSpPr/>
          <p:nvPr/>
        </p:nvSpPr>
        <p:spPr bwMode="gray">
          <a:xfrm>
            <a:off x="6209589" y="3543916"/>
            <a:ext cx="2010451" cy="8737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252000" bIns="108000" rtlCol="0" anchor="t" anchorCtr="0"/>
          <a:lstStyle/>
          <a:p>
            <a:pPr algn="ctr">
              <a:lnSpc>
                <a:spcPct val="110000"/>
              </a:lnSpc>
              <a:buClr>
                <a:schemeClr val="accent6"/>
              </a:buClr>
            </a:pPr>
            <a:r>
              <a:rPr lang="ru-RU" sz="1400" b="1" dirty="0" err="1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Сатып</a:t>
            </a:r>
            <a:r>
              <a:rPr lang="ru-RU" sz="1400" b="1" dirty="0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 </a:t>
            </a:r>
            <a:r>
              <a:rPr lang="ru-RU" sz="1400" b="1" dirty="0" err="1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алуу</a:t>
            </a:r>
            <a:r>
              <a:rPr lang="ru-RU" sz="1400" b="1" dirty="0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 </a:t>
            </a:r>
            <a:r>
              <a:rPr lang="ru-RU" sz="1400" b="1" dirty="0" err="1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ишин</a:t>
            </a:r>
            <a:endParaRPr lang="ru-RU" sz="1400" b="1" dirty="0">
              <a:solidFill>
                <a:srgbClr val="000000"/>
              </a:solidFill>
              <a:latin typeface="Cera CY"/>
              <a:ea typeface="+mj-ea"/>
              <a:cs typeface="+mj-cs"/>
            </a:endParaRPr>
          </a:p>
          <a:p>
            <a:pPr algn="ctr">
              <a:lnSpc>
                <a:spcPct val="110000"/>
              </a:lnSpc>
              <a:buClr>
                <a:schemeClr val="accent6"/>
              </a:buClr>
            </a:pPr>
            <a:r>
              <a:rPr lang="ru-RU" sz="1400" b="1" dirty="0" err="1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уюштурууга</a:t>
            </a:r>
            <a:endParaRPr lang="ru-RU" sz="1400" b="1" dirty="0">
              <a:solidFill>
                <a:srgbClr val="000000"/>
              </a:solidFill>
              <a:latin typeface="Cera CY"/>
              <a:ea typeface="+mj-ea"/>
              <a:cs typeface="+mj-cs"/>
            </a:endParaRPr>
          </a:p>
          <a:p>
            <a:pPr algn="ctr">
              <a:lnSpc>
                <a:spcPct val="110000"/>
              </a:lnSpc>
              <a:buClr>
                <a:schemeClr val="accent6"/>
              </a:buClr>
            </a:pPr>
            <a:r>
              <a:rPr lang="ru-RU" sz="1400" b="1" dirty="0" err="1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көмөктөшүү</a:t>
            </a:r>
            <a:endParaRPr lang="ru-RU" sz="1400" b="1" dirty="0">
              <a:solidFill>
                <a:srgbClr val="000000"/>
              </a:solidFill>
              <a:latin typeface="Cera CY"/>
              <a:ea typeface="+mj-ea"/>
              <a:cs typeface="+mj-cs"/>
            </a:endParaRPr>
          </a:p>
        </p:txBody>
      </p:sp>
      <p:sp>
        <p:nvSpPr>
          <p:cNvPr id="60" name="Rechteck 31"/>
          <p:cNvSpPr/>
          <p:nvPr/>
        </p:nvSpPr>
        <p:spPr bwMode="gray">
          <a:xfrm>
            <a:off x="8391216" y="3649424"/>
            <a:ext cx="1751297" cy="8737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252000" bIns="108000" rtlCol="0" anchor="t" anchorCtr="0"/>
          <a:lstStyle/>
          <a:p>
            <a:pPr algn="ctr">
              <a:lnSpc>
                <a:spcPts val="1800"/>
              </a:lnSpc>
            </a:pPr>
            <a:r>
              <a:rPr lang="ru-RU" sz="1400" b="1" dirty="0" smtClean="0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Консалтинг</a:t>
            </a:r>
          </a:p>
          <a:p>
            <a:pPr algn="ctr">
              <a:lnSpc>
                <a:spcPts val="1800"/>
              </a:lnSpc>
            </a:pPr>
            <a:r>
              <a:rPr lang="ru-RU" sz="1400" b="1" dirty="0" err="1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ж</a:t>
            </a:r>
            <a:r>
              <a:rPr lang="ru-RU" sz="1400" b="1" dirty="0" err="1" smtClean="0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ана</a:t>
            </a:r>
            <a:r>
              <a:rPr lang="ru-RU" sz="1400" b="1" dirty="0" smtClean="0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 </a:t>
            </a:r>
            <a:r>
              <a:rPr lang="ru-RU" sz="1400" b="1" dirty="0" err="1" smtClean="0">
                <a:solidFill>
                  <a:srgbClr val="000000"/>
                </a:solidFill>
                <a:latin typeface="Cera CY"/>
                <a:ea typeface="+mj-ea"/>
                <a:cs typeface="+mj-cs"/>
              </a:rPr>
              <a:t>окутуу</a:t>
            </a:r>
            <a:endParaRPr lang="en-US" sz="1400" b="1" dirty="0">
              <a:solidFill>
                <a:srgbClr val="000000"/>
              </a:solidFill>
              <a:latin typeface="Cera CY"/>
              <a:ea typeface="+mj-ea"/>
              <a:cs typeface="+mj-cs"/>
            </a:endParaRPr>
          </a:p>
        </p:txBody>
      </p:sp>
      <p:sp>
        <p:nvSpPr>
          <p:cNvPr id="61" name="Ellipse 123"/>
          <p:cNvSpPr/>
          <p:nvPr/>
        </p:nvSpPr>
        <p:spPr bwMode="gray">
          <a:xfrm>
            <a:off x="4377655" y="1625600"/>
            <a:ext cx="1399202" cy="1422400"/>
          </a:xfrm>
          <a:prstGeom prst="ellipse">
            <a:avLst/>
          </a:prstGeom>
          <a:noFill/>
          <a:ln>
            <a:solidFill>
              <a:srgbClr val="1A6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Ellipse 123"/>
          <p:cNvSpPr/>
          <p:nvPr/>
        </p:nvSpPr>
        <p:spPr bwMode="gray">
          <a:xfrm>
            <a:off x="6340651" y="1638300"/>
            <a:ext cx="1402708" cy="1346200"/>
          </a:xfrm>
          <a:prstGeom prst="ellipse">
            <a:avLst/>
          </a:prstGeom>
          <a:noFill/>
          <a:ln>
            <a:solidFill>
              <a:srgbClr val="1A6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9" name="Ellipse 123"/>
          <p:cNvSpPr/>
          <p:nvPr/>
        </p:nvSpPr>
        <p:spPr bwMode="gray">
          <a:xfrm>
            <a:off x="8391216" y="1638300"/>
            <a:ext cx="1402708" cy="1346200"/>
          </a:xfrm>
          <a:prstGeom prst="ellipse">
            <a:avLst/>
          </a:prstGeom>
          <a:noFill/>
          <a:ln>
            <a:solidFill>
              <a:srgbClr val="1A6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Ellipse 123"/>
          <p:cNvSpPr/>
          <p:nvPr/>
        </p:nvSpPr>
        <p:spPr bwMode="gray">
          <a:xfrm>
            <a:off x="2399827" y="1600200"/>
            <a:ext cx="1399202" cy="1422400"/>
          </a:xfrm>
          <a:prstGeom prst="ellipse">
            <a:avLst/>
          </a:prstGeom>
          <a:noFill/>
          <a:ln>
            <a:solidFill>
              <a:srgbClr val="1A6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Номер слайда 2"/>
          <p:cNvSpPr>
            <a:spLocks noGrp="1"/>
          </p:cNvSpPr>
          <p:nvPr>
            <p:ph type="sldNum" sz="quarter" idx="4294967295"/>
          </p:nvPr>
        </p:nvSpPr>
        <p:spPr>
          <a:xfrm>
            <a:off x="11310870" y="6419084"/>
            <a:ext cx="546168" cy="43891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ra CY" panose="00000500000000000000" pitchFamily="2" charset="-52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ra CY" panose="00000500000000000000" pitchFamily="2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557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" name="Слайд think-cell" r:id="rId6" imgW="286" imgH="286" progId="TCLayout.ActiveDocument.1">
                  <p:embed/>
                </p:oleObj>
              </mc:Choice>
              <mc:Fallback>
                <p:oleObj name="Слайд think-cell" r:id="rId6" imgW="286" imgH="28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 hidden="1"/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ra CY" panose="00000500000000000000" pitchFamily="2" charset="-52"/>
              <a:ea typeface="Stem Medium" panose="020B0603020203020204" pitchFamily="34" charset="-52"/>
              <a:cs typeface="+mn-cs"/>
              <a:sym typeface="Cera CY" panose="00000500000000000000" pitchFamily="2" charset="-52"/>
            </a:endParaRPr>
          </a:p>
        </p:txBody>
      </p:sp>
      <p:sp>
        <p:nvSpPr>
          <p:cNvPr id="10" name="Заголовок 4"/>
          <p:cNvSpPr>
            <a:spLocks noGrp="1"/>
          </p:cNvSpPr>
          <p:nvPr>
            <p:ph type="title"/>
          </p:nvPr>
        </p:nvSpPr>
        <p:spPr>
          <a:xfrm>
            <a:off x="498907" y="301846"/>
            <a:ext cx="10801885" cy="271356"/>
          </a:xfrm>
          <a:noFill/>
        </p:spPr>
        <p:txBody>
          <a:bodyPr vert="horz" wrap="square" lIns="0" tIns="0" rIns="0" bIns="0" rtlCol="0" anchor="t">
            <a:spAutoFit/>
          </a:bodyPr>
          <a:lstStyle/>
          <a:p>
            <a:pPr algn="l"/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КОНТРАКТТАРДЫ БАНКТЫК 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КОШТООНУ КОЛДОНУУ 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МАКСАТЫ </a:t>
            </a:r>
            <a:endParaRPr lang="ru-RU" sz="1959" b="1" dirty="0">
              <a:solidFill>
                <a:srgbClr val="006AB4"/>
              </a:solidFill>
              <a:latin typeface="Cera CY" panose="00000500000000000000" pitchFamily="2" charset="-52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ru-RU" sz="1398" b="0" i="0" u="none" strike="noStrike" kern="1200" cap="none" spc="0" normalizeH="0" baseline="0" noProof="0" smtClean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era CY" panose="00000500000000000000" pitchFamily="2" charset="-52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398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era CY" panose="00000500000000000000" pitchFamily="2" charset="-52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D71AB16B-1475-4407-8697-2073E9C80421}"/>
              </a:ext>
            </a:extLst>
          </p:cNvPr>
          <p:cNvSpPr/>
          <p:nvPr/>
        </p:nvSpPr>
        <p:spPr>
          <a:xfrm>
            <a:off x="726098" y="3744942"/>
            <a:ext cx="10747864" cy="2536597"/>
          </a:xfrm>
          <a:prstGeom prst="rect">
            <a:avLst/>
          </a:prstGeom>
          <a:solidFill>
            <a:schemeClr val="accent1">
              <a:lumMod val="20000"/>
              <a:lumOff val="8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«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Мамлекеттик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сатып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алуулар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жөнүндө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» </a:t>
            </a:r>
            <a:r>
              <a:rPr lang="ru-RU" sz="1600" i="1" dirty="0" err="1">
                <a:solidFill>
                  <a:schemeClr val="tx1"/>
                </a:solidFill>
                <a:latin typeface="Cera CY" panose="00000500000000000000" pitchFamily="2" charset="-52"/>
              </a:rPr>
              <a:t>м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ыйзамдын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максаты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–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ресурстарды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натыйжалуу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жана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үнөмдүү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пайдалануу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аркылуу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арбын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пайдага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жетүү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үчүн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шарттарды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түзүү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максатында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сатып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алуучу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уюмдардын</a:t>
            </a:r>
            <a:r>
              <a:rPr lang="ru-RU" sz="1600" i="1" dirty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иштешин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камсыз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кылууга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байланыштуу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мамилелерди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жөнгө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салуу</a:t>
            </a:r>
            <a:r>
              <a:rPr lang="ru-RU" sz="1600" i="1" dirty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аркылуу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туруктуу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өнүгүү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үчүн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улуттун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жыргалчылыгын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Cera CY" panose="00000500000000000000" pitchFamily="2" charset="-52"/>
              </a:rPr>
              <a:t>жогорулатуу</a:t>
            </a:r>
            <a:r>
              <a:rPr lang="ru-RU" sz="16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.</a:t>
            </a:r>
          </a:p>
          <a:p>
            <a:pPr lvl="0" algn="just"/>
            <a:endParaRPr lang="ru-RU" sz="1400" i="1" dirty="0" smtClean="0">
              <a:solidFill>
                <a:schemeClr val="tx1"/>
              </a:solidFill>
              <a:latin typeface="Cera CY" panose="00000500000000000000" pitchFamily="2" charset="-52"/>
            </a:endParaRPr>
          </a:p>
          <a:p>
            <a:pPr lvl="0" algn="just"/>
            <a:r>
              <a:rPr lang="ru-RU" sz="1400" i="1" dirty="0" err="1">
                <a:solidFill>
                  <a:schemeClr val="tx1"/>
                </a:solidFill>
                <a:latin typeface="Cera CY" panose="00000500000000000000" pitchFamily="2" charset="-52"/>
              </a:rPr>
              <a:t>Мыйзам</a:t>
            </a:r>
            <a:r>
              <a:rPr lang="ru-RU" sz="1400" i="1" dirty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Cera CY" panose="00000500000000000000" pitchFamily="2" charset="-52"/>
              </a:rPr>
              <a:t>мамлекеттик</a:t>
            </a:r>
            <a:r>
              <a:rPr lang="ru-RU" sz="1400" i="1" dirty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Cera CY" panose="00000500000000000000" pitchFamily="2" charset="-52"/>
              </a:rPr>
              <a:t>сатып</a:t>
            </a:r>
            <a:r>
              <a:rPr lang="ru-RU" sz="1400" i="1" dirty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Cera CY" panose="00000500000000000000" pitchFamily="2" charset="-52"/>
              </a:rPr>
              <a:t>алуулардын</a:t>
            </a:r>
            <a:r>
              <a:rPr lang="ru-RU" sz="1400" i="1" dirty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Cera CY" panose="00000500000000000000" pitchFamily="2" charset="-52"/>
              </a:rPr>
              <a:t>жол-жоболорун</a:t>
            </a:r>
            <a:r>
              <a:rPr lang="ru-RU" sz="1400" i="1" dirty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Cera CY" panose="00000500000000000000" pitchFamily="2" charset="-52"/>
              </a:rPr>
              <a:t>жөнөкөйлөштүрүүгө</a:t>
            </a:r>
            <a:r>
              <a:rPr lang="ru-RU" sz="1400" i="1" dirty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Cera CY" panose="00000500000000000000" pitchFamily="2" charset="-52"/>
              </a:rPr>
              <a:t>жана</a:t>
            </a:r>
            <a:r>
              <a:rPr lang="ru-RU" sz="1400" i="1" dirty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Cera CY" panose="00000500000000000000" pitchFamily="2" charset="-52"/>
              </a:rPr>
              <a:t>коррупцияны</a:t>
            </a:r>
            <a:r>
              <a:rPr lang="ru-RU" sz="1400" i="1" dirty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ky-KG" sz="14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четтетүүгө</a:t>
            </a:r>
            <a:r>
              <a:rPr lang="ru-RU" sz="1400" i="1" dirty="0" smtClean="0">
                <a:solidFill>
                  <a:schemeClr val="tx1"/>
                </a:solidFill>
                <a:latin typeface="Cera CY" panose="00000500000000000000" pitchFamily="2" charset="-52"/>
              </a:rPr>
              <a:t> </a:t>
            </a:r>
            <a:r>
              <a:rPr lang="ru-RU" sz="1400" i="1" dirty="0" err="1">
                <a:solidFill>
                  <a:schemeClr val="tx1"/>
                </a:solidFill>
                <a:latin typeface="Cera CY" panose="00000500000000000000" pitchFamily="2" charset="-52"/>
              </a:rPr>
              <a:t>багытталган</a:t>
            </a:r>
            <a:r>
              <a:rPr lang="ru-RU" sz="1400" i="1" dirty="0">
                <a:solidFill>
                  <a:schemeClr val="tx1"/>
                </a:solidFill>
                <a:latin typeface="Cera CY" panose="00000500000000000000" pitchFamily="2" charset="-52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33358" y="1521800"/>
            <a:ext cx="98737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latin typeface="Cera CY" panose="00000500000000000000" pitchFamily="2" charset="-52"/>
              </a:rPr>
              <a:t>Мамлекеттик</a:t>
            </a:r>
            <a:r>
              <a:rPr lang="ru-RU" dirty="0" smtClean="0">
                <a:latin typeface="Cera CY" panose="00000500000000000000" pitchFamily="2" charset="-52"/>
              </a:rPr>
              <a:t> </a:t>
            </a:r>
            <a:r>
              <a:rPr lang="ru-RU" dirty="0" err="1" smtClean="0">
                <a:latin typeface="Cera CY" panose="00000500000000000000" pitchFamily="2" charset="-52"/>
              </a:rPr>
              <a:t>сатып</a:t>
            </a:r>
            <a:r>
              <a:rPr lang="ru-RU" dirty="0" smtClean="0">
                <a:latin typeface="Cera CY" panose="00000500000000000000" pitchFamily="2" charset="-52"/>
              </a:rPr>
              <a:t> </a:t>
            </a:r>
            <a:r>
              <a:rPr lang="ru-RU" dirty="0" err="1" smtClean="0">
                <a:latin typeface="Cera CY" panose="00000500000000000000" pitchFamily="2" charset="-52"/>
              </a:rPr>
              <a:t>алуулар</a:t>
            </a:r>
            <a:r>
              <a:rPr lang="ru-RU" dirty="0" smtClean="0">
                <a:latin typeface="Cera CY" panose="00000500000000000000" pitchFamily="2" charset="-52"/>
              </a:rPr>
              <a:t> </a:t>
            </a:r>
            <a:r>
              <a:rPr lang="ru-RU" dirty="0" err="1" smtClean="0">
                <a:latin typeface="Cera CY" panose="00000500000000000000" pitchFamily="2" charset="-52"/>
              </a:rPr>
              <a:t>чөйрөсүндө</a:t>
            </a:r>
            <a:r>
              <a:rPr lang="ru-RU" dirty="0" smtClean="0">
                <a:latin typeface="Cera CY" panose="00000500000000000000" pitchFamily="2" charset="-52"/>
              </a:rPr>
              <a:t>  </a:t>
            </a:r>
            <a:r>
              <a:rPr lang="ru-RU" dirty="0" err="1" smtClean="0">
                <a:latin typeface="Cera CY" panose="00000500000000000000" pitchFamily="2" charset="-52"/>
              </a:rPr>
              <a:t>Кыргыз</a:t>
            </a:r>
            <a:r>
              <a:rPr lang="ru-RU" dirty="0" smtClean="0">
                <a:latin typeface="Cera CY" panose="00000500000000000000" pitchFamily="2" charset="-52"/>
              </a:rPr>
              <a:t> </a:t>
            </a:r>
            <a:r>
              <a:rPr lang="ru-RU" dirty="0" err="1" smtClean="0">
                <a:latin typeface="Cera CY" panose="00000500000000000000" pitchFamily="2" charset="-52"/>
              </a:rPr>
              <a:t>Республикасынын</a:t>
            </a:r>
            <a:r>
              <a:rPr lang="ru-RU" dirty="0" smtClean="0">
                <a:latin typeface="Cera CY" panose="00000500000000000000" pitchFamily="2" charset="-52"/>
              </a:rPr>
              <a:t> </a:t>
            </a:r>
            <a:r>
              <a:rPr lang="ru-RU" dirty="0" err="1" smtClean="0">
                <a:latin typeface="Cera CY" panose="00000500000000000000" pitchFamily="2" charset="-52"/>
              </a:rPr>
              <a:t>мамлекеттик</a:t>
            </a:r>
            <a:r>
              <a:rPr lang="ru-RU" dirty="0" smtClean="0">
                <a:latin typeface="Cera CY" panose="00000500000000000000" pitchFamily="2" charset="-52"/>
              </a:rPr>
              <a:t> </a:t>
            </a:r>
            <a:r>
              <a:rPr lang="ru-RU" dirty="0" err="1" smtClean="0">
                <a:latin typeface="Cera CY" panose="00000500000000000000" pitchFamily="2" charset="-52"/>
              </a:rPr>
              <a:t>бюджетинин</a:t>
            </a:r>
            <a:r>
              <a:rPr lang="ru-RU" dirty="0" smtClean="0">
                <a:latin typeface="Cera CY" panose="00000500000000000000" pitchFamily="2" charset="-52"/>
              </a:rPr>
              <a:t> </a:t>
            </a:r>
            <a:r>
              <a:rPr lang="ru-RU" dirty="0" err="1" smtClean="0">
                <a:latin typeface="Cera CY" panose="00000500000000000000" pitchFamily="2" charset="-52"/>
              </a:rPr>
              <a:t>каражаттарын</a:t>
            </a:r>
            <a:r>
              <a:rPr lang="ru-RU" dirty="0" smtClean="0">
                <a:latin typeface="Cera CY" panose="00000500000000000000" pitchFamily="2" charset="-52"/>
              </a:rPr>
              <a:t> </a:t>
            </a:r>
            <a:r>
              <a:rPr lang="ru-RU" dirty="0" err="1" smtClean="0">
                <a:latin typeface="Cera CY" panose="00000500000000000000" pitchFamily="2" charset="-52"/>
              </a:rPr>
              <a:t>максаттуу</a:t>
            </a:r>
            <a:r>
              <a:rPr lang="ru-RU" dirty="0" smtClean="0">
                <a:latin typeface="Cera CY" panose="00000500000000000000" pitchFamily="2" charset="-52"/>
              </a:rPr>
              <a:t> </a:t>
            </a:r>
            <a:r>
              <a:rPr lang="ru-RU" dirty="0" err="1" smtClean="0">
                <a:latin typeface="Cera CY" panose="00000500000000000000" pitchFamily="2" charset="-52"/>
              </a:rPr>
              <a:t>пайдаланууну</a:t>
            </a:r>
            <a:r>
              <a:rPr lang="ru-RU" dirty="0" smtClean="0">
                <a:latin typeface="Cera CY" panose="00000500000000000000" pitchFamily="2" charset="-52"/>
              </a:rPr>
              <a:t> </a:t>
            </a:r>
            <a:r>
              <a:rPr lang="ru-RU" dirty="0" err="1" smtClean="0">
                <a:latin typeface="Cera CY" panose="00000500000000000000" pitchFamily="2" charset="-52"/>
              </a:rPr>
              <a:t>камсыз</a:t>
            </a:r>
            <a:r>
              <a:rPr lang="ru-RU" dirty="0" smtClean="0">
                <a:latin typeface="Cera CY" panose="00000500000000000000" pitchFamily="2" charset="-52"/>
              </a:rPr>
              <a:t> </a:t>
            </a:r>
            <a:r>
              <a:rPr lang="ru-RU" dirty="0" err="1" smtClean="0">
                <a:latin typeface="Cera CY" panose="00000500000000000000" pitchFamily="2" charset="-52"/>
              </a:rPr>
              <a:t>кылуу</a:t>
            </a:r>
            <a:r>
              <a:rPr lang="ru-RU" dirty="0" smtClean="0">
                <a:latin typeface="Cera CY" panose="00000500000000000000" pitchFamily="2" charset="-52"/>
              </a:rPr>
              <a:t>.</a:t>
            </a:r>
            <a:endParaRPr lang="ru-RU" dirty="0">
              <a:latin typeface="Cera CY" panose="00000500000000000000" pitchFamily="2" charset="-5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433358" y="2270367"/>
            <a:ext cx="8932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latin typeface="Cera CY" panose="00000500000000000000" pitchFamily="2" charset="-52"/>
              </a:defRPr>
            </a:lvl1pPr>
          </a:lstStyle>
          <a:p>
            <a:r>
              <a:rPr lang="ru-RU" sz="1600" dirty="0" err="1"/>
              <a:t>Сатып</a:t>
            </a:r>
            <a:r>
              <a:rPr lang="ru-RU" sz="1600" dirty="0"/>
              <a:t> </a:t>
            </a:r>
            <a:r>
              <a:rPr lang="ru-RU" sz="1600" dirty="0" err="1"/>
              <a:t>алуучу</a:t>
            </a:r>
            <a:r>
              <a:rPr lang="ru-RU" sz="1600" dirty="0"/>
              <a:t> </a:t>
            </a:r>
            <a:r>
              <a:rPr lang="ru-RU" sz="1600" dirty="0" err="1"/>
              <a:t>уюмдар</a:t>
            </a:r>
            <a:r>
              <a:rPr lang="ru-RU" sz="1600" dirty="0"/>
              <a:t> </a:t>
            </a:r>
            <a:r>
              <a:rPr lang="ru-RU" sz="1600" dirty="0" err="1"/>
              <a:t>үчүн</a:t>
            </a:r>
            <a:r>
              <a:rPr lang="ru-RU" sz="1600" dirty="0"/>
              <a:t> </a:t>
            </a:r>
            <a:r>
              <a:rPr lang="ru-RU" sz="1600" dirty="0" err="1" smtClean="0"/>
              <a:t>каржы</a:t>
            </a:r>
            <a:r>
              <a:rPr lang="ru-RU" sz="1600" dirty="0" smtClean="0"/>
              <a:t> </a:t>
            </a:r>
            <a:r>
              <a:rPr lang="ru-RU" sz="1600" dirty="0" err="1"/>
              <a:t>жана</a:t>
            </a:r>
            <a:r>
              <a:rPr lang="ru-RU" sz="1600" dirty="0"/>
              <a:t> </a:t>
            </a:r>
            <a:r>
              <a:rPr lang="ru-RU" sz="1600" dirty="0" err="1" smtClean="0"/>
              <a:t>салык</a:t>
            </a:r>
            <a:r>
              <a:rPr lang="ru-RU" sz="1600" dirty="0" smtClean="0"/>
              <a:t> </a:t>
            </a:r>
            <a:r>
              <a:rPr lang="ru-RU" sz="1600" dirty="0" err="1" smtClean="0"/>
              <a:t>тобокелдиктери</a:t>
            </a:r>
            <a:r>
              <a:rPr lang="ky-KG" sz="1600" dirty="0"/>
              <a:t>н</a:t>
            </a:r>
            <a:r>
              <a:rPr lang="ru-RU" sz="1600" dirty="0" smtClean="0"/>
              <a:t> </a:t>
            </a:r>
            <a:r>
              <a:rPr lang="ru-RU" sz="1600" dirty="0" err="1"/>
              <a:t>минималдаштыруу</a:t>
            </a:r>
            <a:r>
              <a:rPr lang="ru-RU" sz="1600" dirty="0"/>
              <a:t>.</a:t>
            </a:r>
          </a:p>
          <a:p>
            <a:endParaRPr lang="ru-RU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1433358" y="2816521"/>
            <a:ext cx="98737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latin typeface="Cera CY" panose="00000500000000000000" pitchFamily="2" charset="-52"/>
              </a:defRPr>
            </a:lvl1pPr>
          </a:lstStyle>
          <a:p>
            <a:r>
              <a:rPr lang="ru-RU" dirty="0" err="1"/>
              <a:t>Мамлекеттик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 smtClean="0"/>
              <a:t>алуулар</a:t>
            </a:r>
            <a:r>
              <a:rPr lang="ru-RU" dirty="0" smtClean="0"/>
              <a:t> </a:t>
            </a:r>
            <a:r>
              <a:rPr lang="ru-RU" dirty="0" err="1" smtClean="0"/>
              <a:t>тууралуу</a:t>
            </a:r>
            <a:r>
              <a:rPr lang="ru-RU" dirty="0" smtClean="0"/>
              <a:t>  </a:t>
            </a:r>
            <a:r>
              <a:rPr lang="ru-RU" dirty="0" err="1" smtClean="0"/>
              <a:t>контракттарды</a:t>
            </a:r>
            <a:r>
              <a:rPr lang="ru-RU" dirty="0" smtClean="0"/>
              <a:t> </a:t>
            </a:r>
            <a:r>
              <a:rPr lang="ru-RU" dirty="0" err="1"/>
              <a:t>аткарууда</a:t>
            </a:r>
            <a:r>
              <a:rPr lang="ru-RU" dirty="0"/>
              <a:t> </a:t>
            </a:r>
            <a:r>
              <a:rPr lang="ru-RU" dirty="0" err="1"/>
              <a:t>ачык-айкындуулукту</a:t>
            </a:r>
            <a:r>
              <a:rPr lang="ru-RU" dirty="0"/>
              <a:t> </a:t>
            </a:r>
            <a:r>
              <a:rPr lang="ru-RU" dirty="0" err="1" smtClean="0"/>
              <a:t>камсыздоо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4" name="Овал 33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1030419" y="1606514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1</a:t>
            </a:r>
          </a:p>
        </p:txBody>
      </p:sp>
      <p:sp>
        <p:nvSpPr>
          <p:cNvPr id="35" name="Овал 34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1030419" y="2222427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rgbClr val="FFFFFF"/>
                </a:solidFill>
                <a:latin typeface="Cera CY"/>
              </a:rPr>
              <a:t>2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36" name="Овал 35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1030419" y="2826402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noProof="0" dirty="0" smtClean="0">
                <a:solidFill>
                  <a:srgbClr val="FFFFFF"/>
                </a:solidFill>
                <a:latin typeface="Cera CY"/>
              </a:rPr>
              <a:t>3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478004" y="5758319"/>
            <a:ext cx="79959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ru-RU" sz="1400" b="1" i="1" dirty="0" err="1" smtClean="0">
                <a:latin typeface="Cera CY" panose="00000500000000000000" pitchFamily="2" charset="-52"/>
              </a:rPr>
              <a:t>Кыргыз</a:t>
            </a:r>
            <a:r>
              <a:rPr lang="ru-RU" sz="1400" b="1" i="1" dirty="0" smtClean="0">
                <a:latin typeface="Cera CY" panose="00000500000000000000" pitchFamily="2" charset="-52"/>
              </a:rPr>
              <a:t> </a:t>
            </a:r>
            <a:r>
              <a:rPr lang="ru-RU" sz="1400" b="1" i="1" dirty="0" err="1" smtClean="0">
                <a:latin typeface="Cera CY" panose="00000500000000000000" pitchFamily="2" charset="-52"/>
              </a:rPr>
              <a:t>Республикасынын</a:t>
            </a:r>
            <a:r>
              <a:rPr lang="ru-RU" sz="1400" b="1" i="1" dirty="0">
                <a:latin typeface="Cera CY" panose="00000500000000000000" pitchFamily="2" charset="-52"/>
              </a:rPr>
              <a:t> </a:t>
            </a:r>
            <a:r>
              <a:rPr lang="ru-RU" sz="1400" b="1" i="1" dirty="0" err="1" smtClean="0">
                <a:latin typeface="Cera CY" panose="00000500000000000000" pitchFamily="2" charset="-52"/>
              </a:rPr>
              <a:t>Президенти</a:t>
            </a:r>
            <a:r>
              <a:rPr lang="ru-RU" sz="1400" b="1" i="1" dirty="0" smtClean="0">
                <a:latin typeface="Cera CY" panose="00000500000000000000" pitchFamily="2" charset="-52"/>
              </a:rPr>
              <a:t>  </a:t>
            </a:r>
            <a:endParaRPr lang="ru-RU" sz="1400" b="1" i="1" dirty="0">
              <a:latin typeface="Cera CY" panose="00000500000000000000" pitchFamily="2" charset="-52"/>
            </a:endParaRPr>
          </a:p>
          <a:p>
            <a:pPr lvl="0" algn="r"/>
            <a:r>
              <a:rPr lang="ru-RU" sz="1400" b="1" i="1" dirty="0" err="1">
                <a:latin typeface="Cera CY" panose="00000500000000000000" pitchFamily="2" charset="-52"/>
              </a:rPr>
              <a:t>Садыр</a:t>
            </a:r>
            <a:r>
              <a:rPr lang="ru-RU" sz="1400" b="1" i="1" dirty="0">
                <a:latin typeface="Cera CY" panose="00000500000000000000" pitchFamily="2" charset="-52"/>
              </a:rPr>
              <a:t> </a:t>
            </a:r>
            <a:r>
              <a:rPr lang="ru-RU" sz="1400" b="1" i="1" dirty="0" err="1">
                <a:latin typeface="Cera CY" panose="00000500000000000000" pitchFamily="2" charset="-52"/>
              </a:rPr>
              <a:t>Жапаров</a:t>
            </a:r>
            <a:endParaRPr lang="ru-RU" sz="1400" b="1" i="1" dirty="0">
              <a:latin typeface="Cera CY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78019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Объект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88" y="1588"/>
            <a:ext cx="1588" cy="1588"/>
          </a:xfrm>
          <a:prstGeom prst="rect">
            <a:avLst/>
          </a:prstGeom>
        </p:spPr>
      </p:pic>
      <p:sp>
        <p:nvSpPr>
          <p:cNvPr id="11" name="Прямоугольник 10" hidden="1"/>
          <p:cNvSpPr/>
          <p:nvPr>
            <p:custDataLst>
              <p:tags r:id="rId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ra CY" panose="00000500000000000000" pitchFamily="2" charset="-52"/>
              <a:ea typeface="Stem Medium" panose="020B0603020203020204" pitchFamily="34" charset="-52"/>
              <a:cs typeface="+mn-cs"/>
              <a:sym typeface="Cera CY" panose="00000500000000000000" pitchFamily="2" charset="-52"/>
            </a:endParaRPr>
          </a:p>
        </p:txBody>
      </p:sp>
      <p:sp>
        <p:nvSpPr>
          <p:cNvPr id="10" name="Заголовок 4"/>
          <p:cNvSpPr>
            <a:spLocks noGrp="1"/>
          </p:cNvSpPr>
          <p:nvPr>
            <p:ph type="title"/>
          </p:nvPr>
        </p:nvSpPr>
        <p:spPr>
          <a:xfrm>
            <a:off x="1055152" y="381339"/>
            <a:ext cx="10801885" cy="609262"/>
          </a:xfrm>
        </p:spPr>
        <p:txBody>
          <a:bodyPr vert="horz" lIns="0" tIns="0" rIns="91440" bIns="45720" rtlCol="0" anchor="t">
            <a:noAutofit/>
          </a:bodyPr>
          <a:lstStyle/>
          <a:p>
            <a:pPr algn="l"/>
            <a:r>
              <a:rPr lang="ru-RU" sz="2000" b="1" cap="all" dirty="0" err="1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Мамлекеттик</a:t>
            </a:r>
            <a:r>
              <a:rPr lang="ru-RU" sz="2000" b="1" cap="all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cap="all" dirty="0" err="1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2000" b="1" cap="all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cap="all" dirty="0" err="1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алуулар</a:t>
            </a:r>
            <a:r>
              <a:rPr lang="ru-RU" sz="2000" b="1" cap="all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ЧӨЙРӨСҮНДӨ </a:t>
            </a:r>
            <a:r>
              <a:rPr lang="ru-RU" sz="2000" b="1" cap="all" dirty="0" err="1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контракттарды</a:t>
            </a:r>
            <a:r>
              <a:rPr lang="ru-RU" sz="2000" b="1" cap="all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cap="all" dirty="0" err="1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банктык</a:t>
            </a:r>
            <a:r>
              <a:rPr lang="ru-RU" sz="2000" b="1" cap="all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cap="all" dirty="0" err="1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коштоо</a:t>
            </a:r>
            <a:r>
              <a:rPr lang="ru-RU" sz="2000" b="1" cap="all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cap="all" dirty="0" err="1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тарТИБИН</a:t>
            </a:r>
            <a:r>
              <a:rPr lang="ru-RU" sz="2000" b="1" cap="all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АНЫКТАГАН </a:t>
            </a:r>
            <a:r>
              <a:rPr lang="ru-RU" sz="2000" b="1" cap="all" dirty="0" err="1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ченемдик</a:t>
            </a:r>
            <a:r>
              <a:rPr lang="ru-RU" sz="2000" b="1" cap="all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cap="all" dirty="0" err="1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укуктук</a:t>
            </a:r>
            <a:r>
              <a:rPr lang="ru-RU" sz="2000" b="1" cap="all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cap="all" dirty="0" err="1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актылар</a:t>
            </a:r>
            <a:endParaRPr lang="ru-RU" sz="2000" b="1" cap="all" dirty="0">
              <a:solidFill>
                <a:srgbClr val="006AB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4"/>
          </p:nvPr>
        </p:nvSpPr>
        <p:spPr/>
        <p:txBody>
          <a:bodyPr vert="horz" lIns="0" tIns="0" rIns="0" bIns="0" rtlCol="0" anchor="t"/>
          <a:lstStyle/>
          <a:p>
            <a:fld id="{B6F15528-21DE-4FAA-801E-634DDDAF4B2B}" type="slidenum">
              <a:rPr lang="ru-RU">
                <a:solidFill>
                  <a:srgbClr val="5B9BD5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ru-RU" dirty="0">
              <a:solidFill>
                <a:srgbClr val="5B9BD5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27530" y="2399094"/>
            <a:ext cx="53574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D71AB16B-1475-4407-8697-2073E9C80421}"/>
              </a:ext>
            </a:extLst>
          </p:cNvPr>
          <p:cNvSpPr/>
          <p:nvPr/>
        </p:nvSpPr>
        <p:spPr>
          <a:xfrm>
            <a:off x="-447675" y="4524393"/>
            <a:ext cx="5891242" cy="1434418"/>
          </a:xfrm>
          <a:prstGeom prst="rect">
            <a:avLst/>
          </a:prstGeom>
          <a:solidFill>
            <a:schemeClr val="accent1">
              <a:lumMod val="20000"/>
              <a:lumOff val="8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D71AB16B-1475-4407-8697-2073E9C80421}"/>
              </a:ext>
            </a:extLst>
          </p:cNvPr>
          <p:cNvSpPr/>
          <p:nvPr/>
        </p:nvSpPr>
        <p:spPr>
          <a:xfrm>
            <a:off x="-276225" y="1465427"/>
            <a:ext cx="5702882" cy="1434418"/>
          </a:xfrm>
          <a:prstGeom prst="rect">
            <a:avLst/>
          </a:prstGeom>
          <a:solidFill>
            <a:schemeClr val="accent1">
              <a:lumMod val="20000"/>
              <a:lumOff val="8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D71AB16B-1475-4407-8697-2073E9C80421}"/>
              </a:ext>
            </a:extLst>
          </p:cNvPr>
          <p:cNvSpPr/>
          <p:nvPr/>
        </p:nvSpPr>
        <p:spPr>
          <a:xfrm>
            <a:off x="-342900" y="2994910"/>
            <a:ext cx="5769557" cy="1434418"/>
          </a:xfrm>
          <a:prstGeom prst="rect">
            <a:avLst/>
          </a:prstGeom>
          <a:solidFill>
            <a:schemeClr val="accent1">
              <a:lumMod val="20000"/>
              <a:lumOff val="8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43C90038-2B74-4E32-B1B5-82F94F732989}"/>
              </a:ext>
            </a:extLst>
          </p:cNvPr>
          <p:cNvSpPr txBox="1"/>
          <p:nvPr/>
        </p:nvSpPr>
        <p:spPr>
          <a:xfrm>
            <a:off x="1055151" y="1791990"/>
            <a:ext cx="4371505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400" b="1" dirty="0" err="1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Кыргыз</a:t>
            </a:r>
            <a:r>
              <a:rPr lang="ru-RU" sz="1400" b="1" dirty="0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Республикасынын</a:t>
            </a:r>
            <a:r>
              <a:rPr lang="ru-RU" sz="1400" b="1" dirty="0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2022-</a:t>
            </a:r>
            <a:r>
              <a:rPr lang="ru-RU" sz="1400" b="1" dirty="0" err="1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жылдын</a:t>
            </a:r>
            <a:r>
              <a:rPr lang="ru-RU" sz="1400" b="1" dirty="0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14-</a:t>
            </a:r>
            <a:r>
              <a:rPr lang="ru-RU" sz="1400" b="1" dirty="0" err="1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апрелинде</a:t>
            </a:r>
            <a:r>
              <a:rPr lang="ru-RU" sz="1400" b="1" dirty="0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кабыл</a:t>
            </a:r>
            <a:r>
              <a:rPr lang="ru-RU" sz="1400" b="1" dirty="0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алынган</a:t>
            </a:r>
            <a:r>
              <a:rPr lang="ru-RU" sz="1400" b="1" dirty="0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Мамлекеттик</a:t>
            </a:r>
            <a:r>
              <a:rPr lang="ru-RU" sz="1400" dirty="0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400" dirty="0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алуулар</a:t>
            </a:r>
            <a:r>
              <a:rPr lang="ru-RU" sz="1400" dirty="0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ky-KG" sz="1400" dirty="0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өнүндө» </a:t>
            </a:r>
            <a:r>
              <a:rPr lang="ru-RU" sz="1400" b="1" dirty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№27 </a:t>
            </a:r>
            <a:r>
              <a:rPr lang="ky-KG" sz="1400" dirty="0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мыйзамы</a:t>
            </a:r>
            <a:r>
              <a:rPr lang="ru-RU" sz="1400" b="1" dirty="0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 err="1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мындан</a:t>
            </a:r>
            <a:r>
              <a:rPr lang="ru-RU" sz="1400" dirty="0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ары – </a:t>
            </a:r>
            <a:r>
              <a:rPr lang="ru-RU" sz="1400" dirty="0" err="1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400" dirty="0" err="1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ыйзам</a:t>
            </a:r>
            <a:r>
              <a:rPr lang="ru-RU" sz="1400" dirty="0" smtClean="0">
                <a:solidFill>
                  <a:srgbClr val="0057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b="1" dirty="0">
              <a:solidFill>
                <a:srgbClr val="0057B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347671" y="1774719"/>
            <a:ext cx="5095896" cy="2003560"/>
            <a:chOff x="1055152" y="1895350"/>
            <a:chExt cx="5095896" cy="2003560"/>
          </a:xfrm>
        </p:grpSpPr>
        <p:sp>
          <p:nvSpPr>
            <p:cNvPr id="19" name="TextBox 18">
              <a:extLst>
                <a:ext uri="{FF2B5EF4-FFF2-40B4-BE49-F238E27FC236}">
                  <a16:creationId xmlns="" xmlns:a16="http://schemas.microsoft.com/office/drawing/2014/main" id="{43C90038-2B74-4E32-B1B5-82F94F732989}"/>
                </a:ext>
              </a:extLst>
            </p:cNvPr>
            <p:cNvSpPr txBox="1"/>
            <p:nvPr/>
          </p:nvSpPr>
          <p:spPr>
            <a:xfrm>
              <a:off x="1727037" y="3252579"/>
              <a:ext cx="4424011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ky-KG" sz="1400" b="1" spc="-5" dirty="0">
                  <a:solidFill>
                    <a:srgbClr val="006AB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Кыргыз Республикасынын Министрлер к</a:t>
              </a:r>
              <a:r>
                <a:rPr lang="ky-KG" sz="1400" b="1" spc="-5" dirty="0" smtClean="0">
                  <a:solidFill>
                    <a:srgbClr val="006AB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абинетинин 2025-жылдын 21-майындагы </a:t>
              </a:r>
              <a:r>
                <a:rPr lang="ky-KG" sz="1400" spc="-5" dirty="0" smtClean="0">
                  <a:solidFill>
                    <a:srgbClr val="006AB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«Контракты банктык коштоо тууралуу</a:t>
              </a:r>
              <a:r>
                <a:rPr lang="ky-KG" sz="1400" spc="-5" dirty="0">
                  <a:solidFill>
                    <a:srgbClr val="006AB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» </a:t>
              </a:r>
              <a:r>
                <a:rPr lang="ky-KG" sz="1400" b="1" spc="-5" dirty="0" smtClean="0">
                  <a:solidFill>
                    <a:srgbClr val="006AB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№273-</a:t>
              </a:r>
              <a:r>
                <a:rPr lang="ky-KG" sz="1400" spc="-5" dirty="0" smtClean="0">
                  <a:solidFill>
                    <a:srgbClr val="006AB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токтому</a:t>
              </a:r>
              <a:r>
                <a:rPr lang="ru-RU" sz="1400" spc="-5" dirty="0" smtClean="0">
                  <a:solidFill>
                    <a:srgbClr val="006AB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400" dirty="0" smtClean="0">
                  <a:solidFill>
                    <a:srgbClr val="006AB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1400" dirty="0" err="1" smtClean="0">
                  <a:solidFill>
                    <a:srgbClr val="006AB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мындан</a:t>
              </a:r>
              <a:r>
                <a:rPr lang="ru-RU" sz="1400" dirty="0" smtClean="0">
                  <a:solidFill>
                    <a:srgbClr val="006AB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ары – </a:t>
              </a:r>
              <a:r>
                <a:rPr lang="ru-RU" sz="1400" dirty="0" err="1">
                  <a:solidFill>
                    <a:srgbClr val="006AB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</a:t>
              </a:r>
              <a:r>
                <a:rPr lang="ru-RU" sz="1400" dirty="0" err="1" smtClean="0">
                  <a:solidFill>
                    <a:srgbClr val="006AB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октом</a:t>
              </a:r>
              <a:r>
                <a:rPr lang="ru-RU" sz="1400" dirty="0" smtClean="0">
                  <a:solidFill>
                    <a:srgbClr val="006AB4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2000" dirty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21" name="Рисунок 20"/>
            <p:cNvPicPr>
              <a:picLocks noChangeAspect="1"/>
            </p:cNvPicPr>
            <p:nvPr/>
          </p:nvPicPr>
          <p:blipFill>
            <a:blip r:embed="rId5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152" y="3329768"/>
              <a:ext cx="654974" cy="563326"/>
            </a:xfrm>
            <a:prstGeom prst="rect">
              <a:avLst/>
            </a:prstGeom>
          </p:spPr>
        </p:pic>
        <p:pic>
          <p:nvPicPr>
            <p:cNvPr id="30" name="Рисунок 29"/>
            <p:cNvPicPr>
              <a:picLocks noChangeAspect="1"/>
            </p:cNvPicPr>
            <p:nvPr/>
          </p:nvPicPr>
          <p:blipFill>
            <a:blip r:embed="rId5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152" y="1895350"/>
              <a:ext cx="654974" cy="563326"/>
            </a:xfrm>
            <a:prstGeom prst="rect">
              <a:avLst/>
            </a:prstGeom>
          </p:spPr>
        </p:pic>
      </p:grp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43C90038-2B74-4E32-B1B5-82F94F732989}"/>
              </a:ext>
            </a:extLst>
          </p:cNvPr>
          <p:cNvSpPr txBox="1"/>
          <p:nvPr/>
        </p:nvSpPr>
        <p:spPr>
          <a:xfrm>
            <a:off x="975024" y="4623452"/>
            <a:ext cx="4434724" cy="19389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ky-KG" sz="1400" b="1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Кыргыз Республикасынын Финансы министрлигинин 2025-жылдын 8-июлундагы </a:t>
            </a:r>
            <a:r>
              <a:rPr lang="ky-KG" sz="1400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“Контракты банктык коштоону жайылтуу боюнча иш-чаралар жөнүндө” </a:t>
            </a:r>
            <a:r>
              <a:rPr lang="ky-KG" sz="1400" b="1" dirty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ky-KG" sz="1400" b="1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120-П </a:t>
            </a:r>
            <a:r>
              <a:rPr lang="ky-KG" sz="1400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буйругу</a:t>
            </a:r>
            <a:r>
              <a:rPr lang="ru-RU" sz="1400" spc="-5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 err="1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мындан</a:t>
            </a:r>
            <a:r>
              <a:rPr lang="ru-RU" sz="1400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ары – </a:t>
            </a:r>
            <a:r>
              <a:rPr lang="ru-RU" sz="1400" dirty="0" err="1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400" dirty="0" err="1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уйрук</a:t>
            </a:r>
            <a:r>
              <a:rPr lang="ru-RU" sz="1400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*</a:t>
            </a:r>
          </a:p>
          <a:p>
            <a:endParaRPr lang="ky-KG" sz="1400" dirty="0">
              <a:solidFill>
                <a:srgbClr val="006AB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200" b="1" dirty="0">
                <a:solidFill>
                  <a:srgbClr val="0057B5"/>
                </a:solidFill>
                <a:latin typeface="Cera CY" panose="00000500000000000000" pitchFamily="2" charset="-52"/>
                <a:hlinkClick r:id="rId6"/>
              </a:rPr>
              <a:t>*https://www.minfin.kg/pages/bankovskoe-soprovozhdenie-kontraktov-1/documents</a:t>
            </a:r>
            <a:endParaRPr lang="ru-RU" sz="1200" b="1" dirty="0">
              <a:solidFill>
                <a:srgbClr val="0057B5"/>
              </a:solidFill>
              <a:latin typeface="Cera CY" panose="00000500000000000000" pitchFamily="2" charset="-52"/>
            </a:endParaRPr>
          </a:p>
          <a:p>
            <a:endParaRPr lang="ru-RU" sz="1400" dirty="0">
              <a:solidFill>
                <a:srgbClr val="006AB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68" y="4623452"/>
            <a:ext cx="563326" cy="563326"/>
          </a:xfrm>
          <a:prstGeom prst="rect">
            <a:avLst/>
          </a:prstGeom>
        </p:spPr>
      </p:pic>
      <p:sp>
        <p:nvSpPr>
          <p:cNvPr id="24" name="Скругленный прямоугольник 23"/>
          <p:cNvSpPr/>
          <p:nvPr/>
        </p:nvSpPr>
        <p:spPr>
          <a:xfrm>
            <a:off x="5513049" y="1465426"/>
            <a:ext cx="6644895" cy="1434419"/>
          </a:xfrm>
          <a:prstGeom prst="roundRect">
            <a:avLst>
              <a:gd name="adj" fmla="val 1693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srgbClr val="2D65A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513051" y="3001410"/>
            <a:ext cx="6644893" cy="1428318"/>
          </a:xfrm>
          <a:prstGeom prst="roundRect">
            <a:avLst>
              <a:gd name="adj" fmla="val 1693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srgbClr val="2D65A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513050" y="4552541"/>
            <a:ext cx="6644895" cy="1428709"/>
          </a:xfrm>
          <a:prstGeom prst="roundRect">
            <a:avLst>
              <a:gd name="adj" fmla="val 1693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srgbClr val="2D65AF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513052" y="1635740"/>
            <a:ext cx="6564924" cy="997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44500">
              <a:spcBef>
                <a:spcPct val="0"/>
              </a:spcBef>
              <a:spcAft>
                <a:spcPct val="35000"/>
              </a:spcAft>
              <a:buClr>
                <a:schemeClr val="bg1"/>
              </a:buClr>
            </a:pPr>
            <a:r>
              <a:rPr lang="ru-RU" sz="1100" b="1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Мыйзамдын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контракттарды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банктык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коштоо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боюнча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беренелери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171450" indent="-171450" defTabSz="444500">
              <a:spcBef>
                <a:spcPct val="0"/>
              </a:spcBef>
              <a:buClr>
                <a:srgbClr val="006AB4"/>
              </a:buClr>
              <a:buFont typeface="Courier New" panose="02070309020205020404" pitchFamily="49" charset="0"/>
              <a:buChar char="o"/>
            </a:pP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ru-RU" sz="1100" b="1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берене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«Контракты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банктык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коштоо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Ыйгарым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укуктуу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банк»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аныктамалары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берилген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" dirty="0" smtClean="0">
              <a:solidFill>
                <a:srgbClr val="4F4F4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defTabSz="444500">
              <a:spcBef>
                <a:spcPct val="0"/>
              </a:spcBef>
              <a:buClr>
                <a:srgbClr val="006AB4"/>
              </a:buClr>
              <a:buFont typeface="Courier New" panose="02070309020205020404" pitchFamily="49" charset="0"/>
              <a:buChar char="o"/>
            </a:pP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49-берене. «Контракты </a:t>
            </a:r>
            <a:r>
              <a:rPr lang="ru-RU" sz="1100" b="1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банктык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коштоо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»: </a:t>
            </a:r>
          </a:p>
          <a:p>
            <a:pPr defTabSz="444500">
              <a:spcBef>
                <a:spcPct val="0"/>
              </a:spcBef>
              <a:buClr>
                <a:srgbClr val="006AB4"/>
              </a:buClr>
            </a:pPr>
            <a:r>
              <a:rPr lang="ru-RU" sz="1100" b="1" dirty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Мамлекеттик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алуулар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боюнча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контракттарды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банктык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коштоону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камсыз кылуу шарттары жана тартиби Министрлер кабинетинин чечими менен белгиленет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5485148" y="3131948"/>
            <a:ext cx="5494583" cy="1167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44500">
              <a:spcBef>
                <a:spcPct val="0"/>
              </a:spcBef>
              <a:spcAft>
                <a:spcPct val="35000"/>
              </a:spcAft>
              <a:buClr>
                <a:schemeClr val="bg1"/>
              </a:buClr>
            </a:pPr>
            <a:r>
              <a:rPr lang="ru-RU" sz="1100" b="1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Токтом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аркылуу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төмөнкүлөр бекитилген 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71450" indent="-171450" algn="just" defTabSz="444500">
              <a:spcBef>
                <a:spcPct val="0"/>
              </a:spcBef>
              <a:buClr>
                <a:srgbClr val="006AB4"/>
              </a:buClr>
              <a:buFont typeface="Courier New" panose="02070309020205020404" pitchFamily="49" charset="0"/>
              <a:buChar char="o"/>
            </a:pP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Мамлекеттик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алуулар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</a:t>
            </a:r>
            <a:r>
              <a:rPr lang="ky-KG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өйрөсүндө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контракттарды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банктык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коштоону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ишке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ашыруу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тартиби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solidFill>
                <a:srgbClr val="4F4F4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defTabSz="444500">
              <a:spcBef>
                <a:spcPct val="0"/>
              </a:spcBef>
              <a:buClr>
                <a:srgbClr val="006AB4"/>
              </a:buClr>
              <a:buFont typeface="Courier New" panose="02070309020205020404" pitchFamily="49" charset="0"/>
              <a:buChar char="o"/>
            </a:pP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Ыйгарым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укуктуу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банктардын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тизмеги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solidFill>
                <a:srgbClr val="4F4F4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 defTabSz="444500">
              <a:spcBef>
                <a:spcPct val="0"/>
              </a:spcBef>
              <a:buClr>
                <a:srgbClr val="006AB4"/>
              </a:buClr>
              <a:buFont typeface="Courier New" panose="02070309020205020404" pitchFamily="49" charset="0"/>
              <a:buChar char="o"/>
            </a:pP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Мамлекеттик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алуулар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чөйрөсүндөгү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контракттарга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карата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банктык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коштоону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колдонуу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критерийлери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513051" y="4511560"/>
            <a:ext cx="6545600" cy="1510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44500">
              <a:spcBef>
                <a:spcPct val="0"/>
              </a:spcBef>
              <a:spcAft>
                <a:spcPts val="462"/>
              </a:spcAft>
              <a:buClr>
                <a:schemeClr val="bg1"/>
              </a:buClr>
            </a:pPr>
            <a:r>
              <a:rPr lang="ru-RU" sz="1100" b="1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Буйрукта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ky-KG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өмөнкүлөр </a:t>
            </a:r>
            <a:r>
              <a:rPr lang="ru-RU" sz="1100" b="1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бекитилген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жана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аныкталган</a:t>
            </a:r>
            <a:r>
              <a:rPr lang="ru-RU" sz="1100" b="1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71450" indent="-171450" defTabSz="444500">
              <a:spcBef>
                <a:spcPct val="0"/>
              </a:spcBef>
              <a:buClr>
                <a:srgbClr val="006AB4"/>
              </a:buClr>
              <a:buFont typeface="Courier New" panose="02070309020205020404" pitchFamily="49" charset="0"/>
              <a:buChar char="o"/>
            </a:pP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алуулар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боюнча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документтерде камтылышы үчүн контракты банктык коштоого карата талаптар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100" dirty="0" smtClean="0">
              <a:solidFill>
                <a:srgbClr val="4F4F4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defTabSz="444500">
              <a:spcBef>
                <a:spcPct val="0"/>
              </a:spcBef>
              <a:buClr>
                <a:srgbClr val="006AB4"/>
              </a:buClr>
              <a:buFont typeface="Courier New" panose="02070309020205020404" pitchFamily="49" charset="0"/>
              <a:buChar char="o"/>
            </a:pP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Товарларды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берүүгө, иштерди аткарууга, кызмат көрсөтүүлөргө контаркттардын типтүү формалары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solidFill>
                <a:srgbClr val="4F4F4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defTabSz="444500">
              <a:spcBef>
                <a:spcPct val="0"/>
              </a:spcBef>
              <a:buClr>
                <a:srgbClr val="006AB4"/>
              </a:buClr>
              <a:buFont typeface="Courier New" panose="02070309020205020404" pitchFamily="49" charset="0"/>
              <a:buChar char="o"/>
            </a:pP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Контракттарды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банктык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коштоо келишимдеринин типтүү формалары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solidFill>
                <a:srgbClr val="4F4F4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defTabSz="444500">
              <a:spcBef>
                <a:spcPct val="0"/>
              </a:spcBef>
              <a:buClr>
                <a:srgbClr val="006AB4"/>
              </a:buClr>
              <a:buFont typeface="Courier New" panose="02070309020205020404" pitchFamily="49" charset="0"/>
              <a:buChar char="o"/>
            </a:pPr>
            <a:r>
              <a:rPr lang="ky-KG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Кыргыз Республикасынын Финансы министрлигинин түзүмдүк бөлүмдөрүнүн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контракттарды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банктык</a:t>
            </a:r>
            <a:r>
              <a:rPr lang="ru-RU" sz="1100" dirty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коштоону</a:t>
            </a:r>
            <a:r>
              <a:rPr lang="ru-RU" sz="1100" dirty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уюштуруу</a:t>
            </a:r>
            <a:r>
              <a:rPr lang="ru-RU" sz="1100" dirty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жагындагы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 err="1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аткаруучу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милдеттери</a:t>
            </a:r>
            <a:r>
              <a:rPr lang="ru-RU" sz="1100" dirty="0" smtClean="0">
                <a:solidFill>
                  <a:srgbClr val="4F4F4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100" dirty="0">
              <a:solidFill>
                <a:srgbClr val="4F4F4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444500">
              <a:spcBef>
                <a:spcPct val="0"/>
              </a:spcBef>
              <a:spcAft>
                <a:spcPts val="462"/>
              </a:spcAft>
              <a:buClr>
                <a:schemeClr val="bg1"/>
              </a:buClr>
            </a:pPr>
            <a:endParaRPr lang="ru-RU" sz="1100" b="1" dirty="0" smtClean="0">
              <a:solidFill>
                <a:srgbClr val="4F4F4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95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Объект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88" y="1588"/>
            <a:ext cx="1588" cy="1588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4"/>
          </p:nvPr>
        </p:nvSpPr>
        <p:spPr/>
        <p:txBody>
          <a:bodyPr vert="horz" lIns="0" tIns="0" rIns="0" bIns="0" rtlCol="0" anchor="t"/>
          <a:lstStyle/>
          <a:p>
            <a:fld id="{B6F15528-21DE-4FAA-801E-634DDDAF4B2B}" type="slidenum">
              <a:rPr lang="ru-RU">
                <a:solidFill>
                  <a:srgbClr val="5B9BD5">
                    <a:lumMod val="75000"/>
                  </a:srgbClr>
                </a:solidFill>
                <a:latin typeface="Cera CY" panose="00000500000000000000" pitchFamily="2" charset="-52"/>
              </a:rPr>
              <a:pPr/>
              <a:t>4</a:t>
            </a:fld>
            <a:endParaRPr lang="ru-RU" dirty="0">
              <a:solidFill>
                <a:srgbClr val="5B9BD5">
                  <a:lumMod val="75000"/>
                </a:srgbClr>
              </a:solidFill>
              <a:latin typeface="Cera CY" panose="00000500000000000000" pitchFamily="2" charset="-52"/>
            </a:endParaRPr>
          </a:p>
        </p:txBody>
      </p:sp>
      <p:sp>
        <p:nvSpPr>
          <p:cNvPr id="141" name="Текст 2"/>
          <p:cNvSpPr>
            <a:spLocks noGrp="1"/>
          </p:cNvSpPr>
          <p:nvPr>
            <p:ph type="body" sz="quarter" idx="11"/>
          </p:nvPr>
        </p:nvSpPr>
        <p:spPr>
          <a:xfrm>
            <a:off x="875894" y="311553"/>
            <a:ext cx="11134398" cy="672662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ru-RU" sz="1959" b="1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МАМЛЕКЕТТИК САТЫП АЛУУЛАР ЧӨЙРӨСҮНДӨ КОНТРАКТАРДЫ БАНКТЫК КОШТОО</a:t>
            </a:r>
            <a:r>
              <a:rPr lang="ky-KG" sz="1959" b="1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sz="1959" b="1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КАТЫШУУЧУЛАР</a:t>
            </a:r>
            <a:endParaRPr lang="ru-RU" sz="1959" b="1" dirty="0">
              <a:solidFill>
                <a:srgbClr val="006AB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Rectangle 31">
            <a:extLst>
              <a:ext uri="{FF2B5EF4-FFF2-40B4-BE49-F238E27FC236}">
                <a16:creationId xmlns="" xmlns:a16="http://schemas.microsoft.com/office/drawing/2014/main" id="{5B1F85D1-8938-4BE8-B6A1-219416EC01ED}"/>
              </a:ext>
            </a:extLst>
          </p:cNvPr>
          <p:cNvSpPr/>
          <p:nvPr/>
        </p:nvSpPr>
        <p:spPr>
          <a:xfrm>
            <a:off x="-239486" y="1363717"/>
            <a:ext cx="5335361" cy="718547"/>
          </a:xfrm>
          <a:prstGeom prst="roundRect">
            <a:avLst>
              <a:gd name="adj" fmla="val 4092"/>
            </a:avLst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sp>
        <p:nvSpPr>
          <p:cNvPr id="64" name="Rectangle 31">
            <a:extLst>
              <a:ext uri="{FF2B5EF4-FFF2-40B4-BE49-F238E27FC236}">
                <a16:creationId xmlns="" xmlns:a16="http://schemas.microsoft.com/office/drawing/2014/main" id="{5B1F85D1-8938-4BE8-B6A1-219416EC01ED}"/>
              </a:ext>
            </a:extLst>
          </p:cNvPr>
          <p:cNvSpPr/>
          <p:nvPr/>
        </p:nvSpPr>
        <p:spPr>
          <a:xfrm>
            <a:off x="-239486" y="3465123"/>
            <a:ext cx="5335361" cy="718547"/>
          </a:xfrm>
          <a:prstGeom prst="roundRect">
            <a:avLst>
              <a:gd name="adj" fmla="val 4092"/>
            </a:avLst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="" xmlns:a16="http://schemas.microsoft.com/office/drawing/2014/main" id="{43C90038-2B74-4E32-B1B5-82F94F732989}"/>
              </a:ext>
            </a:extLst>
          </p:cNvPr>
          <p:cNvSpPr txBox="1"/>
          <p:nvPr/>
        </p:nvSpPr>
        <p:spPr>
          <a:xfrm>
            <a:off x="672547" y="1509298"/>
            <a:ext cx="4791075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Мамлекеттик</a:t>
            </a: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алуулар</a:t>
            </a: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боюнча</a:t>
            </a: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ыйгарым</a:t>
            </a: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укуктуу</a:t>
            </a: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мамлекеттик</a:t>
            </a: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орган</a:t>
            </a:r>
            <a:endParaRPr lang="ru-RU" sz="2000" b="1" dirty="0">
              <a:solidFill>
                <a:schemeClr val="bg1"/>
              </a:solidFill>
              <a:latin typeface="Cera CY" panose="00000500000000000000" pitchFamily="2" charset="-52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43C90038-2B74-4E32-B1B5-82F94F732989}"/>
              </a:ext>
            </a:extLst>
          </p:cNvPr>
          <p:cNvSpPr txBox="1"/>
          <p:nvPr/>
        </p:nvSpPr>
        <p:spPr>
          <a:xfrm>
            <a:off x="672547" y="3695429"/>
            <a:ext cx="479107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Сатып</a:t>
            </a: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алуучу</a:t>
            </a:r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уюм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Rectangle 31">
            <a:extLst>
              <a:ext uri="{FF2B5EF4-FFF2-40B4-BE49-F238E27FC236}">
                <a16:creationId xmlns="" xmlns:a16="http://schemas.microsoft.com/office/drawing/2014/main" id="{5B1F85D1-8938-4BE8-B6A1-219416EC01ED}"/>
              </a:ext>
            </a:extLst>
          </p:cNvPr>
          <p:cNvSpPr/>
          <p:nvPr/>
        </p:nvSpPr>
        <p:spPr>
          <a:xfrm>
            <a:off x="-239486" y="5555253"/>
            <a:ext cx="5335361" cy="718547"/>
          </a:xfrm>
          <a:prstGeom prst="roundRect">
            <a:avLst>
              <a:gd name="adj" fmla="val 4092"/>
            </a:avLst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="" xmlns:a16="http://schemas.microsoft.com/office/drawing/2014/main" id="{43C90038-2B74-4E32-B1B5-82F94F732989}"/>
              </a:ext>
            </a:extLst>
          </p:cNvPr>
          <p:cNvSpPr txBox="1"/>
          <p:nvPr/>
        </p:nvSpPr>
        <p:spPr>
          <a:xfrm>
            <a:off x="672547" y="5785559"/>
            <a:ext cx="4791075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sz="14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Кошо</a:t>
            </a:r>
            <a:r>
              <a:rPr lang="ru-RU" sz="14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4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аткаруучулар</a:t>
            </a:r>
            <a:endParaRPr lang="ru-RU" sz="2000" b="1" dirty="0">
              <a:solidFill>
                <a:schemeClr val="bg1"/>
              </a:solidFill>
              <a:latin typeface="Cera CY" panose="00000500000000000000" pitchFamily="2" charset="-52"/>
            </a:endParaRPr>
          </a:p>
        </p:txBody>
      </p:sp>
      <p:pic>
        <p:nvPicPr>
          <p:cNvPr id="75" name="Рисунок 74"/>
          <p:cNvPicPr>
            <a:picLocks noChangeAspect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20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9600" y="3605447"/>
            <a:ext cx="400050" cy="400050"/>
          </a:xfrm>
          <a:prstGeom prst="rect">
            <a:avLst/>
          </a:prstGeom>
        </p:spPr>
      </p:pic>
      <p:pic>
        <p:nvPicPr>
          <p:cNvPr id="76" name="Рисунок 7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08" y="1513521"/>
            <a:ext cx="421034" cy="418938"/>
          </a:xfrm>
          <a:prstGeom prst="rect">
            <a:avLst/>
          </a:prstGeom>
        </p:spPr>
      </p:pic>
      <p:grpSp>
        <p:nvGrpSpPr>
          <p:cNvPr id="5" name="Группа 4"/>
          <p:cNvGrpSpPr/>
          <p:nvPr/>
        </p:nvGrpSpPr>
        <p:grpSpPr>
          <a:xfrm>
            <a:off x="-239486" y="2420058"/>
            <a:ext cx="5703108" cy="718547"/>
            <a:chOff x="-239486" y="2420058"/>
            <a:chExt cx="5703108" cy="718547"/>
          </a:xfrm>
        </p:grpSpPr>
        <p:sp>
          <p:nvSpPr>
            <p:cNvPr id="63" name="Rectangle 31">
              <a:extLst>
                <a:ext uri="{FF2B5EF4-FFF2-40B4-BE49-F238E27FC236}">
                  <a16:creationId xmlns="" xmlns:a16="http://schemas.microsoft.com/office/drawing/2014/main" id="{5B1F85D1-8938-4BE8-B6A1-219416EC01ED}"/>
                </a:ext>
              </a:extLst>
            </p:cNvPr>
            <p:cNvSpPr/>
            <p:nvPr/>
          </p:nvSpPr>
          <p:spPr>
            <a:xfrm>
              <a:off x="-239486" y="2420058"/>
              <a:ext cx="5335361" cy="718547"/>
            </a:xfrm>
            <a:prstGeom prst="roundRect">
              <a:avLst>
                <a:gd name="adj" fmla="val 4092"/>
              </a:avLst>
            </a:prstGeom>
            <a:solidFill>
              <a:srgbClr val="0057B5"/>
            </a:solidFill>
            <a:ln w="12700" cap="flat" cmpd="sng" algn="ctr">
              <a:noFill/>
              <a:prstDash val="solid"/>
              <a:miter lim="800000"/>
            </a:ln>
            <a:effectLst>
              <a:outerShdw blurRad="254000" sx="102000" sy="102000" algn="ctr" rotWithShape="0">
                <a:srgbClr val="0057B5">
                  <a:alpha val="20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71442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213D">
                    <a:lumMod val="75000"/>
                    <a:lumOff val="25000"/>
                  </a:srgbClr>
                </a:solidFill>
                <a:effectLst/>
                <a:uLnTx/>
                <a:uFillTx/>
                <a:latin typeface="Cera CY" panose="00000500000000000000" pitchFamily="50" charset="-52"/>
                <a:ea typeface="+mn-ea"/>
                <a:cs typeface="+mn-cs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="" xmlns:a16="http://schemas.microsoft.com/office/drawing/2014/main" id="{43C90038-2B74-4E32-B1B5-82F94F732989}"/>
                </a:ext>
              </a:extLst>
            </p:cNvPr>
            <p:cNvSpPr txBox="1"/>
            <p:nvPr/>
          </p:nvSpPr>
          <p:spPr>
            <a:xfrm>
              <a:off x="672547" y="2650364"/>
              <a:ext cx="4791075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ru-RU" sz="14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Ыйгарым</a:t>
              </a:r>
              <a:r>
                <a:rPr lang="ru-RU" sz="1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4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укуктуу</a:t>
              </a:r>
              <a:r>
                <a:rPr lang="ru-RU" sz="1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банк</a:t>
              </a:r>
              <a:endPara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80" name="Рисунок 7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681" y="2578009"/>
              <a:ext cx="381888" cy="381888"/>
            </a:xfrm>
            <a:prstGeom prst="rect">
              <a:avLst/>
            </a:prstGeom>
          </p:spPr>
        </p:pic>
      </p:grpSp>
      <p:grpSp>
        <p:nvGrpSpPr>
          <p:cNvPr id="4" name="Группа 3"/>
          <p:cNvGrpSpPr/>
          <p:nvPr/>
        </p:nvGrpSpPr>
        <p:grpSpPr>
          <a:xfrm>
            <a:off x="-239486" y="4510188"/>
            <a:ext cx="6082670" cy="718547"/>
            <a:chOff x="-239486" y="4510188"/>
            <a:chExt cx="6082670" cy="718547"/>
          </a:xfrm>
        </p:grpSpPr>
        <p:sp>
          <p:nvSpPr>
            <p:cNvPr id="65" name="Rectangle 31">
              <a:extLst>
                <a:ext uri="{FF2B5EF4-FFF2-40B4-BE49-F238E27FC236}">
                  <a16:creationId xmlns="" xmlns:a16="http://schemas.microsoft.com/office/drawing/2014/main" id="{5B1F85D1-8938-4BE8-B6A1-219416EC01ED}"/>
                </a:ext>
              </a:extLst>
            </p:cNvPr>
            <p:cNvSpPr/>
            <p:nvPr/>
          </p:nvSpPr>
          <p:spPr>
            <a:xfrm>
              <a:off x="-239486" y="4510188"/>
              <a:ext cx="5335361" cy="718547"/>
            </a:xfrm>
            <a:prstGeom prst="roundRect">
              <a:avLst>
                <a:gd name="adj" fmla="val 4092"/>
              </a:avLst>
            </a:prstGeom>
            <a:solidFill>
              <a:srgbClr val="0057B5"/>
            </a:solidFill>
            <a:ln w="12700" cap="flat" cmpd="sng" algn="ctr">
              <a:noFill/>
              <a:prstDash val="solid"/>
              <a:miter lim="800000"/>
            </a:ln>
            <a:effectLst>
              <a:outerShdw blurRad="254000" sx="102000" sy="102000" algn="ctr" rotWithShape="0">
                <a:srgbClr val="0057B5">
                  <a:alpha val="20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71442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213D">
                    <a:lumMod val="75000"/>
                    <a:lumOff val="25000"/>
                  </a:srgbClr>
                </a:solidFill>
                <a:effectLst/>
                <a:uLnTx/>
                <a:uFillTx/>
                <a:latin typeface="Cera CY" panose="00000500000000000000" pitchFamily="50" charset="-52"/>
                <a:ea typeface="+mn-ea"/>
                <a:cs typeface="+mn-cs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="" xmlns:a16="http://schemas.microsoft.com/office/drawing/2014/main" id="{43C90038-2B74-4E32-B1B5-82F94F732989}"/>
                </a:ext>
              </a:extLst>
            </p:cNvPr>
            <p:cNvSpPr txBox="1"/>
            <p:nvPr/>
          </p:nvSpPr>
          <p:spPr>
            <a:xfrm>
              <a:off x="1052109" y="4777658"/>
              <a:ext cx="4791075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ky-KG" sz="14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Берүүчү</a:t>
              </a:r>
              <a:endPara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81" name="Рисунок 80"/>
            <p:cNvPicPr>
              <a:picLocks noChangeAspect="1"/>
            </p:cNvPicPr>
            <p:nvPr/>
          </p:nvPicPr>
          <p:blipFill>
            <a:blip r:embed="rId8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harpenSoften amount="50000"/>
                      </a14:imgEffect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6265" y="4651047"/>
              <a:ext cx="426720" cy="426720"/>
            </a:xfrm>
            <a:prstGeom prst="rect">
              <a:avLst/>
            </a:prstGeom>
          </p:spPr>
        </p:pic>
      </p:grpSp>
      <p:pic>
        <p:nvPicPr>
          <p:cNvPr id="83" name="Рисунок 82"/>
          <p:cNvPicPr>
            <a:picLocks noChangeAspect="1"/>
          </p:cNvPicPr>
          <p:nvPr/>
        </p:nvPicPr>
        <p:blipFill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415" y="5723316"/>
            <a:ext cx="382420" cy="382420"/>
          </a:xfrm>
          <a:prstGeom prst="rect">
            <a:avLst/>
          </a:prstGeom>
        </p:spPr>
      </p:pic>
      <p:sp>
        <p:nvSpPr>
          <p:cNvPr id="90" name="Скругленный прямоугольник 89"/>
          <p:cNvSpPr/>
          <p:nvPr/>
        </p:nvSpPr>
        <p:spPr>
          <a:xfrm>
            <a:off x="5592082" y="1363717"/>
            <a:ext cx="6282418" cy="725058"/>
          </a:xfrm>
          <a:prstGeom prst="roundRect">
            <a:avLst>
              <a:gd name="adj" fmla="val 8366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254000" sx="105000" sy="105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4420"/>
            <a:endParaRPr lang="ru-RU" sz="1000" dirty="0">
              <a:solidFill>
                <a:schemeClr val="accent3">
                  <a:lumMod val="75000"/>
                </a:schemeClr>
              </a:solidFill>
              <a:latin typeface="Cera CY" panose="00000500000000000000" pitchFamily="50" charset="-52"/>
            </a:endParaRPr>
          </a:p>
        </p:txBody>
      </p:sp>
      <p:sp>
        <p:nvSpPr>
          <p:cNvPr id="96" name="Скругленный прямоугольник 95"/>
          <p:cNvSpPr/>
          <p:nvPr/>
        </p:nvSpPr>
        <p:spPr>
          <a:xfrm>
            <a:off x="5592082" y="2417100"/>
            <a:ext cx="6282418" cy="725058"/>
          </a:xfrm>
          <a:prstGeom prst="roundRect">
            <a:avLst>
              <a:gd name="adj" fmla="val 8366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254000" sx="105000" sy="105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4420"/>
            <a:endParaRPr lang="ru-RU" sz="1000" dirty="0">
              <a:solidFill>
                <a:schemeClr val="accent3">
                  <a:lumMod val="75000"/>
                </a:schemeClr>
              </a:solidFill>
              <a:latin typeface="Cera CY" panose="00000500000000000000" pitchFamily="50" charset="-52"/>
            </a:endParaRPr>
          </a:p>
        </p:txBody>
      </p:sp>
      <p:sp>
        <p:nvSpPr>
          <p:cNvPr id="107" name="Скругленный прямоугольник 106"/>
          <p:cNvSpPr/>
          <p:nvPr/>
        </p:nvSpPr>
        <p:spPr>
          <a:xfrm>
            <a:off x="5592082" y="3458612"/>
            <a:ext cx="6282418" cy="918264"/>
          </a:xfrm>
          <a:prstGeom prst="roundRect">
            <a:avLst>
              <a:gd name="adj" fmla="val 8366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254000" sx="105000" sy="105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4420"/>
            <a:r>
              <a:rPr lang="ky-KG" sz="11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ky-KG" sz="11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амлекеттик каражаттардын, мамлекеттик органдардын же жергиликтүү өз алдынча башкаруу органдарынын каражат эсебинен түзүлгөн </a:t>
            </a:r>
            <a:r>
              <a:rPr lang="ky-KG" sz="11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мамлекеттик </a:t>
            </a:r>
            <a:r>
              <a:rPr lang="ky-KG" sz="11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орган, жергиликтүү өз алдынча башкаруу органы, мамлекеттик жана муниципалдык мекемелер, фонддор жана 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башка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юридикалык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жактар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1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Мыйзамдын</a:t>
            </a:r>
            <a:r>
              <a:rPr lang="ru-RU" sz="11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3-беренесинин 18-пункту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1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11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ошондой эле, </a:t>
            </a:r>
            <a:r>
              <a:rPr lang="ky-KG" sz="11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Агент сатып алуу жөнүндө контракт </a:t>
            </a:r>
            <a:r>
              <a:rPr lang="ky-KG" sz="11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түзгөн болсо, </a:t>
            </a:r>
            <a:r>
              <a:rPr lang="ky-KG" sz="11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 алуулар Борбору (Агент</a:t>
            </a:r>
            <a:r>
              <a:rPr lang="ky-KG" sz="11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1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8" name="Рисунок 107"/>
          <p:cNvPicPr>
            <a:picLocks noChangeAspect="1"/>
          </p:cNvPicPr>
          <p:nvPr/>
        </p:nvPicPr>
        <p:blipFill>
          <a:blip r:embed="rId1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colorTemperature colorTemp="1120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2848" y="1517862"/>
            <a:ext cx="418130" cy="418130"/>
          </a:xfrm>
          <a:prstGeom prst="rect">
            <a:avLst/>
          </a:prstGeom>
        </p:spPr>
      </p:pic>
      <p:pic>
        <p:nvPicPr>
          <p:cNvPr id="109" name="Рисунок 108"/>
          <p:cNvPicPr>
            <a:picLocks noChangeAspect="1"/>
          </p:cNvPicPr>
          <p:nvPr/>
        </p:nvPicPr>
        <p:blipFill>
          <a:blip r:embed="rId1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colorTemperature colorTemp="1120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913" y="2581400"/>
            <a:ext cx="418130" cy="418130"/>
          </a:xfrm>
          <a:prstGeom prst="rect">
            <a:avLst/>
          </a:prstGeom>
        </p:spPr>
      </p:pic>
      <p:pic>
        <p:nvPicPr>
          <p:cNvPr id="110" name="Рисунок 109"/>
          <p:cNvPicPr>
            <a:picLocks noChangeAspect="1"/>
          </p:cNvPicPr>
          <p:nvPr/>
        </p:nvPicPr>
        <p:blipFill>
          <a:blip r:embed="rId1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colorTemperature colorTemp="1120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7718" y="3612076"/>
            <a:ext cx="418130" cy="418130"/>
          </a:xfrm>
          <a:prstGeom prst="rect">
            <a:avLst/>
          </a:prstGeom>
        </p:spPr>
      </p:pic>
      <p:sp>
        <p:nvSpPr>
          <p:cNvPr id="111" name="Скругленный прямоугольник 110"/>
          <p:cNvSpPr/>
          <p:nvPr/>
        </p:nvSpPr>
        <p:spPr>
          <a:xfrm>
            <a:off x="5592082" y="4522851"/>
            <a:ext cx="6282418" cy="725058"/>
          </a:xfrm>
          <a:prstGeom prst="roundRect">
            <a:avLst>
              <a:gd name="adj" fmla="val 8366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254000" sx="105000" sy="105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4420"/>
            <a:r>
              <a:rPr lang="ky-KG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 алуучу уюм менен  коштоочу келишимди</a:t>
            </a:r>
            <a:r>
              <a:rPr lang="ky-KG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түзгөн юридикалык жак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" name="Рисунок 111"/>
          <p:cNvPicPr>
            <a:picLocks noChangeAspect="1"/>
          </p:cNvPicPr>
          <p:nvPr/>
        </p:nvPicPr>
        <p:blipFill>
          <a:blip r:embed="rId1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colorTemperature colorTemp="1120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7718" y="4676315"/>
            <a:ext cx="418130" cy="418130"/>
          </a:xfrm>
          <a:prstGeom prst="rect">
            <a:avLst/>
          </a:prstGeom>
        </p:spPr>
      </p:pic>
      <p:sp>
        <p:nvSpPr>
          <p:cNvPr id="113" name="Скругленный прямоугольник 112"/>
          <p:cNvSpPr/>
          <p:nvPr/>
        </p:nvSpPr>
        <p:spPr>
          <a:xfrm>
            <a:off x="5592082" y="5561537"/>
            <a:ext cx="6282418" cy="725058"/>
          </a:xfrm>
          <a:prstGeom prst="roundRect">
            <a:avLst>
              <a:gd name="adj" fmla="val 8366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254000" sx="105000" sy="105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4420"/>
            <a:r>
              <a:rPr lang="ky-KG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Коштолуучу </a:t>
            </a:r>
            <a:r>
              <a:rPr lang="ky-KG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келишимди аткаруу үчүн берүүчү тарабынан тартылуучу юридикалык жак</a:t>
            </a:r>
          </a:p>
        </p:txBody>
      </p:sp>
      <p:pic>
        <p:nvPicPr>
          <p:cNvPr id="115" name="Рисунок 114"/>
          <p:cNvPicPr>
            <a:picLocks noChangeAspect="1"/>
          </p:cNvPicPr>
          <p:nvPr/>
        </p:nvPicPr>
        <p:blipFill>
          <a:blip r:embed="rId1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colorTemperature colorTemp="11200"/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7718" y="5715001"/>
            <a:ext cx="418130" cy="418130"/>
          </a:xfrm>
          <a:prstGeom prst="rect">
            <a:avLst/>
          </a:prstGeom>
        </p:spPr>
      </p:pic>
      <p:sp>
        <p:nvSpPr>
          <p:cNvPr id="39" name="Прямоугольник 38"/>
          <p:cNvSpPr/>
          <p:nvPr/>
        </p:nvSpPr>
        <p:spPr>
          <a:xfrm>
            <a:off x="7610436" y="1502821"/>
            <a:ext cx="299194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 smtClean="0">
                <a:solidFill>
                  <a:srgbClr val="2D65A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КЫРГЫЗ РЕСПУБЛИКАСЫНЫН ФИНАНСЫ МИНИСТРЛИГИ</a:t>
            </a:r>
          </a:p>
          <a:p>
            <a:pPr algn="ctr"/>
            <a:endParaRPr lang="ru-RU" sz="1100" b="1" dirty="0">
              <a:solidFill>
                <a:srgbClr val="2D65AF"/>
              </a:solidFill>
              <a:latin typeface="Cera CY" panose="00000500000000000000" pitchFamily="2" charset="-52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627" y="1422855"/>
            <a:ext cx="568959" cy="56895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050305" y="2410916"/>
            <a:ext cx="4999153" cy="5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62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20370" y="12151"/>
          <a:ext cx="1583" cy="15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2" name="Слайд think-cell" r:id="rId8" imgW="353" imgH="318" progId="TCLayout.ActiveDocument.1">
                  <p:embed/>
                </p:oleObj>
              </mc:Choice>
              <mc:Fallback>
                <p:oleObj name="Слайд think-cell" r:id="rId8" imgW="353" imgH="31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0370" y="12151"/>
                        <a:ext cx="1583" cy="15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" name="Rectangle 31">
            <a:extLst>
              <a:ext uri="{FF2B5EF4-FFF2-40B4-BE49-F238E27FC236}">
                <a16:creationId xmlns="" xmlns:a16="http://schemas.microsoft.com/office/drawing/2014/main" id="{FB646BC9-5F93-468D-B0D6-445FF2BF43C9}"/>
              </a:ext>
            </a:extLst>
          </p:cNvPr>
          <p:cNvSpPr/>
          <p:nvPr/>
        </p:nvSpPr>
        <p:spPr>
          <a:xfrm>
            <a:off x="8904941" y="5669123"/>
            <a:ext cx="2639359" cy="466711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sp>
        <p:nvSpPr>
          <p:cNvPr id="7" name="Прямоугольник 6" hidden="1"/>
          <p:cNvSpPr/>
          <p:nvPr>
            <p:custDataLst>
              <p:tags r:id="rId3"/>
            </p:custDataLst>
          </p:nvPr>
        </p:nvSpPr>
        <p:spPr>
          <a:xfrm>
            <a:off x="9401" y="0"/>
            <a:ext cx="124419" cy="124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ru-RU" sz="1881" b="1" dirty="0">
              <a:latin typeface="Cera CY" panose="00000500000000000000" pitchFamily="50" charset="-52"/>
              <a:ea typeface="Stem Medium" panose="020B0603020203020204" pitchFamily="34" charset="-52"/>
              <a:cs typeface="+mj-cs"/>
              <a:sym typeface="Cera CY" panose="00000500000000000000" pitchFamily="50" charset="-52"/>
            </a:endParaRPr>
          </a:p>
        </p:txBody>
      </p:sp>
      <p:sp>
        <p:nvSpPr>
          <p:cNvPr id="4" name="Прямоугольник 3" hidden="1"/>
          <p:cNvSpPr/>
          <p:nvPr>
            <p:custDataLst>
              <p:tags r:id="rId4"/>
            </p:custDataLst>
          </p:nvPr>
        </p:nvSpPr>
        <p:spPr>
          <a:xfrm>
            <a:off x="9401" y="0"/>
            <a:ext cx="124419" cy="1244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ru-RU" sz="2273" b="1" dirty="0">
              <a:latin typeface="Century Gothic" panose="020B0502020202020204" pitchFamily="34" charset="0"/>
              <a:ea typeface="Stem Medium" panose="020B0603020203020204" pitchFamily="34" charset="-52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5" name="Прямоугольник 4" hidden="1"/>
          <p:cNvSpPr/>
          <p:nvPr>
            <p:custDataLst>
              <p:tags r:id="rId5"/>
            </p:custDataLst>
          </p:nvPr>
        </p:nvSpPr>
        <p:spPr>
          <a:xfrm>
            <a:off x="18788" y="10568"/>
            <a:ext cx="158261" cy="1582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ts val="2393"/>
              </a:lnSpc>
              <a:spcBef>
                <a:spcPct val="0"/>
              </a:spcBef>
              <a:spcAft>
                <a:spcPct val="0"/>
              </a:spcAft>
            </a:pPr>
            <a:endParaRPr lang="ru-RU" sz="1956" b="1" dirty="0">
              <a:latin typeface="Cera CY" panose="00000500000000000000" pitchFamily="50" charset="-52"/>
              <a:ea typeface="Stem Medium" panose="020B0603020203020204" pitchFamily="34" charset="-52"/>
              <a:cs typeface="+mj-cs"/>
              <a:sym typeface="Cera CY" panose="00000500000000000000" pitchFamily="50" charset="-52"/>
            </a:endParaRPr>
          </a:p>
        </p:txBody>
      </p:sp>
      <p:sp>
        <p:nvSpPr>
          <p:cNvPr id="13" name="Заголовок 5"/>
          <p:cNvSpPr>
            <a:spLocks noGrp="1"/>
          </p:cNvSpPr>
          <p:nvPr>
            <p:ph type="title"/>
          </p:nvPr>
        </p:nvSpPr>
        <p:spPr>
          <a:xfrm>
            <a:off x="1045562" y="438344"/>
            <a:ext cx="10672915" cy="516362"/>
          </a:xfrm>
        </p:spPr>
        <p:txBody>
          <a:bodyPr vert="horz">
            <a:noAutofit/>
          </a:bodyPr>
          <a:lstStyle/>
          <a:p>
            <a:r>
              <a:rPr lang="ru-RU" sz="1881" b="1" dirty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МАМЛЕКЕТТИК САТЫП АЛУУЛАР ЧӨЙРӨСҮНДӨ КОНТРАКТЫ БАНКТЫК КОШТООНУ ИШКЕ АШЫРУУДА ӨЗ АРА АРАКЕТТЕНҮҮ СХЕМАСЫ</a:t>
            </a:r>
            <a:endParaRPr lang="ru-RU" sz="1881" b="1" u="sng" dirty="0">
              <a:solidFill>
                <a:srgbClr val="006AB4"/>
              </a:solidFill>
              <a:latin typeface="Cera CY" panose="00000500000000000000" pitchFamily="2" charset="-52"/>
            </a:endParaRPr>
          </a:p>
        </p:txBody>
      </p:sp>
      <p:sp>
        <p:nvSpPr>
          <p:cNvPr id="197" name="Номер слайда 19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B6F15528-21DE-4FAA-801E-634DDDAF4B2B}" type="slidenum">
              <a:rPr lang="ru-RU" sz="1800">
                <a:solidFill>
                  <a:srgbClr val="0070C0"/>
                </a:solidFill>
                <a:latin typeface="Cera CY" panose="00000500000000000000" pitchFamily="2" charset="-52"/>
              </a:rPr>
              <a:pPr>
                <a:defRPr/>
              </a:pPr>
              <a:t>5</a:t>
            </a:fld>
            <a:endParaRPr lang="ru-RU" sz="1800" dirty="0">
              <a:solidFill>
                <a:srgbClr val="0070C0"/>
              </a:solidFill>
              <a:latin typeface="Cera CY" panose="00000500000000000000" pitchFamily="2" charset="-52"/>
            </a:endParaRPr>
          </a:p>
        </p:txBody>
      </p:sp>
      <p:sp>
        <p:nvSpPr>
          <p:cNvPr id="76" name="Rectangle 31">
            <a:extLst>
              <a:ext uri="{FF2B5EF4-FFF2-40B4-BE49-F238E27FC236}">
                <a16:creationId xmlns="" xmlns:a16="http://schemas.microsoft.com/office/drawing/2014/main" id="{FB646BC9-5F93-468D-B0D6-445FF2BF43C9}"/>
              </a:ext>
            </a:extLst>
          </p:cNvPr>
          <p:cNvSpPr/>
          <p:nvPr/>
        </p:nvSpPr>
        <p:spPr>
          <a:xfrm>
            <a:off x="912905" y="1214519"/>
            <a:ext cx="2892136" cy="934400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cxnSp>
        <p:nvCxnSpPr>
          <p:cNvPr id="85" name="Прямая со стрелкой 73"/>
          <p:cNvCxnSpPr>
            <a:stCxn id="91" idx="1"/>
            <a:endCxn id="92" idx="3"/>
          </p:cNvCxnSpPr>
          <p:nvPr/>
        </p:nvCxnSpPr>
        <p:spPr>
          <a:xfrm rot="10800000" flipV="1">
            <a:off x="3867321" y="1458084"/>
            <a:ext cx="2325626" cy="2594157"/>
          </a:xfrm>
          <a:prstGeom prst="bentConnector3">
            <a:avLst>
              <a:gd name="adj1" fmla="val 51082"/>
            </a:avLst>
          </a:prstGeom>
          <a:ln w="44450" cap="rnd" cmpd="dbl">
            <a:solidFill>
              <a:srgbClr val="2D65AF">
                <a:alpha val="78000"/>
              </a:srgbClr>
            </a:solidFill>
            <a:prstDash val="sysDot"/>
            <a:round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31">
            <a:extLst>
              <a:ext uri="{FF2B5EF4-FFF2-40B4-BE49-F238E27FC236}">
                <a16:creationId xmlns="" xmlns:a16="http://schemas.microsoft.com/office/drawing/2014/main" id="{FB646BC9-5F93-468D-B0D6-445FF2BF43C9}"/>
              </a:ext>
            </a:extLst>
          </p:cNvPr>
          <p:cNvSpPr/>
          <p:nvPr/>
        </p:nvSpPr>
        <p:spPr>
          <a:xfrm>
            <a:off x="8904941" y="3646305"/>
            <a:ext cx="2639359" cy="466711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sp>
        <p:nvSpPr>
          <p:cNvPr id="91" name="Rectangle 31">
            <a:extLst>
              <a:ext uri="{FF2B5EF4-FFF2-40B4-BE49-F238E27FC236}">
                <a16:creationId xmlns="" xmlns:a16="http://schemas.microsoft.com/office/drawing/2014/main" id="{FB646BC9-5F93-468D-B0D6-445FF2BF43C9}"/>
              </a:ext>
            </a:extLst>
          </p:cNvPr>
          <p:cNvSpPr/>
          <p:nvPr/>
        </p:nvSpPr>
        <p:spPr>
          <a:xfrm>
            <a:off x="6192947" y="1177842"/>
            <a:ext cx="3701113" cy="560485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sp>
        <p:nvSpPr>
          <p:cNvPr id="92" name="Rectangle 31">
            <a:extLst>
              <a:ext uri="{FF2B5EF4-FFF2-40B4-BE49-F238E27FC236}">
                <a16:creationId xmlns="" xmlns:a16="http://schemas.microsoft.com/office/drawing/2014/main" id="{FB646BC9-5F93-468D-B0D6-445FF2BF43C9}"/>
              </a:ext>
            </a:extLst>
          </p:cNvPr>
          <p:cNvSpPr/>
          <p:nvPr/>
        </p:nvSpPr>
        <p:spPr>
          <a:xfrm>
            <a:off x="932413" y="3075168"/>
            <a:ext cx="2934908" cy="1954147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71442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213D">
                  <a:lumMod val="75000"/>
                  <a:lumOff val="25000"/>
                </a:srgbClr>
              </a:solidFill>
              <a:effectLst/>
              <a:uLnTx/>
              <a:uFillTx/>
              <a:latin typeface="Cera CY" panose="00000500000000000000" pitchFamily="50" charset="-52"/>
              <a:ea typeface="+mn-ea"/>
              <a:cs typeface="+mn-cs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7112636" y="1317337"/>
            <a:ext cx="22823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>
                <a:solidFill>
                  <a:srgbClr val="2D65A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САТЫП АЛУУЧУ УЮМ </a:t>
            </a:r>
          </a:p>
        </p:txBody>
      </p:sp>
      <p:cxnSp>
        <p:nvCxnSpPr>
          <p:cNvPr id="96" name="Прямая со стрелкой 32"/>
          <p:cNvCxnSpPr>
            <a:stCxn id="91" idx="3"/>
            <a:endCxn id="89" idx="0"/>
          </p:cNvCxnSpPr>
          <p:nvPr/>
        </p:nvCxnSpPr>
        <p:spPr>
          <a:xfrm>
            <a:off x="9894060" y="1458085"/>
            <a:ext cx="330561" cy="2188220"/>
          </a:xfrm>
          <a:prstGeom prst="bentConnector2">
            <a:avLst/>
          </a:prstGeom>
          <a:ln w="44450" cap="rnd" cmpd="dbl">
            <a:solidFill>
              <a:srgbClr val="2D65AF">
                <a:alpha val="78000"/>
              </a:srgbClr>
            </a:solidFill>
            <a:prstDash val="sysDot"/>
            <a:round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1" name="Рисунок 100"/>
          <p:cNvPicPr>
            <a:picLocks noChangeAspect="1"/>
          </p:cNvPicPr>
          <p:nvPr/>
        </p:nvPicPr>
        <p:blipFill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58480" y="1243488"/>
            <a:ext cx="400050" cy="400050"/>
          </a:xfrm>
          <a:prstGeom prst="rect">
            <a:avLst/>
          </a:prstGeom>
        </p:spPr>
      </p:pic>
      <p:grpSp>
        <p:nvGrpSpPr>
          <p:cNvPr id="14" name="Группа 13"/>
          <p:cNvGrpSpPr/>
          <p:nvPr/>
        </p:nvGrpSpPr>
        <p:grpSpPr>
          <a:xfrm>
            <a:off x="9250099" y="3666300"/>
            <a:ext cx="1605068" cy="426720"/>
            <a:chOff x="9250099" y="3580206"/>
            <a:chExt cx="1605068" cy="426720"/>
          </a:xfrm>
        </p:grpSpPr>
        <p:sp>
          <p:nvSpPr>
            <p:cNvPr id="94" name="Прямоугольник 93"/>
            <p:cNvSpPr/>
            <p:nvPr/>
          </p:nvSpPr>
          <p:spPr>
            <a:xfrm>
              <a:off x="9905869" y="3639678"/>
              <a:ext cx="94929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b="1" dirty="0">
                  <a:solidFill>
                    <a:srgbClr val="2D65AF"/>
                  </a:solidFill>
                  <a:latin typeface="Cera CY" panose="00000500000000000000" pitchFamily="2" charset="-52"/>
                </a:rPr>
                <a:t>БЕРҮҮЧҮ</a:t>
              </a:r>
            </a:p>
          </p:txBody>
        </p:sp>
        <p:pic>
          <p:nvPicPr>
            <p:cNvPr id="102" name="Рисунок 101"/>
            <p:cNvPicPr>
              <a:picLocks noChangeAspect="1"/>
            </p:cNvPicPr>
            <p:nvPr/>
          </p:nvPicPr>
          <p:blipFill>
            <a:blip r:embed="rId11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50099" y="3580206"/>
              <a:ext cx="426720" cy="426720"/>
            </a:xfrm>
            <a:prstGeom prst="rect">
              <a:avLst/>
            </a:prstGeom>
          </p:spPr>
        </p:pic>
      </p:grpSp>
      <p:grpSp>
        <p:nvGrpSpPr>
          <p:cNvPr id="103" name="Группа 102"/>
          <p:cNvGrpSpPr/>
          <p:nvPr/>
        </p:nvGrpSpPr>
        <p:grpSpPr>
          <a:xfrm>
            <a:off x="8918052" y="5724709"/>
            <a:ext cx="2684309" cy="382420"/>
            <a:chOff x="8995714" y="5613767"/>
            <a:chExt cx="2684309" cy="382420"/>
          </a:xfrm>
        </p:grpSpPr>
        <p:sp>
          <p:nvSpPr>
            <p:cNvPr id="104" name="Прямоугольник 103"/>
            <p:cNvSpPr/>
            <p:nvPr/>
          </p:nvSpPr>
          <p:spPr>
            <a:xfrm>
              <a:off x="9299242" y="5664037"/>
              <a:ext cx="238078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b="1" dirty="0">
                  <a:solidFill>
                    <a:srgbClr val="2D65AF"/>
                  </a:solidFill>
                  <a:latin typeface="Cera CY" panose="00000500000000000000" pitchFamily="2" charset="-52"/>
                </a:rPr>
                <a:t>КОШО </a:t>
              </a:r>
              <a:r>
                <a:rPr lang="ru-RU" sz="1400" b="1" dirty="0" smtClean="0">
                  <a:solidFill>
                    <a:srgbClr val="2D65AF"/>
                  </a:solidFill>
                  <a:latin typeface="Cera CY" panose="00000500000000000000" pitchFamily="2" charset="-52"/>
                </a:rPr>
                <a:t>АТКАРУУЧУЛАР </a:t>
              </a:r>
              <a:r>
                <a:rPr lang="ru-RU" sz="1400" b="1" dirty="0">
                  <a:solidFill>
                    <a:srgbClr val="2D65AF"/>
                  </a:solidFill>
                  <a:latin typeface="Cera CY" panose="00000500000000000000" pitchFamily="2" charset="-52"/>
                </a:rPr>
                <a:t>* </a:t>
              </a:r>
            </a:p>
          </p:txBody>
        </p:sp>
        <p:pic>
          <p:nvPicPr>
            <p:cNvPr id="105" name="Рисунок 104"/>
            <p:cNvPicPr>
              <a:picLocks noChangeAspect="1"/>
            </p:cNvPicPr>
            <p:nvPr/>
          </p:nvPicPr>
          <p:blipFill>
            <a:blip r:embed="rId1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95714" y="5613767"/>
              <a:ext cx="382420" cy="382420"/>
            </a:xfrm>
            <a:prstGeom prst="rect">
              <a:avLst/>
            </a:prstGeom>
          </p:spPr>
        </p:pic>
      </p:grpSp>
      <p:grpSp>
        <p:nvGrpSpPr>
          <p:cNvPr id="106" name="Группа 105"/>
          <p:cNvGrpSpPr/>
          <p:nvPr/>
        </p:nvGrpSpPr>
        <p:grpSpPr>
          <a:xfrm>
            <a:off x="4166773" y="2631736"/>
            <a:ext cx="519804" cy="490960"/>
            <a:chOff x="4072466" y="3730962"/>
            <a:chExt cx="400385" cy="378168"/>
          </a:xfrm>
        </p:grpSpPr>
        <p:pic>
          <p:nvPicPr>
            <p:cNvPr id="107" name="Рисунок 106"/>
            <p:cNvPicPr>
              <a:picLocks noChangeAspect="1"/>
            </p:cNvPicPr>
            <p:nvPr/>
          </p:nvPicPr>
          <p:blipFill>
            <a:blip r:embed="rId1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2466" y="3730962"/>
              <a:ext cx="378168" cy="378168"/>
            </a:xfrm>
            <a:prstGeom prst="rect">
              <a:avLst/>
            </a:prstGeom>
          </p:spPr>
        </p:pic>
        <p:sp>
          <p:nvSpPr>
            <p:cNvPr id="108" name="TextBox 107"/>
            <p:cNvSpPr txBox="1"/>
            <p:nvPr/>
          </p:nvSpPr>
          <p:spPr>
            <a:xfrm>
              <a:off x="4118045" y="3936952"/>
              <a:ext cx="354806" cy="1540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700" b="1" dirty="0" smtClean="0">
                  <a:solidFill>
                    <a:srgbClr val="2D65AF"/>
                  </a:solidFill>
                  <a:latin typeface="Bahnschrift SemiBold Condensed" panose="020B0502040204020203" pitchFamily="34" charset="0"/>
                </a:rPr>
                <a:t>БСК</a:t>
              </a:r>
              <a:endParaRPr lang="ru-RU" sz="700" b="1" dirty="0">
                <a:solidFill>
                  <a:srgbClr val="2D65AF"/>
                </a:solidFill>
                <a:latin typeface="Bahnschrift SemiBold Condensed" panose="020B0502040204020203" pitchFamily="34" charset="0"/>
              </a:endParaRPr>
            </a:p>
          </p:txBody>
        </p:sp>
      </p:grpSp>
      <p:sp>
        <p:nvSpPr>
          <p:cNvPr id="114" name="Овал 113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4705241" y="2282507"/>
            <a:ext cx="254010" cy="25401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1</a:t>
            </a:r>
          </a:p>
        </p:txBody>
      </p:sp>
      <p:sp>
        <p:nvSpPr>
          <p:cNvPr id="115" name="Овал 114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4705241" y="2772093"/>
            <a:ext cx="254010" cy="25401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kern="0" dirty="0">
                <a:solidFill>
                  <a:srgbClr val="FFFFFF"/>
                </a:solidFill>
                <a:latin typeface="Cera CY"/>
              </a:rPr>
              <a:t>2</a:t>
            </a: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116" name="Овал 115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8704461" y="1909022"/>
            <a:ext cx="254010" cy="25401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1</a:t>
            </a:r>
          </a:p>
        </p:txBody>
      </p:sp>
      <p:sp>
        <p:nvSpPr>
          <p:cNvPr id="117" name="Скругленный прямоугольник 116"/>
          <p:cNvSpPr/>
          <p:nvPr/>
        </p:nvSpPr>
        <p:spPr>
          <a:xfrm>
            <a:off x="9088847" y="2304688"/>
            <a:ext cx="2790062" cy="438772"/>
          </a:xfrm>
          <a:prstGeom prst="roundRect">
            <a:avLst>
              <a:gd name="adj" fmla="val 8366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254000" sx="105000" sy="105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4420"/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Банктык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коштоо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шарттарына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ылайык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сатып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алуулар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боюнча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документтерди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жарыялоо</a:t>
            </a:r>
            <a:endParaRPr lang="ru-RU" sz="1000" dirty="0">
              <a:solidFill>
                <a:schemeClr val="accent3">
                  <a:lumMod val="75000"/>
                </a:schemeClr>
              </a:solidFill>
              <a:latin typeface="Cera CY" panose="00000500000000000000" pitchFamily="50" charset="-52"/>
            </a:endParaRPr>
          </a:p>
        </p:txBody>
      </p:sp>
      <p:sp>
        <p:nvSpPr>
          <p:cNvPr id="118" name="Овал 117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8704461" y="2371171"/>
            <a:ext cx="254010" cy="25401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kern="0" dirty="0" smtClean="0">
                <a:solidFill>
                  <a:srgbClr val="FFFFFF"/>
                </a:solidFill>
                <a:latin typeface="Cera CY"/>
              </a:rPr>
              <a:t>2</a:t>
            </a: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119" name="Скругленный прямоугольник 118"/>
          <p:cNvSpPr/>
          <p:nvPr/>
        </p:nvSpPr>
        <p:spPr>
          <a:xfrm>
            <a:off x="9088847" y="2795373"/>
            <a:ext cx="2790062" cy="438772"/>
          </a:xfrm>
          <a:prstGeom prst="roundRect">
            <a:avLst>
              <a:gd name="adj" fmla="val 8366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254000" sx="105000" sy="105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4420"/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Банктык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коштоо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шарттарына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ылайык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сатып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алуулар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боюнча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контракт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түзүү</a:t>
            </a:r>
            <a:endParaRPr lang="ru-RU" sz="1000" dirty="0">
              <a:solidFill>
                <a:schemeClr val="accent3">
                  <a:lumMod val="75000"/>
                </a:schemeClr>
              </a:solidFill>
              <a:latin typeface="Cera CY" panose="00000500000000000000" pitchFamily="50" charset="-52"/>
            </a:endParaRPr>
          </a:p>
        </p:txBody>
      </p:sp>
      <p:pic>
        <p:nvPicPr>
          <p:cNvPr id="120" name="Рисунок 119"/>
          <p:cNvPicPr>
            <a:picLocks noChangeAspect="1"/>
          </p:cNvPicPr>
          <p:nvPr/>
        </p:nvPicPr>
        <p:blipFill>
          <a:blip r:embed="rId1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3984" y="2586301"/>
            <a:ext cx="381449" cy="381449"/>
          </a:xfrm>
          <a:prstGeom prst="rect">
            <a:avLst/>
          </a:prstGeom>
        </p:spPr>
      </p:pic>
      <p:pic>
        <p:nvPicPr>
          <p:cNvPr id="122" name="Рисунок 121"/>
          <p:cNvPicPr>
            <a:picLocks noChangeAspect="1"/>
          </p:cNvPicPr>
          <p:nvPr/>
        </p:nvPicPr>
        <p:blipFill>
          <a:blip r:embed="rId15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9205" y="2059332"/>
            <a:ext cx="402976" cy="402976"/>
          </a:xfrm>
          <a:prstGeom prst="rect">
            <a:avLst/>
          </a:prstGeom>
        </p:spPr>
      </p:pic>
      <p:sp>
        <p:nvSpPr>
          <p:cNvPr id="123" name="Прямоугольник 122"/>
          <p:cNvSpPr/>
          <p:nvPr/>
        </p:nvSpPr>
        <p:spPr>
          <a:xfrm>
            <a:off x="10172487" y="1485853"/>
            <a:ext cx="1728357" cy="24885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sz="1000" b="1" dirty="0" err="1">
                <a:solidFill>
                  <a:srgbClr val="2D65AF"/>
                </a:solidFill>
                <a:latin typeface="Cera CY" panose="00000500000000000000" pitchFamily="50" charset="-52"/>
              </a:rPr>
              <a:t>Сатып</a:t>
            </a:r>
            <a:r>
              <a:rPr lang="ru-RU" sz="1000" b="1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1000" b="1" dirty="0" err="1">
                <a:solidFill>
                  <a:srgbClr val="2D65AF"/>
                </a:solidFill>
                <a:latin typeface="Cera CY" panose="00000500000000000000" pitchFamily="50" charset="-52"/>
              </a:rPr>
              <a:t>алуу</a:t>
            </a:r>
            <a:r>
              <a:rPr lang="ru-RU" sz="1000" b="1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1000" b="1" dirty="0" err="1">
                <a:solidFill>
                  <a:srgbClr val="2D65AF"/>
                </a:solidFill>
                <a:latin typeface="Cera CY" panose="00000500000000000000" pitchFamily="50" charset="-52"/>
              </a:rPr>
              <a:t>жол-жобосу</a:t>
            </a:r>
            <a:endParaRPr lang="ru-RU" sz="1000" b="1" dirty="0">
              <a:solidFill>
                <a:srgbClr val="2D65AF"/>
              </a:solidFill>
              <a:latin typeface="Cera CY" panose="00000500000000000000" pitchFamily="50" charset="-52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5435607" y="1903987"/>
            <a:ext cx="1898277" cy="2474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sz="1000" b="1" dirty="0" err="1">
                <a:solidFill>
                  <a:srgbClr val="2D65A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Банктык</a:t>
            </a:r>
            <a:r>
              <a:rPr lang="ru-RU" sz="1000" b="1" dirty="0">
                <a:solidFill>
                  <a:srgbClr val="2D65A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solidFill>
                  <a:srgbClr val="2D65A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коштоо</a:t>
            </a:r>
            <a:r>
              <a:rPr lang="ru-RU" sz="1000" b="1" dirty="0">
                <a:solidFill>
                  <a:srgbClr val="2D65A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 err="1">
                <a:solidFill>
                  <a:srgbClr val="2D65A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жол-жобосу</a:t>
            </a:r>
            <a:endParaRPr lang="ru-RU" sz="1000" b="1" dirty="0">
              <a:solidFill>
                <a:srgbClr val="2D65A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5" name="Рисунок 124"/>
          <p:cNvPicPr>
            <a:picLocks noChangeAspect="1"/>
          </p:cNvPicPr>
          <p:nvPr/>
        </p:nvPicPr>
        <p:blipFill>
          <a:blip r:embed="rId1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9040" y="4118181"/>
            <a:ext cx="445658" cy="445658"/>
          </a:xfrm>
          <a:prstGeom prst="rect">
            <a:avLst/>
          </a:prstGeom>
        </p:spPr>
      </p:pic>
      <p:cxnSp>
        <p:nvCxnSpPr>
          <p:cNvPr id="126" name="Прямая со стрелкой 125"/>
          <p:cNvCxnSpPr/>
          <p:nvPr/>
        </p:nvCxnSpPr>
        <p:spPr>
          <a:xfrm flipH="1" flipV="1">
            <a:off x="3882601" y="4491656"/>
            <a:ext cx="4406413" cy="28195"/>
          </a:xfrm>
          <a:prstGeom prst="straightConnector1">
            <a:avLst/>
          </a:prstGeom>
          <a:ln w="44450" cap="rnd">
            <a:solidFill>
              <a:srgbClr val="782168"/>
            </a:solidFill>
            <a:prstDash val="sysDot"/>
            <a:round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7" name="Рисунок 126"/>
          <p:cNvPicPr>
            <a:picLocks noChangeAspect="1"/>
          </p:cNvPicPr>
          <p:nvPr/>
        </p:nvPicPr>
        <p:blipFill>
          <a:blip r:embed="rId17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916" y="4602105"/>
            <a:ext cx="382406" cy="382406"/>
          </a:xfrm>
          <a:prstGeom prst="rect">
            <a:avLst/>
          </a:prstGeom>
        </p:spPr>
      </p:pic>
      <p:sp>
        <p:nvSpPr>
          <p:cNvPr id="128" name="Овал 127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4705241" y="3317354"/>
            <a:ext cx="254010" cy="25401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3</a:t>
            </a:r>
          </a:p>
        </p:txBody>
      </p:sp>
      <p:sp>
        <p:nvSpPr>
          <p:cNvPr id="129" name="Скругленный прямоугольник 128"/>
          <p:cNvSpPr/>
          <p:nvPr/>
        </p:nvSpPr>
        <p:spPr>
          <a:xfrm>
            <a:off x="5085948" y="3265343"/>
            <a:ext cx="2648300" cy="598043"/>
          </a:xfrm>
          <a:prstGeom prst="roundRect">
            <a:avLst>
              <a:gd name="adj" fmla="val 8366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254000" sx="105000" sy="105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4420"/>
            <a:endParaRPr lang="ru-RU" sz="1000" dirty="0">
              <a:solidFill>
                <a:schemeClr val="accent3">
                  <a:lumMod val="75000"/>
                </a:schemeClr>
              </a:solidFill>
              <a:latin typeface="Cera CY" panose="00000500000000000000" pitchFamily="50" charset="-52"/>
            </a:endParaRPr>
          </a:p>
        </p:txBody>
      </p:sp>
      <p:pic>
        <p:nvPicPr>
          <p:cNvPr id="130" name="Рисунок 129"/>
          <p:cNvPicPr>
            <a:picLocks noChangeAspect="1"/>
          </p:cNvPicPr>
          <p:nvPr/>
        </p:nvPicPr>
        <p:blipFill>
          <a:blip r:embed="rId18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916" y="5057352"/>
            <a:ext cx="398444" cy="398444"/>
          </a:xfrm>
          <a:prstGeom prst="rect">
            <a:avLst/>
          </a:prstGeom>
        </p:spPr>
      </p:pic>
      <p:sp>
        <p:nvSpPr>
          <p:cNvPr id="131" name="Прямоугольник 130"/>
          <p:cNvSpPr/>
          <p:nvPr/>
        </p:nvSpPr>
        <p:spPr>
          <a:xfrm>
            <a:off x="912904" y="2105161"/>
            <a:ext cx="2892136" cy="990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lnSpc>
                <a:spcPts val="1000"/>
              </a:lnSpc>
              <a:buFont typeface="Arial" panose="020B0604020202020204" pitchFamily="34" charset="0"/>
              <a:buChar char="•"/>
            </a:pPr>
            <a:r>
              <a:rPr lang="ru-RU" sz="900" dirty="0">
                <a:solidFill>
                  <a:srgbClr val="2D65AF"/>
                </a:solidFill>
                <a:latin typeface="Cera CY" panose="00000500000000000000" pitchFamily="50" charset="-52"/>
              </a:rPr>
              <a:t>«</a:t>
            </a:r>
            <a:r>
              <a:rPr lang="ru-RU" sz="900" dirty="0" smtClean="0">
                <a:solidFill>
                  <a:srgbClr val="2D65AF"/>
                </a:solidFill>
                <a:latin typeface="Cera CY" panose="00000500000000000000" pitchFamily="50" charset="-52"/>
              </a:rPr>
              <a:t>КБК </a:t>
            </a:r>
            <a:r>
              <a:rPr lang="ru-RU" sz="900" dirty="0" err="1">
                <a:solidFill>
                  <a:srgbClr val="2D65AF"/>
                </a:solidFill>
                <a:latin typeface="Cera CY" panose="00000500000000000000" pitchFamily="50" charset="-52"/>
              </a:rPr>
              <a:t>боюнча</a:t>
            </a:r>
            <a:r>
              <a:rPr lang="ru-RU" sz="900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rgbClr val="2D65AF"/>
                </a:solidFill>
                <a:latin typeface="Cera CY" panose="00000500000000000000" pitchFamily="50" charset="-52"/>
              </a:rPr>
              <a:t>интерактивдүү</a:t>
            </a:r>
            <a:r>
              <a:rPr lang="ru-RU" sz="900" dirty="0" smtClean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>
                <a:solidFill>
                  <a:srgbClr val="2D65AF"/>
                </a:solidFill>
                <a:latin typeface="Cera CY" panose="00000500000000000000" pitchFamily="50" charset="-52"/>
              </a:rPr>
              <a:t>отчеттор</a:t>
            </a:r>
            <a:r>
              <a:rPr lang="ru-RU" sz="900" dirty="0">
                <a:solidFill>
                  <a:srgbClr val="2D65AF"/>
                </a:solidFill>
                <a:latin typeface="Cera CY" panose="00000500000000000000" pitchFamily="50" charset="-52"/>
              </a:rPr>
              <a:t>» </a:t>
            </a:r>
            <a:r>
              <a:rPr lang="ru-RU" sz="900" dirty="0" err="1" smtClean="0">
                <a:solidFill>
                  <a:srgbClr val="2D65AF"/>
                </a:solidFill>
                <a:latin typeface="Cera CY" panose="00000500000000000000" pitchFamily="50" charset="-52"/>
              </a:rPr>
              <a:t>сервиси</a:t>
            </a:r>
            <a:r>
              <a:rPr lang="ru-RU" sz="900" dirty="0" smtClean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rgbClr val="2D65AF"/>
                </a:solidFill>
                <a:latin typeface="Cera CY" panose="00000500000000000000" pitchFamily="50" charset="-52"/>
              </a:rPr>
              <a:t>аркылуу</a:t>
            </a:r>
            <a:r>
              <a:rPr lang="ru-RU" sz="900" dirty="0" smtClean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>
                <a:solidFill>
                  <a:srgbClr val="2D65AF"/>
                </a:solidFill>
                <a:latin typeface="Cera CY" panose="00000500000000000000" pitchFamily="50" charset="-52"/>
              </a:rPr>
              <a:t>банктык</a:t>
            </a:r>
            <a:r>
              <a:rPr lang="ru-RU" sz="900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>
                <a:solidFill>
                  <a:srgbClr val="2D65AF"/>
                </a:solidFill>
                <a:latin typeface="Cera CY" panose="00000500000000000000" pitchFamily="50" charset="-52"/>
              </a:rPr>
              <a:t>коштоо</a:t>
            </a:r>
            <a:r>
              <a:rPr lang="ru-RU" sz="900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>
                <a:solidFill>
                  <a:srgbClr val="2D65AF"/>
                </a:solidFill>
                <a:latin typeface="Cera CY" panose="00000500000000000000" pitchFamily="50" charset="-52"/>
              </a:rPr>
              <a:t>жыйынтыгы</a:t>
            </a:r>
            <a:r>
              <a:rPr lang="ru-RU" sz="900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>
                <a:solidFill>
                  <a:srgbClr val="2D65AF"/>
                </a:solidFill>
                <a:latin typeface="Cera CY" panose="00000500000000000000" pitchFamily="50" charset="-52"/>
              </a:rPr>
              <a:t>боюнча</a:t>
            </a:r>
            <a:r>
              <a:rPr lang="ru-RU" sz="900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>
                <a:solidFill>
                  <a:srgbClr val="2D65AF"/>
                </a:solidFill>
                <a:latin typeface="Cera CY" panose="00000500000000000000" pitchFamily="50" charset="-52"/>
              </a:rPr>
              <a:t>отчетторду</a:t>
            </a:r>
            <a:r>
              <a:rPr lang="ru-RU" sz="900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>
                <a:solidFill>
                  <a:srgbClr val="2D65AF"/>
                </a:solidFill>
                <a:latin typeface="Cera CY" panose="00000500000000000000" pitchFamily="50" charset="-52"/>
              </a:rPr>
              <a:t>алуу</a:t>
            </a:r>
            <a:r>
              <a:rPr lang="ru-RU" sz="900" dirty="0">
                <a:solidFill>
                  <a:srgbClr val="2D65AF"/>
                </a:solidFill>
                <a:latin typeface="Cera CY" panose="00000500000000000000" pitchFamily="50" charset="-52"/>
              </a:rPr>
              <a:t>.</a:t>
            </a:r>
          </a:p>
          <a:p>
            <a:pPr marL="171450" indent="-171450" algn="just">
              <a:lnSpc>
                <a:spcPts val="1000"/>
              </a:lnSpc>
              <a:buFont typeface="Arial" panose="020B0604020202020204" pitchFamily="34" charset="0"/>
              <a:buChar char="•"/>
            </a:pPr>
            <a:r>
              <a:rPr lang="ru-RU" sz="900" dirty="0" err="1">
                <a:solidFill>
                  <a:srgbClr val="2D65AF"/>
                </a:solidFill>
                <a:latin typeface="Cera CY" panose="00000500000000000000" pitchFamily="50" charset="-52"/>
              </a:rPr>
              <a:t>Банктык</a:t>
            </a:r>
            <a:r>
              <a:rPr lang="ru-RU" sz="900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>
                <a:solidFill>
                  <a:srgbClr val="2D65AF"/>
                </a:solidFill>
                <a:latin typeface="Cera CY" panose="00000500000000000000" pitchFamily="50" charset="-52"/>
              </a:rPr>
              <a:t>коштоонун</a:t>
            </a:r>
            <a:r>
              <a:rPr lang="ru-RU" sz="900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rgbClr val="2D65AF"/>
                </a:solidFill>
                <a:latin typeface="Cera CY" panose="00000500000000000000" pitchFamily="50" charset="-52"/>
              </a:rPr>
              <a:t>типтүү</a:t>
            </a:r>
            <a:r>
              <a:rPr lang="ru-RU" sz="900" dirty="0" smtClean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rgbClr val="2D65AF"/>
                </a:solidFill>
                <a:latin typeface="Cera CY" panose="00000500000000000000" pitchFamily="50" charset="-52"/>
              </a:rPr>
              <a:t>эмес</a:t>
            </a:r>
            <a:r>
              <a:rPr lang="ru-RU" sz="900" dirty="0" smtClean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>
                <a:solidFill>
                  <a:srgbClr val="2D65AF"/>
                </a:solidFill>
                <a:latin typeface="Cera CY" panose="00000500000000000000" pitchFamily="50" charset="-52"/>
              </a:rPr>
              <a:t>параметрлерин</a:t>
            </a:r>
            <a:r>
              <a:rPr lang="ru-RU" sz="900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rgbClr val="2D65AF"/>
                </a:solidFill>
                <a:latin typeface="Cera CY" panose="00000500000000000000" pitchFamily="50" charset="-52"/>
              </a:rPr>
              <a:t>макулдашуу</a:t>
            </a:r>
            <a:r>
              <a:rPr lang="ru-RU" sz="900" dirty="0" smtClean="0">
                <a:solidFill>
                  <a:srgbClr val="2D65AF"/>
                </a:solidFill>
                <a:latin typeface="Cera CY" panose="00000500000000000000" pitchFamily="50" charset="-52"/>
              </a:rPr>
              <a:t>,</a:t>
            </a:r>
          </a:p>
          <a:p>
            <a:pPr marL="171450" indent="-171450" algn="just">
              <a:lnSpc>
                <a:spcPts val="1000"/>
              </a:lnSpc>
              <a:buFont typeface="Arial" panose="020B0604020202020204" pitchFamily="34" charset="0"/>
              <a:buChar char="•"/>
            </a:pPr>
            <a:r>
              <a:rPr lang="ru-RU" sz="900" dirty="0" err="1" smtClean="0">
                <a:solidFill>
                  <a:srgbClr val="2D65AF"/>
                </a:solidFill>
                <a:latin typeface="Cera CY" panose="00000500000000000000" pitchFamily="50" charset="-52"/>
              </a:rPr>
              <a:t>Контракттарды</a:t>
            </a:r>
            <a:r>
              <a:rPr lang="ru-RU" sz="900" dirty="0" smtClean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>
                <a:solidFill>
                  <a:srgbClr val="2D65AF"/>
                </a:solidFill>
                <a:latin typeface="Cera CY" panose="00000500000000000000" pitchFamily="50" charset="-52"/>
              </a:rPr>
              <a:t>банктык</a:t>
            </a:r>
            <a:r>
              <a:rPr lang="ru-RU" sz="900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 smtClean="0">
                <a:solidFill>
                  <a:srgbClr val="2D65AF"/>
                </a:solidFill>
                <a:latin typeface="Cera CY" panose="00000500000000000000" pitchFamily="50" charset="-52"/>
              </a:rPr>
              <a:t>коштоону</a:t>
            </a:r>
            <a:r>
              <a:rPr lang="ru-RU" sz="900" dirty="0" smtClean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>
                <a:solidFill>
                  <a:srgbClr val="2D65AF"/>
                </a:solidFill>
                <a:latin typeface="Cera CY" panose="00000500000000000000" pitchFamily="50" charset="-52"/>
              </a:rPr>
              <a:t>колдонууну</a:t>
            </a:r>
            <a:r>
              <a:rPr lang="ru-RU" sz="900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>
                <a:solidFill>
                  <a:srgbClr val="2D65AF"/>
                </a:solidFill>
                <a:latin typeface="Cera CY" panose="00000500000000000000" pitchFamily="50" charset="-52"/>
              </a:rPr>
              <a:t>мониторингдөө</a:t>
            </a:r>
            <a:r>
              <a:rPr lang="ru-RU" sz="900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>
                <a:solidFill>
                  <a:srgbClr val="2D65AF"/>
                </a:solidFill>
                <a:latin typeface="Cera CY" panose="00000500000000000000" pitchFamily="50" charset="-52"/>
              </a:rPr>
              <a:t>жана</a:t>
            </a:r>
            <a:r>
              <a:rPr lang="ru-RU" sz="900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900" dirty="0" err="1">
                <a:solidFill>
                  <a:srgbClr val="2D65AF"/>
                </a:solidFill>
                <a:latin typeface="Cera CY" panose="00000500000000000000" pitchFamily="50" charset="-52"/>
              </a:rPr>
              <a:t>көзөмөлдөө</a:t>
            </a:r>
            <a:endParaRPr lang="ru-RU" sz="900" dirty="0">
              <a:solidFill>
                <a:srgbClr val="2D65AF"/>
              </a:solidFill>
              <a:latin typeface="Cera CY" panose="00000500000000000000" pitchFamily="50" charset="-52"/>
            </a:endParaRPr>
          </a:p>
        </p:txBody>
      </p:sp>
      <p:cxnSp>
        <p:nvCxnSpPr>
          <p:cNvPr id="132" name="Прямая со стрелкой 73"/>
          <p:cNvCxnSpPr>
            <a:stCxn id="76" idx="1"/>
            <a:endCxn id="92" idx="1"/>
          </p:cNvCxnSpPr>
          <p:nvPr/>
        </p:nvCxnSpPr>
        <p:spPr>
          <a:xfrm rot="10800000" flipH="1" flipV="1">
            <a:off x="912905" y="1681718"/>
            <a:ext cx="19508" cy="2370523"/>
          </a:xfrm>
          <a:prstGeom prst="bentConnector3">
            <a:avLst>
              <a:gd name="adj1" fmla="val -1171827"/>
            </a:avLst>
          </a:prstGeom>
          <a:ln w="44450" cap="rnd" cmpd="dbl">
            <a:solidFill>
              <a:srgbClr val="782168">
                <a:alpha val="78000"/>
              </a:srgbClr>
            </a:solidFill>
            <a:prstDash val="sysDot"/>
            <a:round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3" name="Группа 132"/>
          <p:cNvGrpSpPr/>
          <p:nvPr/>
        </p:nvGrpSpPr>
        <p:grpSpPr>
          <a:xfrm>
            <a:off x="1024178" y="1116527"/>
            <a:ext cx="2727140" cy="1079057"/>
            <a:chOff x="742850" y="1309373"/>
            <a:chExt cx="2727140" cy="850946"/>
          </a:xfrm>
        </p:grpSpPr>
        <p:sp>
          <p:nvSpPr>
            <p:cNvPr id="134" name="Прямоугольник 133"/>
            <p:cNvSpPr/>
            <p:nvPr/>
          </p:nvSpPr>
          <p:spPr>
            <a:xfrm>
              <a:off x="742850" y="1729432"/>
              <a:ext cx="2727140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100" b="1" dirty="0">
                  <a:solidFill>
                    <a:srgbClr val="2D65AF"/>
                  </a:solidFill>
                  <a:latin typeface="Cera CY" panose="00000500000000000000" pitchFamily="2" charset="-52"/>
                </a:rPr>
                <a:t>КЫРГЫЗ РЕСПУБЛИКАСЫНЫН ФИНАНСЫ МИНИСТРЛИГИ</a:t>
              </a:r>
            </a:p>
          </p:txBody>
        </p:sp>
        <p:pic>
          <p:nvPicPr>
            <p:cNvPr id="135" name="Рисунок 134"/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98760" y="1309373"/>
              <a:ext cx="415320" cy="415320"/>
            </a:xfrm>
            <a:prstGeom prst="rect">
              <a:avLst/>
            </a:prstGeom>
          </p:spPr>
        </p:pic>
      </p:grpSp>
      <p:sp>
        <p:nvSpPr>
          <p:cNvPr id="136" name="Прямоугольник 135">
            <a:extLst>
              <a:ext uri="{FF2B5EF4-FFF2-40B4-BE49-F238E27FC236}">
                <a16:creationId xmlns="" xmlns:a16="http://schemas.microsoft.com/office/drawing/2014/main" id="{E52CA726-4071-4910-838F-6E3584DEB01A}"/>
              </a:ext>
            </a:extLst>
          </p:cNvPr>
          <p:cNvSpPr/>
          <p:nvPr/>
        </p:nvSpPr>
        <p:spPr>
          <a:xfrm>
            <a:off x="1081079" y="5228388"/>
            <a:ext cx="6712276" cy="1394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164946">
              <a:lnSpc>
                <a:spcPts val="1000"/>
              </a:lnSpc>
            </a:pPr>
            <a:r>
              <a:rPr lang="ru-RU" altLang="ru-RU" sz="12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                               </a:t>
            </a:r>
            <a:r>
              <a:rPr lang="ru-RU" altLang="ru-RU" sz="12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Контракттарды</a:t>
            </a:r>
            <a:r>
              <a:rPr lang="ru-RU" altLang="ru-RU" sz="12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2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банктык</a:t>
            </a:r>
            <a:r>
              <a:rPr lang="ru-RU" altLang="ru-RU" sz="12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2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коштоо</a:t>
            </a:r>
            <a:r>
              <a:rPr lang="ru-RU" altLang="ru-RU" sz="12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2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максаттары</a:t>
            </a:r>
            <a:r>
              <a:rPr lang="ru-RU" altLang="ru-RU" sz="12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:</a:t>
            </a:r>
          </a:p>
          <a:p>
            <a:pPr defTabSz="1164946">
              <a:lnSpc>
                <a:spcPts val="1000"/>
              </a:lnSpc>
            </a:pPr>
            <a:endParaRPr lang="ru-RU" altLang="ru-RU" sz="1200" dirty="0" smtClean="0">
              <a:solidFill>
                <a:schemeClr val="bg1"/>
              </a:solidFill>
              <a:latin typeface="Cera CY" panose="00000500000000000000" pitchFamily="2" charset="-52"/>
            </a:endParaRPr>
          </a:p>
          <a:p>
            <a:pPr defTabSz="1164946">
              <a:lnSpc>
                <a:spcPts val="1000"/>
              </a:lnSpc>
            </a:pP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1)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Кыргыз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Республикасынын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мамлекеттик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сатып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алуулар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чөйрөсүндө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мамлекеттик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бюджетинин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каражаттарын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максаттуу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пайдаланууну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камсыздоо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. </a:t>
            </a:r>
          </a:p>
          <a:p>
            <a:pPr defTabSz="1164946">
              <a:lnSpc>
                <a:spcPct val="90000"/>
              </a:lnSpc>
            </a:pP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2)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Сатып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алуучу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уюмдардын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финансылык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жана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салык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тобокелдиктерин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басаңдатуу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(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минималдаштыруу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)</a:t>
            </a:r>
          </a:p>
          <a:p>
            <a:pPr defTabSz="1164946">
              <a:lnSpc>
                <a:spcPct val="90000"/>
              </a:lnSpc>
            </a:pP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3)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Мамлекеттик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сатып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алуулар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тууралуу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контракттардын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ачык-айкын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аткарылышын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altLang="ru-RU" sz="1100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камсыздоо</a:t>
            </a:r>
            <a:r>
              <a:rPr lang="ru-RU" altLang="ru-RU" sz="11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.</a:t>
            </a:r>
          </a:p>
          <a:p>
            <a:pPr defTabSz="1164946">
              <a:lnSpc>
                <a:spcPct val="90000"/>
              </a:lnSpc>
            </a:pPr>
            <a:endParaRPr lang="ru-RU" altLang="ru-RU" sz="1200" dirty="0" smtClean="0">
              <a:solidFill>
                <a:schemeClr val="bg1"/>
              </a:solidFill>
              <a:latin typeface="Cera CY" panose="00000500000000000000" pitchFamily="2" charset="-52"/>
            </a:endParaRPr>
          </a:p>
          <a:p>
            <a:pPr defTabSz="1164946">
              <a:lnSpc>
                <a:spcPct val="90000"/>
              </a:lnSpc>
            </a:pPr>
            <a:r>
              <a:rPr lang="ru-RU" altLang="ru-RU" sz="1200" dirty="0" smtClean="0">
                <a:solidFill>
                  <a:schemeClr val="bg1"/>
                </a:solidFill>
                <a:latin typeface="Cera CY" panose="00000500000000000000" pitchFamily="2" charset="-52"/>
              </a:rPr>
              <a:t>3) Обеспечение прозрачности исполнения контрактов о государственных закупках.</a:t>
            </a:r>
            <a:endParaRPr lang="ru-RU" altLang="ru-RU" sz="1200" b="1" dirty="0">
              <a:solidFill>
                <a:schemeClr val="bg1"/>
              </a:solidFill>
              <a:latin typeface="Cera CY" panose="00000500000000000000" pitchFamily="2" charset="-52"/>
            </a:endParaRPr>
          </a:p>
        </p:txBody>
      </p:sp>
      <p:sp>
        <p:nvSpPr>
          <p:cNvPr id="137" name="Скругленный прямоугольник 136"/>
          <p:cNvSpPr/>
          <p:nvPr/>
        </p:nvSpPr>
        <p:spPr>
          <a:xfrm>
            <a:off x="5085948" y="2729008"/>
            <a:ext cx="2648300" cy="478245"/>
          </a:xfrm>
          <a:prstGeom prst="roundRect">
            <a:avLst>
              <a:gd name="adj" fmla="val 8366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254000" sx="105000" sy="105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4420"/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Банктык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коштоого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өтүнмөнү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y-KG" sz="10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жөнөтүү</a:t>
            </a:r>
            <a:endParaRPr lang="ru-RU" sz="10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8" name="Скругленный прямоугольник 137"/>
          <p:cNvSpPr/>
          <p:nvPr/>
        </p:nvSpPr>
        <p:spPr>
          <a:xfrm>
            <a:off x="5085948" y="2192672"/>
            <a:ext cx="2648300" cy="478245"/>
          </a:xfrm>
          <a:prstGeom prst="roundRect">
            <a:avLst>
              <a:gd name="adj" fmla="val 8366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254000" sx="105000" sy="105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4420"/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Банктык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коштоо</a:t>
            </a:r>
            <a:r>
              <a:rPr lang="ru-RU" sz="1000" dirty="0" smtClean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тууралуу</a:t>
            </a:r>
            <a:r>
              <a:rPr lang="ru-RU" sz="1000" dirty="0" smtClean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келишим</a:t>
            </a:r>
            <a:r>
              <a:rPr lang="ru-RU" sz="1000" dirty="0" smtClean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түзүү</a:t>
            </a:r>
            <a:endParaRPr lang="ru-RU" sz="1000" dirty="0">
              <a:solidFill>
                <a:schemeClr val="accent3">
                  <a:lumMod val="75000"/>
                </a:schemeClr>
              </a:solidFill>
              <a:latin typeface="Cera CY" panose="00000500000000000000" pitchFamily="50" charset="-52"/>
            </a:endParaRPr>
          </a:p>
        </p:txBody>
      </p:sp>
      <p:sp>
        <p:nvSpPr>
          <p:cNvPr id="139" name="Прямоугольник: скругленные углы 259">
            <a:extLst>
              <a:ext uri="{FF2B5EF4-FFF2-40B4-BE49-F238E27FC236}">
                <a16:creationId xmlns="" xmlns:a16="http://schemas.microsoft.com/office/drawing/2014/main" id="{AD3FCFAB-DA63-414C-AE22-8A97B55B178A}"/>
              </a:ext>
            </a:extLst>
          </p:cNvPr>
          <p:cNvSpPr/>
          <p:nvPr/>
        </p:nvSpPr>
        <p:spPr>
          <a:xfrm>
            <a:off x="8904941" y="4143218"/>
            <a:ext cx="2642430" cy="1528129"/>
          </a:xfrm>
          <a:prstGeom prst="roundRect">
            <a:avLst>
              <a:gd name="adj" fmla="val 4092"/>
            </a:avLst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ra CY" panose="00000500000000000000" pitchFamily="2" charset="-52"/>
              <a:ea typeface="+mn-ea"/>
              <a:cs typeface="+mn-cs"/>
            </a:endParaRPr>
          </a:p>
        </p:txBody>
      </p:sp>
      <p:sp>
        <p:nvSpPr>
          <p:cNvPr id="140" name="Овал 139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8918052" y="4214318"/>
            <a:ext cx="254010" cy="25401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1</a:t>
            </a:r>
          </a:p>
        </p:txBody>
      </p:sp>
      <p:sp>
        <p:nvSpPr>
          <p:cNvPr id="141" name="Овал 140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8932714" y="4475222"/>
            <a:ext cx="269516" cy="25401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kern="0" dirty="0">
                <a:solidFill>
                  <a:srgbClr val="FFFFFF"/>
                </a:solidFill>
                <a:latin typeface="Cera CY"/>
              </a:rPr>
              <a:t>2</a:t>
            </a: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142" name="Овал 141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8940691" y="4709477"/>
            <a:ext cx="254010" cy="25401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kern="0" noProof="0" dirty="0" smtClean="0">
                <a:solidFill>
                  <a:srgbClr val="FFFFFF"/>
                </a:solidFill>
                <a:latin typeface="Cera CY"/>
              </a:rPr>
              <a:t>3</a:t>
            </a: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143" name="Прямоугольник 142"/>
          <p:cNvSpPr/>
          <p:nvPr/>
        </p:nvSpPr>
        <p:spPr>
          <a:xfrm>
            <a:off x="9162912" y="4473445"/>
            <a:ext cx="122822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Өзүнчө</a:t>
            </a:r>
            <a:r>
              <a:rPr lang="ru-RU" sz="1000" dirty="0">
                <a:solidFill>
                  <a:schemeClr val="bg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эсеп</a:t>
            </a:r>
            <a:r>
              <a:rPr lang="ru-RU" sz="1000" dirty="0">
                <a:solidFill>
                  <a:schemeClr val="bg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ачуу</a:t>
            </a:r>
            <a:endParaRPr lang="ru-RU" sz="1000" dirty="0">
              <a:solidFill>
                <a:schemeClr val="bg1"/>
              </a:solidFill>
              <a:latin typeface="Cera CY" panose="00000500000000000000" pitchFamily="50" charset="-52"/>
            </a:endParaRPr>
          </a:p>
        </p:txBody>
      </p:sp>
      <p:sp>
        <p:nvSpPr>
          <p:cNvPr id="144" name="Прямоугольник 143"/>
          <p:cNvSpPr/>
          <p:nvPr/>
        </p:nvSpPr>
        <p:spPr>
          <a:xfrm>
            <a:off x="9158149" y="4675142"/>
            <a:ext cx="23687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Бардык</a:t>
            </a:r>
            <a:r>
              <a:rPr lang="ru-RU" sz="1000" dirty="0">
                <a:solidFill>
                  <a:schemeClr val="bg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эсептешүүлөрдү</a:t>
            </a:r>
            <a:r>
              <a:rPr lang="ru-RU" sz="1000" dirty="0">
                <a:solidFill>
                  <a:schemeClr val="bg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өзүнчө</a:t>
            </a:r>
            <a:r>
              <a:rPr lang="ru-RU" sz="1000" dirty="0">
                <a:solidFill>
                  <a:schemeClr val="bg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эсеп</a:t>
            </a:r>
            <a:r>
              <a:rPr lang="ru-RU" sz="1000" dirty="0">
                <a:solidFill>
                  <a:schemeClr val="bg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аркылуу</a:t>
            </a:r>
            <a:r>
              <a:rPr lang="ru-RU" sz="1000" dirty="0">
                <a:solidFill>
                  <a:schemeClr val="bg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гана</a:t>
            </a:r>
            <a:r>
              <a:rPr lang="ru-RU" sz="1000" dirty="0">
                <a:solidFill>
                  <a:schemeClr val="bg1"/>
                </a:solidFill>
                <a:latin typeface="Cera CY" panose="00000500000000000000" pitchFamily="50" charset="-52"/>
              </a:rPr>
              <a:t>  </a:t>
            </a:r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жүргүзүү</a:t>
            </a:r>
            <a:endParaRPr lang="ru-RU" sz="1000" dirty="0">
              <a:solidFill>
                <a:schemeClr val="bg1"/>
              </a:solidFill>
              <a:latin typeface="Cera CY" panose="00000500000000000000" pitchFamily="50" charset="-52"/>
            </a:endParaRPr>
          </a:p>
        </p:txBody>
      </p:sp>
      <p:sp>
        <p:nvSpPr>
          <p:cNvPr id="145" name="Прямоугольник 144"/>
          <p:cNvSpPr/>
          <p:nvPr/>
        </p:nvSpPr>
        <p:spPr>
          <a:xfrm>
            <a:off x="9162912" y="5175095"/>
            <a:ext cx="23897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14420"/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Ыйгарым</a:t>
            </a:r>
            <a:r>
              <a:rPr lang="ru-RU" sz="1000" dirty="0">
                <a:solidFill>
                  <a:schemeClr val="bg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укуктуу</a:t>
            </a:r>
            <a:r>
              <a:rPr lang="ru-RU" sz="1000" dirty="0">
                <a:solidFill>
                  <a:schemeClr val="bg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банкка</a:t>
            </a:r>
            <a:r>
              <a:rPr lang="ru-RU" sz="1000" dirty="0">
                <a:solidFill>
                  <a:schemeClr val="bg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негиздөөчү</a:t>
            </a:r>
            <a:r>
              <a:rPr lang="ru-RU" sz="1000" dirty="0">
                <a:solidFill>
                  <a:schemeClr val="bg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документтерди</a:t>
            </a:r>
            <a:r>
              <a:rPr lang="ru-RU" sz="1000" dirty="0">
                <a:solidFill>
                  <a:schemeClr val="bg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chemeClr val="bg1"/>
                </a:solidFill>
                <a:latin typeface="Cera CY" panose="00000500000000000000" pitchFamily="50" charset="-52"/>
              </a:rPr>
              <a:t>берүү</a:t>
            </a:r>
            <a:r>
              <a:rPr lang="ru-RU" sz="1000" dirty="0" smtClean="0">
                <a:solidFill>
                  <a:schemeClr val="bg1"/>
                </a:solidFill>
                <a:latin typeface="Cera CY" panose="00000500000000000000" pitchFamily="50" charset="-52"/>
              </a:rPr>
              <a:t> </a:t>
            </a:r>
            <a:endParaRPr lang="ru-RU" sz="1000" dirty="0">
              <a:solidFill>
                <a:schemeClr val="bg1"/>
              </a:solidFill>
              <a:latin typeface="Cera CY" panose="00000500000000000000" pitchFamily="50" charset="-52"/>
            </a:endParaRPr>
          </a:p>
        </p:txBody>
      </p:sp>
      <p:sp>
        <p:nvSpPr>
          <p:cNvPr id="146" name="Прямоугольник 145"/>
          <p:cNvSpPr/>
          <p:nvPr/>
        </p:nvSpPr>
        <p:spPr>
          <a:xfrm>
            <a:off x="4879711" y="4232611"/>
            <a:ext cx="2045753" cy="2488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sz="1000" b="1" dirty="0" err="1">
                <a:solidFill>
                  <a:srgbClr val="2D65AF"/>
                </a:solidFill>
                <a:latin typeface="Cera CY" panose="00000500000000000000" pitchFamily="50" charset="-52"/>
              </a:rPr>
              <a:t>Банктык</a:t>
            </a:r>
            <a:r>
              <a:rPr lang="ru-RU" sz="1000" b="1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1000" b="1" dirty="0" err="1">
                <a:solidFill>
                  <a:srgbClr val="2D65AF"/>
                </a:solidFill>
                <a:latin typeface="Cera CY" panose="00000500000000000000" pitchFamily="50" charset="-52"/>
              </a:rPr>
              <a:t>коштоо</a:t>
            </a:r>
            <a:r>
              <a:rPr lang="ru-RU" sz="1000" b="1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1000" b="1" dirty="0" err="1">
                <a:solidFill>
                  <a:srgbClr val="2D65AF"/>
                </a:solidFill>
                <a:latin typeface="Cera CY" panose="00000500000000000000" pitchFamily="50" charset="-52"/>
              </a:rPr>
              <a:t>жол-жобосу</a:t>
            </a:r>
            <a:endParaRPr lang="ru-RU" sz="1000" b="1" dirty="0">
              <a:solidFill>
                <a:srgbClr val="2D65AF"/>
              </a:solidFill>
              <a:latin typeface="Cera CY" panose="00000500000000000000" pitchFamily="50" charset="-52"/>
            </a:endParaRPr>
          </a:p>
        </p:txBody>
      </p:sp>
      <p:sp>
        <p:nvSpPr>
          <p:cNvPr id="147" name="Rectangle 31">
            <a:extLst>
              <a:ext uri="{FF2B5EF4-FFF2-40B4-BE49-F238E27FC236}">
                <a16:creationId xmlns="" xmlns:a16="http://schemas.microsoft.com/office/drawing/2014/main" id="{FB646BC9-5F93-468D-B0D6-445FF2BF43C9}"/>
              </a:ext>
            </a:extLst>
          </p:cNvPr>
          <p:cNvSpPr/>
          <p:nvPr/>
        </p:nvSpPr>
        <p:spPr>
          <a:xfrm>
            <a:off x="954880" y="3058458"/>
            <a:ext cx="2911146" cy="486768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algn="ctr"/>
            <a:endParaRPr lang="ru-RU" sz="1050" b="1" dirty="0">
              <a:solidFill>
                <a:srgbClr val="2D65AF"/>
              </a:solidFill>
              <a:latin typeface="Cera CY" panose="00000500000000000000" pitchFamily="2" charset="-52"/>
            </a:endParaRPr>
          </a:p>
        </p:txBody>
      </p:sp>
      <p:sp>
        <p:nvSpPr>
          <p:cNvPr id="148" name="Овал 147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1074201" y="3599451"/>
            <a:ext cx="158300" cy="162637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1</a:t>
            </a:r>
          </a:p>
        </p:txBody>
      </p:sp>
      <p:sp>
        <p:nvSpPr>
          <p:cNvPr id="149" name="Овал 148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1078925" y="3935900"/>
            <a:ext cx="158300" cy="162637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kern="0" dirty="0">
                <a:solidFill>
                  <a:srgbClr val="FFFFFF"/>
                </a:solidFill>
                <a:latin typeface="Cera CY"/>
              </a:rPr>
              <a:t>2</a:t>
            </a: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1144091" y="3421334"/>
            <a:ext cx="280267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err="1">
                <a:latin typeface="Cera CY" panose="00000500000000000000" pitchFamily="2" charset="-52"/>
              </a:rPr>
              <a:t>Сатып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алуучу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уюмдардын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банктык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коштоого</a:t>
            </a:r>
            <a:r>
              <a:rPr lang="ru-RU" sz="900" dirty="0">
                <a:latin typeface="Cera CY" panose="00000500000000000000" pitchFamily="2" charset="-52"/>
              </a:rPr>
              <a:t>  </a:t>
            </a:r>
            <a:r>
              <a:rPr lang="ru-RU" sz="900" dirty="0" err="1">
                <a:latin typeface="Cera CY" panose="00000500000000000000" pitchFamily="2" charset="-52"/>
              </a:rPr>
              <a:t>өтүнмөсүн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бекитүү</a:t>
            </a:r>
            <a:r>
              <a:rPr lang="ru-RU" sz="900" dirty="0">
                <a:latin typeface="Cera CY" panose="00000500000000000000" pitchFamily="2" charset="-52"/>
              </a:rPr>
              <a:t>.</a:t>
            </a:r>
          </a:p>
          <a:p>
            <a:r>
              <a:rPr lang="ru-RU" sz="900" dirty="0" smtClean="0">
                <a:latin typeface="Cera CY" panose="00000500000000000000" pitchFamily="2" charset="-52"/>
              </a:rPr>
              <a:t>.</a:t>
            </a:r>
            <a:endParaRPr lang="ru-RU" sz="900" dirty="0">
              <a:latin typeface="Cera CY" panose="00000500000000000000" pitchFamily="2" charset="-52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1191627" y="4069512"/>
            <a:ext cx="25586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err="1">
                <a:latin typeface="Cera CY" panose="00000500000000000000" pitchFamily="2" charset="-52"/>
              </a:rPr>
              <a:t>Эсептешүүлөргө</a:t>
            </a:r>
            <a:r>
              <a:rPr lang="ru-RU" sz="900" dirty="0">
                <a:latin typeface="Cera CY" panose="00000500000000000000" pitchFamily="2" charset="-52"/>
              </a:rPr>
              <a:t> мониторинг </a:t>
            </a:r>
            <a:r>
              <a:rPr lang="ru-RU" sz="900" dirty="0" err="1">
                <a:latin typeface="Cera CY" panose="00000500000000000000" pitchFamily="2" charset="-52"/>
              </a:rPr>
              <a:t>жана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каражаттардын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максаттуу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чыгымдалышына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 smtClean="0">
                <a:latin typeface="Cera CY" panose="00000500000000000000" pitchFamily="2" charset="-52"/>
              </a:rPr>
              <a:t>контролду</a:t>
            </a:r>
            <a:r>
              <a:rPr lang="ru-RU" sz="900" dirty="0" smtClean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уюштуруу</a:t>
            </a:r>
            <a:endParaRPr lang="ru-RU" sz="900" dirty="0">
              <a:latin typeface="Cera CY" panose="00000500000000000000" pitchFamily="2" charset="-52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1232501" y="4543181"/>
            <a:ext cx="277146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>
                <a:latin typeface="Cera CY" panose="00000500000000000000" pitchFamily="50" charset="-52"/>
              </a:rPr>
              <a:t>«КБК </a:t>
            </a:r>
            <a:r>
              <a:rPr lang="ru-RU" sz="900" dirty="0" err="1">
                <a:latin typeface="Cera CY" panose="00000500000000000000" pitchFamily="50" charset="-52"/>
              </a:rPr>
              <a:t>интерактивдүү</a:t>
            </a:r>
            <a:r>
              <a:rPr lang="ru-RU" sz="900" dirty="0">
                <a:latin typeface="Cera CY" panose="00000500000000000000" pitchFamily="50" charset="-52"/>
              </a:rPr>
              <a:t> </a:t>
            </a:r>
            <a:r>
              <a:rPr lang="ru-RU" sz="900" dirty="0" err="1">
                <a:latin typeface="Cera CY" panose="00000500000000000000" pitchFamily="50" charset="-52"/>
              </a:rPr>
              <a:t>отчеттор</a:t>
            </a:r>
            <a:r>
              <a:rPr lang="ru-RU" sz="900" dirty="0">
                <a:latin typeface="Cera CY" panose="00000500000000000000" pitchFamily="50" charset="-52"/>
              </a:rPr>
              <a:t>» </a:t>
            </a:r>
            <a:r>
              <a:rPr lang="ru-RU" sz="900" dirty="0" err="1">
                <a:latin typeface="Cera CY" panose="00000500000000000000" pitchFamily="50" charset="-52"/>
              </a:rPr>
              <a:t>сервиси</a:t>
            </a:r>
            <a:r>
              <a:rPr lang="ru-RU" sz="900" dirty="0">
                <a:latin typeface="Cera CY" panose="00000500000000000000" pitchFamily="50" charset="-52"/>
              </a:rPr>
              <a:t> </a:t>
            </a:r>
            <a:r>
              <a:rPr lang="ru-RU" sz="900" dirty="0" err="1">
                <a:latin typeface="Cera CY" panose="00000500000000000000" pitchFamily="50" charset="-52"/>
              </a:rPr>
              <a:t>аркылуу</a:t>
            </a:r>
            <a:r>
              <a:rPr lang="ru-RU" sz="900" dirty="0">
                <a:latin typeface="Cera CY" panose="00000500000000000000" pitchFamily="50" charset="-52"/>
              </a:rPr>
              <a:t> </a:t>
            </a:r>
            <a:r>
              <a:rPr lang="ru-RU" sz="900" dirty="0" err="1">
                <a:latin typeface="Cera CY" panose="00000500000000000000" pitchFamily="50" charset="-52"/>
              </a:rPr>
              <a:t>банктык</a:t>
            </a:r>
            <a:r>
              <a:rPr lang="ru-RU" sz="900" dirty="0">
                <a:latin typeface="Cera CY" panose="00000500000000000000" pitchFamily="50" charset="-52"/>
              </a:rPr>
              <a:t> </a:t>
            </a:r>
            <a:r>
              <a:rPr lang="ru-RU" sz="900" dirty="0" err="1">
                <a:latin typeface="Cera CY" panose="00000500000000000000" pitchFamily="50" charset="-52"/>
              </a:rPr>
              <a:t>коштоо</a:t>
            </a:r>
            <a:r>
              <a:rPr lang="ru-RU" sz="900" dirty="0">
                <a:latin typeface="Cera CY" panose="00000500000000000000" pitchFamily="50" charset="-52"/>
              </a:rPr>
              <a:t> </a:t>
            </a:r>
            <a:r>
              <a:rPr lang="ky-KG" sz="900" dirty="0" smtClean="0">
                <a:latin typeface="Cera CY" panose="00000500000000000000" pitchFamily="50" charset="-52"/>
              </a:rPr>
              <a:t>тууралуу</a:t>
            </a:r>
            <a:r>
              <a:rPr lang="ru-RU" sz="900" dirty="0" smtClean="0">
                <a:latin typeface="Cera CY" panose="00000500000000000000" pitchFamily="50" charset="-52"/>
              </a:rPr>
              <a:t> </a:t>
            </a:r>
            <a:r>
              <a:rPr lang="ru-RU" sz="900" dirty="0" err="1">
                <a:latin typeface="Cera CY" panose="00000500000000000000" pitchFamily="50" charset="-52"/>
              </a:rPr>
              <a:t>олтчетторду</a:t>
            </a:r>
            <a:r>
              <a:rPr lang="ru-RU" sz="900" dirty="0">
                <a:latin typeface="Cera CY" panose="00000500000000000000" pitchFamily="50" charset="-52"/>
              </a:rPr>
              <a:t> </a:t>
            </a:r>
            <a:r>
              <a:rPr lang="ru-RU" sz="900" dirty="0" smtClean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түзүү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жана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берүү</a:t>
            </a:r>
            <a:r>
              <a:rPr lang="ru-RU" sz="900" dirty="0">
                <a:latin typeface="Cera CY" panose="00000500000000000000" pitchFamily="2" charset="-52"/>
              </a:rPr>
              <a:t>.</a:t>
            </a:r>
          </a:p>
        </p:txBody>
      </p:sp>
      <p:sp>
        <p:nvSpPr>
          <p:cNvPr id="153" name="Скругленный прямоугольник 152"/>
          <p:cNvSpPr/>
          <p:nvPr/>
        </p:nvSpPr>
        <p:spPr>
          <a:xfrm>
            <a:off x="9074937" y="1807711"/>
            <a:ext cx="2790062" cy="438772"/>
          </a:xfrm>
          <a:prstGeom prst="roundRect">
            <a:avLst>
              <a:gd name="adj" fmla="val 8366"/>
            </a:avLst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254000" sx="105000" sy="105000" algn="c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4420"/>
            <a:endParaRPr lang="ru-RU" sz="1000" dirty="0">
              <a:solidFill>
                <a:schemeClr val="accent3">
                  <a:lumMod val="75000"/>
                </a:schemeClr>
              </a:solidFill>
              <a:latin typeface="Cera CY" panose="00000500000000000000" pitchFamily="50" charset="-52"/>
            </a:endParaRPr>
          </a:p>
        </p:txBody>
      </p:sp>
      <p:sp>
        <p:nvSpPr>
          <p:cNvPr id="154" name="Овал 153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1081078" y="4272907"/>
            <a:ext cx="158300" cy="162637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 smtClean="0">
                <a:solidFill>
                  <a:srgbClr val="FFFFFF"/>
                </a:solidFill>
                <a:latin typeface="Cera CY"/>
              </a:rPr>
              <a:t>3</a:t>
            </a: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155" name="Овал 154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8706175" y="2867989"/>
            <a:ext cx="254010" cy="25401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rgbClr val="FFFFFF"/>
                </a:solidFill>
                <a:latin typeface="Cera CY"/>
              </a:rPr>
              <a:t>3</a:t>
            </a: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156" name="Овал 155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1082757" y="4565568"/>
            <a:ext cx="158300" cy="162637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rgbClr val="FFFFFF"/>
                </a:solidFill>
                <a:latin typeface="Cera CY"/>
              </a:rPr>
              <a:t>4</a:t>
            </a: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pic>
        <p:nvPicPr>
          <p:cNvPr id="157" name="Рисунок 156"/>
          <p:cNvPicPr>
            <a:picLocks noChangeAspect="1"/>
          </p:cNvPicPr>
          <p:nvPr/>
        </p:nvPicPr>
        <p:blipFill>
          <a:blip r:embed="rId20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saturation sat="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060" y="3121833"/>
            <a:ext cx="318461" cy="318461"/>
          </a:xfrm>
          <a:prstGeom prst="rect">
            <a:avLst/>
          </a:prstGeom>
        </p:spPr>
      </p:pic>
      <p:sp>
        <p:nvSpPr>
          <p:cNvPr id="158" name="Прямоугольник 157"/>
          <p:cNvSpPr/>
          <p:nvPr/>
        </p:nvSpPr>
        <p:spPr>
          <a:xfrm>
            <a:off x="1376257" y="3137179"/>
            <a:ext cx="25282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>
                <a:solidFill>
                  <a:srgbClr val="2D65AF"/>
                </a:solidFill>
                <a:latin typeface="Cera CY" panose="00000500000000000000" pitchFamily="2" charset="-52"/>
              </a:rPr>
              <a:t>ЫЙГАРЫМ УКУКТУУ БАНК</a:t>
            </a:r>
          </a:p>
        </p:txBody>
      </p:sp>
      <p:sp>
        <p:nvSpPr>
          <p:cNvPr id="160" name="Прямоугольник 159"/>
          <p:cNvSpPr/>
          <p:nvPr/>
        </p:nvSpPr>
        <p:spPr>
          <a:xfrm>
            <a:off x="9057102" y="1811398"/>
            <a:ext cx="280789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714420">
              <a:lnSpc>
                <a:spcPts val="900"/>
              </a:lnSpc>
            </a:pPr>
            <a:r>
              <a:rPr lang="ru-RU" sz="1000" dirty="0" err="1" smtClean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Пландалып</a:t>
            </a:r>
            <a:r>
              <a:rPr lang="ru-RU" sz="1000" dirty="0" smtClean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жаткан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сатып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алууга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банктык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коштоо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критерийлерине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ылайык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баа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берүү</a:t>
            </a:r>
            <a:endParaRPr lang="ru-RU" sz="1000" dirty="0">
              <a:solidFill>
                <a:schemeClr val="accent3">
                  <a:lumMod val="75000"/>
                </a:schemeClr>
              </a:solidFill>
              <a:latin typeface="Cera CY" panose="00000500000000000000" pitchFamily="50" charset="-52"/>
            </a:endParaRPr>
          </a:p>
        </p:txBody>
      </p:sp>
      <p:sp>
        <p:nvSpPr>
          <p:cNvPr id="164" name="Прямоугольник 163"/>
          <p:cNvSpPr/>
          <p:nvPr/>
        </p:nvSpPr>
        <p:spPr>
          <a:xfrm>
            <a:off x="5114058" y="3310259"/>
            <a:ext cx="2634527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714420">
              <a:lnSpc>
                <a:spcPts val="900"/>
              </a:lnSpc>
            </a:pP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«</a:t>
            </a:r>
            <a:r>
              <a:rPr lang="ru-RU" sz="1000" dirty="0" smtClean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КБК </a:t>
            </a:r>
            <a:r>
              <a:rPr lang="ru-RU" sz="1000" dirty="0" err="1" smtClean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интерактивдүү</a:t>
            </a:r>
            <a:r>
              <a:rPr lang="ru-RU" sz="1000" dirty="0" smtClean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отчеттор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» </a:t>
            </a:r>
            <a:r>
              <a:rPr lang="ru-RU" sz="1000" dirty="0" err="1" smtClean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сервиси</a:t>
            </a:r>
            <a:r>
              <a:rPr lang="ru-RU" sz="1000" dirty="0" smtClean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аркылуу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банктык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коштоо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жыйынтыгы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боюнча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олтчетторду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rPr>
              <a:t>алуу</a:t>
            </a:r>
            <a:endParaRPr lang="ru-RU" sz="1000" dirty="0">
              <a:solidFill>
                <a:schemeClr val="accent3">
                  <a:lumMod val="75000"/>
                </a:schemeClr>
              </a:solidFill>
              <a:latin typeface="Cera CY" panose="00000500000000000000" pitchFamily="50" charset="-52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1160228" y="3761272"/>
            <a:ext cx="2652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err="1">
                <a:latin typeface="Cera CY" panose="00000500000000000000" pitchFamily="2" charset="-52"/>
              </a:rPr>
              <a:t>Берүүчү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жана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кошо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аткаруучулар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үчүн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өзүнчө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эсептерди</a:t>
            </a:r>
            <a:r>
              <a:rPr lang="ru-RU" sz="900" dirty="0">
                <a:latin typeface="Cera CY" panose="00000500000000000000" pitchFamily="2" charset="-52"/>
              </a:rPr>
              <a:t> </a:t>
            </a:r>
            <a:r>
              <a:rPr lang="ru-RU" sz="900" dirty="0" err="1">
                <a:latin typeface="Cera CY" panose="00000500000000000000" pitchFamily="2" charset="-52"/>
              </a:rPr>
              <a:t>ачуу</a:t>
            </a:r>
            <a:endParaRPr lang="ru-RU" sz="900" dirty="0">
              <a:latin typeface="Cera CY" panose="00000500000000000000" pitchFamily="2" charset="-52"/>
            </a:endParaRPr>
          </a:p>
        </p:txBody>
      </p:sp>
      <p:sp>
        <p:nvSpPr>
          <p:cNvPr id="77" name="Овал 76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8940467" y="5191977"/>
            <a:ext cx="254010" cy="254010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kern="0" dirty="0">
                <a:solidFill>
                  <a:srgbClr val="FFFFFF"/>
                </a:solidFill>
                <a:latin typeface="Cera CY"/>
              </a:rPr>
              <a:t>4</a:t>
            </a:r>
            <a:endParaRPr kumimoji="0" 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9162912" y="4286027"/>
            <a:ext cx="2363981" cy="210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900"/>
              </a:lnSpc>
            </a:pPr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Ыйгарым</a:t>
            </a:r>
            <a:r>
              <a:rPr lang="ru-RU" sz="1000" dirty="0">
                <a:solidFill>
                  <a:schemeClr val="bg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укуктуу</a:t>
            </a:r>
            <a:r>
              <a:rPr lang="ru-RU" sz="1000" dirty="0">
                <a:solidFill>
                  <a:schemeClr val="bg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банкты</a:t>
            </a:r>
            <a:r>
              <a:rPr lang="ru-RU" sz="1000" dirty="0">
                <a:solidFill>
                  <a:schemeClr val="bg1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chemeClr val="bg1"/>
                </a:solidFill>
                <a:latin typeface="Cera CY" panose="00000500000000000000" pitchFamily="50" charset="-52"/>
              </a:rPr>
              <a:t>тандоо</a:t>
            </a:r>
            <a:endParaRPr lang="ru-RU" sz="1000" dirty="0">
              <a:solidFill>
                <a:schemeClr val="bg1"/>
              </a:solidFill>
              <a:latin typeface="Cera CY" panose="00000500000000000000" pitchFamily="50" charset="-52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752474" y="6385894"/>
            <a:ext cx="7286626" cy="25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sz="1000" dirty="0" smtClean="0">
                <a:solidFill>
                  <a:srgbClr val="2D65AF"/>
                </a:solidFill>
                <a:latin typeface="Cera CY" panose="00000500000000000000" pitchFamily="50" charset="-52"/>
              </a:rPr>
              <a:t>*</a:t>
            </a:r>
            <a:r>
              <a:rPr lang="ru-RU" sz="1000" dirty="0" err="1" smtClean="0">
                <a:solidFill>
                  <a:srgbClr val="2D65AF"/>
                </a:solidFill>
                <a:latin typeface="Cera CY" panose="00000500000000000000" pitchFamily="50" charset="-52"/>
              </a:rPr>
              <a:t>Кошо</a:t>
            </a:r>
            <a:r>
              <a:rPr lang="ru-RU" sz="1000" dirty="0" smtClean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rgbClr val="2D65AF"/>
                </a:solidFill>
                <a:latin typeface="Cera CY" panose="00000500000000000000" pitchFamily="50" charset="-52"/>
              </a:rPr>
              <a:t>аткаруучу</a:t>
            </a:r>
            <a:r>
              <a:rPr lang="ru-RU" sz="1000" dirty="0" smtClean="0">
                <a:solidFill>
                  <a:srgbClr val="2D65AF"/>
                </a:solidFill>
                <a:latin typeface="Cera CY" panose="00000500000000000000" pitchFamily="50" charset="-52"/>
              </a:rPr>
              <a:t>, </a:t>
            </a:r>
            <a:r>
              <a:rPr lang="ru-RU" sz="1000" dirty="0">
                <a:solidFill>
                  <a:srgbClr val="2D65AF"/>
                </a:solidFill>
                <a:latin typeface="Cera CY" panose="00000500000000000000" pitchFamily="50" charset="-52"/>
              </a:rPr>
              <a:t>1-пункту </a:t>
            </a:r>
            <a:r>
              <a:rPr lang="ru-RU" sz="1000" dirty="0" err="1">
                <a:solidFill>
                  <a:srgbClr val="2D65AF"/>
                </a:solidFill>
                <a:latin typeface="Cera CY" panose="00000500000000000000" pitchFamily="50" charset="-52"/>
              </a:rPr>
              <a:t>кошпогондо</a:t>
            </a:r>
            <a:r>
              <a:rPr lang="ru-RU" sz="1000" dirty="0">
                <a:solidFill>
                  <a:srgbClr val="2D65AF"/>
                </a:solidFill>
                <a:latin typeface="Cera CY" panose="00000500000000000000" pitchFamily="50" charset="-52"/>
              </a:rPr>
              <a:t>, 2, 3, 4-пункттарда </a:t>
            </a:r>
            <a:r>
              <a:rPr lang="ru-RU" sz="1000" dirty="0" err="1">
                <a:solidFill>
                  <a:srgbClr val="2D65AF"/>
                </a:solidFill>
                <a:latin typeface="Cera CY" panose="00000500000000000000" pitchFamily="50" charset="-52"/>
              </a:rPr>
              <a:t>каралган</a:t>
            </a:r>
            <a:r>
              <a:rPr lang="ru-RU" sz="1000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>
                <a:solidFill>
                  <a:srgbClr val="2D65AF"/>
                </a:solidFill>
                <a:latin typeface="Cera CY" panose="00000500000000000000" pitchFamily="50" charset="-52"/>
              </a:rPr>
              <a:t>аракеттерди</a:t>
            </a:r>
            <a:r>
              <a:rPr lang="ru-RU" sz="1000" dirty="0">
                <a:solidFill>
                  <a:srgbClr val="2D65AF"/>
                </a:solidFill>
                <a:latin typeface="Cera CY" panose="00000500000000000000" pitchFamily="50" charset="-52"/>
              </a:rPr>
              <a:t> </a:t>
            </a:r>
            <a:r>
              <a:rPr lang="ru-RU" sz="1000" dirty="0" err="1" smtClean="0">
                <a:solidFill>
                  <a:srgbClr val="2D65AF"/>
                </a:solidFill>
                <a:latin typeface="Cera CY" panose="00000500000000000000" pitchFamily="50" charset="-52"/>
              </a:rPr>
              <a:t>аткарат</a:t>
            </a:r>
            <a:r>
              <a:rPr lang="ru-RU" sz="1000" dirty="0" smtClean="0">
                <a:solidFill>
                  <a:srgbClr val="2D65AF"/>
                </a:solidFill>
                <a:latin typeface="Cera CY" panose="00000500000000000000" pitchFamily="50" charset="-52"/>
              </a:rPr>
              <a:t>.</a:t>
            </a:r>
            <a:endParaRPr lang="ru-RU" sz="1000" dirty="0">
              <a:solidFill>
                <a:srgbClr val="2D65AF"/>
              </a:solidFill>
              <a:latin typeface="Cera CY" panose="00000500000000000000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84901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Объект 11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7" name="Слайд think-cell" r:id="rId5" imgW="353" imgH="318" progId="TCLayout.ActiveDocument.1">
                  <p:embed/>
                </p:oleObj>
              </mc:Choice>
              <mc:Fallback>
                <p:oleObj name="Слайд think-cell" r:id="rId5" imgW="353" imgH="31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1832" y="309973"/>
            <a:ext cx="10669038" cy="399712"/>
          </a:xfrm>
        </p:spPr>
        <p:txBody>
          <a:bodyPr vert="horz">
            <a:normAutofit/>
          </a:bodyPr>
          <a:lstStyle/>
          <a:p>
            <a:r>
              <a:rPr lang="ru-RU" sz="1959" b="1" dirty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КОНТРАКТАРДЫ БАНКТЫК </a:t>
            </a:r>
            <a:r>
              <a:rPr lang="ru-RU" sz="1959" b="1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КОШТОО</a:t>
            </a:r>
            <a:r>
              <a:rPr lang="ky-KG" sz="1959" b="1" dirty="0" smtClean="0">
                <a:solidFill>
                  <a:srgbClr val="006AB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НУН НЕГИЗГИ ЭТАПТАРЫ</a:t>
            </a:r>
            <a:endParaRPr lang="ru-RU" sz="1959" b="1" dirty="0">
              <a:solidFill>
                <a:srgbClr val="006AB4"/>
              </a:solidFill>
              <a:latin typeface="Cera CY" panose="00000500000000000000" pitchFamily="2" charset="-52"/>
              <a:ea typeface="+mn-ea"/>
              <a:cs typeface="+mn-cs"/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1437052" y="1264197"/>
            <a:ext cx="9254393" cy="1015663"/>
            <a:chOff x="-847898" y="1343287"/>
            <a:chExt cx="6954498" cy="1015663"/>
          </a:xfrm>
        </p:grpSpPr>
        <p:sp>
          <p:nvSpPr>
            <p:cNvPr id="27" name="Скругленный прямоугольник 26"/>
            <p:cNvSpPr/>
            <p:nvPr/>
          </p:nvSpPr>
          <p:spPr>
            <a:xfrm>
              <a:off x="-847898" y="1502653"/>
              <a:ext cx="6954498" cy="725058"/>
            </a:xfrm>
            <a:prstGeom prst="roundRect">
              <a:avLst>
                <a:gd name="adj" fmla="val 8366"/>
              </a:avLst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  <a:effectLst>
              <a:outerShdw blurRad="254000" sx="105000" sy="105000" algn="ctr" rotWithShape="0">
                <a:schemeClr val="accent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714420"/>
              <a:endPara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-630815" y="1343287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6000" b="1" dirty="0" smtClean="0">
                  <a:solidFill>
                    <a:srgbClr val="82096C"/>
                  </a:solidFill>
                </a:rPr>
                <a:t>1</a:t>
              </a:r>
              <a:endParaRPr lang="ru-RU" sz="6000" b="1" dirty="0">
                <a:solidFill>
                  <a:srgbClr val="82096C"/>
                </a:solidFill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-87781" y="1719733"/>
              <a:ext cx="490991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400" b="1" dirty="0" err="1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Ыйгарым</a:t>
              </a:r>
              <a:r>
                <a:rPr lang="ru-RU" sz="1400" b="1" dirty="0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укуктуу</a:t>
              </a:r>
              <a:r>
                <a:rPr lang="ru-RU" sz="1400" b="1" dirty="0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банкты</a:t>
              </a:r>
              <a:r>
                <a:rPr lang="ru-RU" sz="1400" b="1" dirty="0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тандоо</a:t>
              </a:r>
              <a:r>
                <a:rPr lang="ru-RU" sz="1400" b="1" dirty="0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</a:p>
          </p:txBody>
        </p:sp>
      </p:grpSp>
      <p:grpSp>
        <p:nvGrpSpPr>
          <p:cNvPr id="4" name="Группа 3"/>
          <p:cNvGrpSpPr/>
          <p:nvPr/>
        </p:nvGrpSpPr>
        <p:grpSpPr>
          <a:xfrm>
            <a:off x="1437052" y="2176245"/>
            <a:ext cx="9254393" cy="1015663"/>
            <a:chOff x="918307" y="2161936"/>
            <a:chExt cx="6954498" cy="1015663"/>
          </a:xfrm>
        </p:grpSpPr>
        <p:sp>
          <p:nvSpPr>
            <p:cNvPr id="57" name="Скругленный прямоугольник 56"/>
            <p:cNvSpPr/>
            <p:nvPr/>
          </p:nvSpPr>
          <p:spPr>
            <a:xfrm>
              <a:off x="918307" y="2342863"/>
              <a:ext cx="6954498" cy="725058"/>
            </a:xfrm>
            <a:prstGeom prst="roundRect">
              <a:avLst>
                <a:gd name="adj" fmla="val 8366"/>
              </a:avLst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  <a:effectLst>
              <a:outerShdw blurRad="254000" sx="105000" sy="105000" algn="ctr" rotWithShape="0">
                <a:schemeClr val="accent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714420"/>
              <a:endPara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135390" y="2161936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6000" b="1" dirty="0" smtClean="0">
                  <a:solidFill>
                    <a:srgbClr val="82096C"/>
                  </a:solidFill>
                </a:rPr>
                <a:t>2</a:t>
              </a:r>
              <a:endParaRPr lang="ru-RU" sz="6000" b="1" dirty="0">
                <a:solidFill>
                  <a:srgbClr val="82096C"/>
                </a:solidFill>
              </a:endParaRPr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1698726" y="2528402"/>
              <a:ext cx="539366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defTabSz="714420">
                <a:defRPr/>
              </a:pP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Ыйгарым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укуктуу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банкта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берүүчүнун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өзүнчө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эсепти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ачуусу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1437052" y="3999896"/>
            <a:ext cx="9254393" cy="1015663"/>
            <a:chOff x="918307" y="3150173"/>
            <a:chExt cx="6954498" cy="1015663"/>
          </a:xfrm>
        </p:grpSpPr>
        <p:sp>
          <p:nvSpPr>
            <p:cNvPr id="60" name="Скругленный прямоугольник 59"/>
            <p:cNvSpPr/>
            <p:nvPr/>
          </p:nvSpPr>
          <p:spPr>
            <a:xfrm>
              <a:off x="918307" y="3302668"/>
              <a:ext cx="6954498" cy="725058"/>
            </a:xfrm>
            <a:prstGeom prst="roundRect">
              <a:avLst>
                <a:gd name="adj" fmla="val 8366"/>
              </a:avLst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  <a:effectLst>
              <a:outerShdw blurRad="254000" sx="105000" sy="105000" algn="ctr" rotWithShape="0">
                <a:schemeClr val="accent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714420"/>
              <a:endPara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135390" y="3150173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6000" b="1" dirty="0" smtClean="0">
                  <a:solidFill>
                    <a:srgbClr val="82096C"/>
                  </a:solidFill>
                </a:rPr>
                <a:t>4</a:t>
              </a:r>
              <a:endParaRPr lang="ru-RU" sz="6000" b="1" dirty="0">
                <a:solidFill>
                  <a:srgbClr val="82096C"/>
                </a:solidFill>
              </a:endParaRPr>
            </a:p>
          </p:txBody>
        </p:sp>
        <p:sp>
          <p:nvSpPr>
            <p:cNvPr id="45" name="Прямоугольник 44"/>
            <p:cNvSpPr/>
            <p:nvPr/>
          </p:nvSpPr>
          <p:spPr>
            <a:xfrm>
              <a:off x="1698726" y="3388359"/>
              <a:ext cx="557879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defTabSz="714420">
                <a:defRPr/>
              </a:pP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Сатып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алуу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тууралуу</a:t>
              </a:r>
              <a:r>
                <a:rPr lang="ru-RU" sz="1400" b="1" dirty="0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контракт </a:t>
              </a:r>
              <a:r>
                <a:rPr lang="ru-RU" sz="1400" b="1" dirty="0" err="1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боюнча</a:t>
              </a:r>
              <a:r>
                <a:rPr lang="ru-RU" sz="1400" b="1" dirty="0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эсептешүүлөрдү</a:t>
              </a:r>
              <a:r>
                <a:rPr lang="ru-RU" sz="1400" b="1" dirty="0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жүргүзүү</a:t>
              </a:r>
              <a:r>
                <a:rPr lang="ru-RU" sz="1400" b="1" dirty="0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. </a:t>
              </a:r>
              <a:r>
                <a:rPr lang="ru-RU" sz="1400" b="1" dirty="0" err="1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Берүүчү</a:t>
              </a:r>
              <a:r>
                <a:rPr lang="ru-RU" sz="1400" b="1" dirty="0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менен</a:t>
              </a:r>
              <a:r>
                <a:rPr lang="ru-RU" sz="1400" b="1" dirty="0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кошо</a:t>
              </a:r>
              <a:r>
                <a:rPr lang="ru-RU" sz="1400" b="1" dirty="0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аткаруучунун</a:t>
              </a:r>
              <a:r>
                <a:rPr lang="ru-RU" sz="1400" b="1" dirty="0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ортосундагы</a:t>
              </a:r>
              <a:r>
                <a:rPr lang="ru-RU" sz="1400" b="1" dirty="0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 smtClean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эсептешүүлөр</a:t>
              </a:r>
              <a:endParaRPr lang="ru-RU" sz="1400" b="1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endParaRPr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1437052" y="5013022"/>
            <a:ext cx="9254393" cy="1015663"/>
            <a:chOff x="918307" y="4163299"/>
            <a:chExt cx="6954498" cy="1015663"/>
          </a:xfrm>
        </p:grpSpPr>
        <p:sp>
          <p:nvSpPr>
            <p:cNvPr id="62" name="Скругленный прямоугольник 61"/>
            <p:cNvSpPr/>
            <p:nvPr/>
          </p:nvSpPr>
          <p:spPr>
            <a:xfrm>
              <a:off x="918307" y="4302586"/>
              <a:ext cx="6954498" cy="725058"/>
            </a:xfrm>
            <a:prstGeom prst="roundRect">
              <a:avLst>
                <a:gd name="adj" fmla="val 8366"/>
              </a:avLst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  <a:effectLst>
              <a:outerShdw blurRad="254000" sx="105000" sy="105000" algn="ctr" rotWithShape="0">
                <a:schemeClr val="accent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714420"/>
              <a:endPara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135390" y="4163299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6000" b="1" dirty="0">
                  <a:solidFill>
                    <a:srgbClr val="82096C"/>
                  </a:solidFill>
                </a:rPr>
                <a:t>5</a:t>
              </a: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1698726" y="4397652"/>
              <a:ext cx="590648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defTabSz="714420">
                <a:defRPr/>
              </a:pP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Сатып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алуу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келишими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боюнча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эсептешүүлөрдү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аяктоо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.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Өзүнчө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эсеп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режимин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жокко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чыгаруу</a:t>
              </a:r>
              <a:endParaRPr lang="ru-RU" sz="1400" b="1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1437052" y="3066485"/>
            <a:ext cx="9254393" cy="1015663"/>
            <a:chOff x="918307" y="2161936"/>
            <a:chExt cx="6954498" cy="1015663"/>
          </a:xfrm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918307" y="2342863"/>
              <a:ext cx="6954498" cy="725058"/>
            </a:xfrm>
            <a:prstGeom prst="roundRect">
              <a:avLst>
                <a:gd name="adj" fmla="val 8366"/>
              </a:avLst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  <a:effectLst>
              <a:outerShdw blurRad="254000" sx="105000" sy="105000" algn="ctr" rotWithShape="0">
                <a:schemeClr val="accent1">
                  <a:alpha val="2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714420"/>
              <a:endPara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135390" y="2161936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6000" b="1" dirty="0" smtClean="0">
                  <a:solidFill>
                    <a:srgbClr val="82096C"/>
                  </a:solidFill>
                </a:rPr>
                <a:t>3</a:t>
              </a:r>
              <a:endParaRPr lang="ru-RU" sz="6000" b="1" dirty="0">
                <a:solidFill>
                  <a:srgbClr val="82096C"/>
                </a:solidFill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1698726" y="2528402"/>
              <a:ext cx="539366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defTabSz="714420">
                <a:defRPr/>
              </a:pP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Сатып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алуучу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менен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сатып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алуу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тууралуу</a:t>
              </a:r>
              <a:r>
                <a:rPr lang="ru-RU" sz="1400" b="1" dirty="0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 контракт </a:t>
              </a:r>
              <a:r>
                <a:rPr lang="ru-RU" sz="1400" b="1" dirty="0" err="1">
                  <a:solidFill>
                    <a:schemeClr val="accent3">
                      <a:lumMod val="75000"/>
                    </a:schemeClr>
                  </a:solidFill>
                  <a:latin typeface="Cera CY" panose="00000500000000000000" pitchFamily="50" charset="-52"/>
                </a:rPr>
                <a:t>түзүү</a:t>
              </a:r>
              <a:endParaRPr lang="ru-RU" sz="1400" b="1" dirty="0" smtClean="0">
                <a:solidFill>
                  <a:schemeClr val="accent3">
                    <a:lumMod val="75000"/>
                  </a:schemeClr>
                </a:solidFill>
                <a:latin typeface="Cera CY" panose="00000500000000000000" pitchFamily="50" charset="-52"/>
              </a:endParaRPr>
            </a:p>
          </p:txBody>
        </p:sp>
      </p:grpSp>
      <p:sp>
        <p:nvSpPr>
          <p:cNvPr id="25" name="Номер слайда 2"/>
          <p:cNvSpPr>
            <a:spLocks noGrp="1"/>
          </p:cNvSpPr>
          <p:nvPr>
            <p:ph type="sldNum" sz="quarter" idx="4294967295"/>
          </p:nvPr>
        </p:nvSpPr>
        <p:spPr>
          <a:xfrm>
            <a:off x="11310870" y="6419084"/>
            <a:ext cx="546168" cy="43891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ra CY" panose="00000500000000000000" pitchFamily="2" charset="-52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ra CY" panose="00000500000000000000" pitchFamily="2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260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37" name="Слайд think-cell" r:id="rId4" imgW="353" imgH="318" progId="TCLayout.ActiveDocument.1">
                  <p:embed/>
                </p:oleObj>
              </mc:Choice>
              <mc:Fallback>
                <p:oleObj name="Слайд think-cell" r:id="rId4" imgW="353" imgH="31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115" y="269131"/>
            <a:ext cx="10669038" cy="276999"/>
          </a:xfr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  <a:ea typeface="+mn-ea"/>
                <a:cs typeface="+mn-cs"/>
              </a:rPr>
              <a:t>1-ЭТАП. ЫЙГАРЫМ УКУКТУУ БАНКТЫ ТАНДОО</a:t>
            </a:r>
            <a:endParaRPr lang="ru-RU" sz="1959" b="1" dirty="0">
              <a:solidFill>
                <a:srgbClr val="006AB4"/>
              </a:solidFill>
              <a:latin typeface="Cera CY" panose="00000500000000000000" pitchFamily="2" charset="-52"/>
              <a:ea typeface="+mn-ea"/>
              <a:cs typeface="+mn-cs"/>
            </a:endParaRPr>
          </a:p>
        </p:txBody>
      </p:sp>
      <p:sp>
        <p:nvSpPr>
          <p:cNvPr id="93" name="Заголовок">
            <a:extLst>
              <a:ext uri="{FF2B5EF4-FFF2-40B4-BE49-F238E27FC236}">
                <a16:creationId xmlns="" xmlns:a16="http://schemas.microsoft.com/office/drawing/2014/main" id="{1F7CAAB7-BFDC-43A0-8829-C896EF535595}"/>
              </a:ext>
            </a:extLst>
          </p:cNvPr>
          <p:cNvSpPr txBox="1">
            <a:spLocks/>
          </p:cNvSpPr>
          <p:nvPr/>
        </p:nvSpPr>
        <p:spPr>
          <a:xfrm>
            <a:off x="6701206" y="2154482"/>
            <a:ext cx="4894782" cy="70452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marR="0" lvl="0" indent="-17145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424242"/>
              </a:solidFill>
              <a:effectLst/>
              <a:uLnTx/>
              <a:uFillTx/>
              <a:latin typeface="Cera CY" panose="00000500000000000000" pitchFamily="2" charset="-52"/>
              <a:ea typeface="+mj-ea"/>
              <a:cs typeface="+mj-cs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538334" y="1450904"/>
            <a:ext cx="5335361" cy="718547"/>
            <a:chOff x="451968" y="1184581"/>
            <a:chExt cx="5335361" cy="718547"/>
          </a:xfrm>
        </p:grpSpPr>
        <p:sp>
          <p:nvSpPr>
            <p:cNvPr id="24" name="Rectangle 31">
              <a:extLst>
                <a:ext uri="{FF2B5EF4-FFF2-40B4-BE49-F238E27FC236}">
                  <a16:creationId xmlns="" xmlns:a16="http://schemas.microsoft.com/office/drawing/2014/main" id="{5B1F85D1-8938-4BE8-B6A1-219416EC01ED}"/>
                </a:ext>
              </a:extLst>
            </p:cNvPr>
            <p:cNvSpPr/>
            <p:nvPr/>
          </p:nvSpPr>
          <p:spPr>
            <a:xfrm>
              <a:off x="451968" y="1184581"/>
              <a:ext cx="5335361" cy="718547"/>
            </a:xfrm>
            <a:prstGeom prst="roundRect">
              <a:avLst>
                <a:gd name="adj" fmla="val 4092"/>
              </a:avLst>
            </a:prstGeom>
            <a:solidFill>
              <a:srgbClr val="0057B5"/>
            </a:solidFill>
            <a:ln w="12700" cap="flat" cmpd="sng" algn="ctr">
              <a:noFill/>
              <a:prstDash val="solid"/>
              <a:miter lim="800000"/>
            </a:ln>
            <a:effectLst>
              <a:outerShdw blurRad="254000" sx="102000" sy="102000" algn="ctr" rotWithShape="0">
                <a:srgbClr val="0057B5">
                  <a:alpha val="20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71442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213D">
                    <a:lumMod val="75000"/>
                    <a:lumOff val="25000"/>
                  </a:srgbClr>
                </a:solidFill>
                <a:effectLst/>
                <a:uLnTx/>
                <a:uFillTx/>
                <a:latin typeface="Cera CY" panose="00000500000000000000" pitchFamily="50" charset="-52"/>
                <a:ea typeface="+mn-ea"/>
                <a:cs typeface="+mn-cs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="" xmlns:a16="http://schemas.microsoft.com/office/drawing/2014/main" id="{43C90038-2B74-4E32-B1B5-82F94F732989}"/>
                </a:ext>
              </a:extLst>
            </p:cNvPr>
            <p:cNvSpPr txBox="1"/>
            <p:nvPr/>
          </p:nvSpPr>
          <p:spPr>
            <a:xfrm>
              <a:off x="724110" y="1436132"/>
              <a:ext cx="4791075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ru-RU" sz="14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Берүүчү</a:t>
              </a:r>
              <a:endParaRPr lang="ru-RU" sz="2000" b="1" dirty="0">
                <a:solidFill>
                  <a:schemeClr val="bg1"/>
                </a:solidFill>
                <a:latin typeface="Cera CY" panose="00000500000000000000" pitchFamily="2" charset="-52"/>
              </a:endParaRPr>
            </a:p>
          </p:txBody>
        </p:sp>
      </p:grpSp>
      <p:sp>
        <p:nvSpPr>
          <p:cNvPr id="19" name="Заголовок">
            <a:extLst>
              <a:ext uri="{FF2B5EF4-FFF2-40B4-BE49-F238E27FC236}">
                <a16:creationId xmlns="" xmlns:a16="http://schemas.microsoft.com/office/drawing/2014/main" id="{1F7CAAB7-BFDC-43A0-8829-C896EF535595}"/>
              </a:ext>
            </a:extLst>
          </p:cNvPr>
          <p:cNvSpPr txBox="1">
            <a:spLocks/>
          </p:cNvSpPr>
          <p:nvPr/>
        </p:nvSpPr>
        <p:spPr>
          <a:xfrm>
            <a:off x="6241442" y="1916500"/>
            <a:ext cx="5476030" cy="136602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SzPct val="96000"/>
              <a:buFont typeface="Courier New" panose="02070309020205020404" pitchFamily="49" charset="0"/>
              <a:buChar char="o"/>
            </a:pPr>
            <a:endParaRPr lang="ru-RU" sz="1600" b="1" dirty="0" smtClean="0">
              <a:solidFill>
                <a:schemeClr val="bg1"/>
              </a:solidFill>
              <a:latin typeface="Cera CY" panose="00000500000000000000" pitchFamily="2" charset="-5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SzPct val="96000"/>
            </a:pPr>
            <a:r>
              <a:rPr lang="ru-RU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Договор о банковском сопровождении контракта заключается ДО заключения первого контракта на государственную закупку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SzPct val="96000"/>
              <a:buFont typeface="Courier New" panose="02070309020205020404" pitchFamily="49" charset="0"/>
              <a:buChar char="o"/>
            </a:pPr>
            <a:endParaRPr lang="ru-RU" sz="1600" b="1" dirty="0" smtClean="0">
              <a:solidFill>
                <a:schemeClr val="bg1"/>
              </a:solidFill>
              <a:latin typeface="Cera CY" panose="00000500000000000000" pitchFamily="2" charset="-52"/>
            </a:endParaRPr>
          </a:p>
        </p:txBody>
      </p:sp>
      <p:sp>
        <p:nvSpPr>
          <p:cNvPr id="22" name="Заголовок">
            <a:extLst>
              <a:ext uri="{FF2B5EF4-FFF2-40B4-BE49-F238E27FC236}">
                <a16:creationId xmlns="" xmlns:a16="http://schemas.microsoft.com/office/drawing/2014/main" id="{1F7CAAB7-BFDC-43A0-8829-C896EF535595}"/>
              </a:ext>
            </a:extLst>
          </p:cNvPr>
          <p:cNvSpPr txBox="1">
            <a:spLocks/>
          </p:cNvSpPr>
          <p:nvPr/>
        </p:nvSpPr>
        <p:spPr>
          <a:xfrm>
            <a:off x="5760616" y="2063260"/>
            <a:ext cx="5724889" cy="136602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SzPct val="96000"/>
              <a:buFont typeface="Courier New" panose="02070309020205020404" pitchFamily="49" charset="0"/>
              <a:buChar char="o"/>
            </a:pPr>
            <a:endParaRPr lang="ru-RU" sz="1600" b="1" dirty="0" smtClean="0">
              <a:solidFill>
                <a:schemeClr val="bg1"/>
              </a:solidFill>
              <a:latin typeface="Cera CY" panose="00000500000000000000" pitchFamily="2" charset="-5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SzPct val="96000"/>
            </a:pPr>
            <a:r>
              <a:rPr lang="ru-RU" sz="14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1 СОПРОВОЖДАЕМЫЙ КОНТРАТ – 1 УПОЛНОМОЧЕНЫЙ БАНК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SzPct val="96000"/>
            </a:pPr>
            <a:endParaRPr lang="ru-RU" sz="1600" b="1" dirty="0" smtClean="0">
              <a:solidFill>
                <a:schemeClr val="bg1"/>
              </a:solidFill>
              <a:latin typeface="Cera CY" panose="00000500000000000000" pitchFamily="2" charset="-52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1335" y="1629807"/>
            <a:ext cx="385601" cy="426720"/>
          </a:xfrm>
          <a:prstGeom prst="rect">
            <a:avLst/>
          </a:prstGeom>
        </p:spPr>
      </p:pic>
      <p:grpSp>
        <p:nvGrpSpPr>
          <p:cNvPr id="14" name="Группа 13"/>
          <p:cNvGrpSpPr/>
          <p:nvPr/>
        </p:nvGrpSpPr>
        <p:grpSpPr>
          <a:xfrm>
            <a:off x="959400" y="4057271"/>
            <a:ext cx="10170699" cy="559303"/>
            <a:chOff x="538332" y="3485484"/>
            <a:chExt cx="5335361" cy="718547"/>
          </a:xfrm>
        </p:grpSpPr>
        <p:grpSp>
          <p:nvGrpSpPr>
            <p:cNvPr id="30" name="Группа 29"/>
            <p:cNvGrpSpPr/>
            <p:nvPr/>
          </p:nvGrpSpPr>
          <p:grpSpPr>
            <a:xfrm>
              <a:off x="538332" y="3485484"/>
              <a:ext cx="5335361" cy="718547"/>
              <a:chOff x="451968" y="1184581"/>
              <a:chExt cx="5335361" cy="718547"/>
            </a:xfrm>
          </p:grpSpPr>
          <p:sp>
            <p:nvSpPr>
              <p:cNvPr id="31" name="Rectangle 31">
                <a:extLst>
                  <a:ext uri="{FF2B5EF4-FFF2-40B4-BE49-F238E27FC236}">
                    <a16:creationId xmlns="" xmlns:a16="http://schemas.microsoft.com/office/drawing/2014/main" id="{5B1F85D1-8938-4BE8-B6A1-219416EC01ED}"/>
                  </a:ext>
                </a:extLst>
              </p:cNvPr>
              <p:cNvSpPr/>
              <p:nvPr/>
            </p:nvSpPr>
            <p:spPr>
              <a:xfrm>
                <a:off x="451968" y="1184581"/>
                <a:ext cx="5335361" cy="718547"/>
              </a:xfrm>
              <a:prstGeom prst="roundRect">
                <a:avLst>
                  <a:gd name="adj" fmla="val 4092"/>
                </a:avLst>
              </a:prstGeom>
              <a:solidFill>
                <a:srgbClr val="0057B5"/>
              </a:solidFill>
              <a:ln w="12700" cap="flat" cmpd="sng" algn="ctr">
                <a:noFill/>
                <a:prstDash val="solid"/>
                <a:miter lim="800000"/>
              </a:ln>
              <a:effectLst>
                <a:outerShdw blurRad="254000" sx="102000" sy="102000" algn="ctr" rotWithShape="0">
                  <a:srgbClr val="0057B5">
                    <a:alpha val="20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71442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213D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Cera CY" panose="00000500000000000000" pitchFamily="50" charset="-52"/>
                  <a:ea typeface="+mn-ea"/>
                  <a:cs typeface="+mn-cs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="" xmlns:a16="http://schemas.microsoft.com/office/drawing/2014/main" id="{43C90038-2B74-4E32-B1B5-82F94F732989}"/>
                  </a:ext>
                </a:extLst>
              </p:cNvPr>
              <p:cNvSpPr txBox="1"/>
              <p:nvPr/>
            </p:nvSpPr>
            <p:spPr>
              <a:xfrm>
                <a:off x="813924" y="1436131"/>
                <a:ext cx="4791075" cy="27678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ru-RU" sz="1400" b="1" dirty="0" err="1" smtClean="0">
                    <a:solidFill>
                      <a:schemeClr val="bg1"/>
                    </a:solidFill>
                    <a:latin typeface="Cera CY" panose="00000500000000000000" pitchFamily="2" charset="-52"/>
                  </a:rPr>
                  <a:t>Ыйгарым</a:t>
                </a:r>
                <a:r>
                  <a:rPr lang="ru-RU" sz="1400" b="1" dirty="0" smtClean="0">
                    <a:solidFill>
                      <a:schemeClr val="bg1"/>
                    </a:solidFill>
                    <a:latin typeface="Cera CY" panose="00000500000000000000" pitchFamily="2" charset="-52"/>
                  </a:rPr>
                  <a:t> </a:t>
                </a:r>
                <a:r>
                  <a:rPr lang="ru-RU" sz="1400" b="1" dirty="0" err="1" smtClean="0">
                    <a:solidFill>
                      <a:schemeClr val="bg1"/>
                    </a:solidFill>
                    <a:latin typeface="Cera CY" panose="00000500000000000000" pitchFamily="2" charset="-52"/>
                  </a:rPr>
                  <a:t>укуктуу</a:t>
                </a:r>
                <a:r>
                  <a:rPr lang="ru-RU" sz="1400" b="1" dirty="0" smtClean="0">
                    <a:solidFill>
                      <a:schemeClr val="bg1"/>
                    </a:solidFill>
                    <a:latin typeface="Cera CY" panose="00000500000000000000" pitchFamily="2" charset="-52"/>
                  </a:rPr>
                  <a:t> </a:t>
                </a:r>
                <a:r>
                  <a:rPr lang="ru-RU" sz="1400" b="1" dirty="0" err="1" smtClean="0">
                    <a:solidFill>
                      <a:schemeClr val="bg1"/>
                    </a:solidFill>
                    <a:latin typeface="Cera CY" panose="00000500000000000000" pitchFamily="2" charset="-52"/>
                  </a:rPr>
                  <a:t>банктар</a:t>
                </a:r>
                <a:endParaRPr lang="ru-RU" sz="2000" b="1" dirty="0">
                  <a:solidFill>
                    <a:schemeClr val="bg1"/>
                  </a:solidFill>
                  <a:latin typeface="Cera CY" panose="00000500000000000000" pitchFamily="2" charset="-52"/>
                </a:endParaRPr>
              </a:p>
            </p:txBody>
          </p:sp>
        </p:grpSp>
        <p:pic>
          <p:nvPicPr>
            <p:cNvPr id="33" name="Рисунок 3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6655" y="3660292"/>
              <a:ext cx="237868" cy="389927"/>
            </a:xfrm>
            <a:prstGeom prst="rect">
              <a:avLst/>
            </a:prstGeom>
          </p:spPr>
        </p:pic>
      </p:grpSp>
      <p:sp>
        <p:nvSpPr>
          <p:cNvPr id="37" name="Скругленный прямоугольник 36"/>
          <p:cNvSpPr/>
          <p:nvPr/>
        </p:nvSpPr>
        <p:spPr>
          <a:xfrm>
            <a:off x="6155759" y="1450904"/>
            <a:ext cx="5545418" cy="393812"/>
          </a:xfrm>
          <a:prstGeom prst="roundRect">
            <a:avLst>
              <a:gd name="adj" fmla="val 20539"/>
            </a:avLst>
          </a:prstGeom>
          <a:solidFill>
            <a:srgbClr val="8209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solidFill>
                <a:schemeClr val="bg1"/>
              </a:solidFill>
              <a:latin typeface="Cera CY" panose="00000500000000000000" pitchFamily="2" charset="-52"/>
              <a:cs typeface="Tahoma" panose="020B0604030504040204" pitchFamily="34" charset="0"/>
            </a:endParaRPr>
          </a:p>
        </p:txBody>
      </p:sp>
      <p:grpSp>
        <p:nvGrpSpPr>
          <p:cNvPr id="38" name="Группа 37"/>
          <p:cNvGrpSpPr/>
          <p:nvPr/>
        </p:nvGrpSpPr>
        <p:grpSpPr>
          <a:xfrm>
            <a:off x="6111510" y="1478424"/>
            <a:ext cx="5516928" cy="1072044"/>
            <a:chOff x="6067026" y="1530991"/>
            <a:chExt cx="5516928" cy="1072044"/>
          </a:xfrm>
        </p:grpSpPr>
        <p:sp>
          <p:nvSpPr>
            <p:cNvPr id="39" name="Прямоугольник 38"/>
            <p:cNvSpPr/>
            <p:nvPr/>
          </p:nvSpPr>
          <p:spPr>
            <a:xfrm>
              <a:off x="6166120" y="1530991"/>
              <a:ext cx="539147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600" b="1" dirty="0" err="1" smtClean="0">
                  <a:solidFill>
                    <a:schemeClr val="bg1"/>
                  </a:solidFill>
                  <a:latin typeface="Cera CY" panose="00000500000000000000" pitchFamily="2" charset="-52"/>
                  <a:cs typeface="Tahoma" panose="020B0604030504040204" pitchFamily="34" charset="0"/>
                </a:rPr>
                <a:t>Бул</a:t>
              </a:r>
              <a:r>
                <a:rPr lang="ru-RU" sz="1600" b="1" dirty="0" smtClean="0">
                  <a:solidFill>
                    <a:schemeClr val="bg1"/>
                  </a:solidFill>
                  <a:latin typeface="Cera CY" panose="00000500000000000000" pitchFamily="2" charset="-52"/>
                  <a:cs typeface="Tahoma" panose="020B0604030504040204" pitchFamily="34" charset="0"/>
                </a:rPr>
                <a:t> </a:t>
              </a:r>
              <a:r>
                <a:rPr lang="ru-RU" sz="1600" b="1" dirty="0" err="1" smtClean="0">
                  <a:solidFill>
                    <a:schemeClr val="bg1"/>
                  </a:solidFill>
                  <a:latin typeface="Cera CY" panose="00000500000000000000" pitchFamily="2" charset="-52"/>
                  <a:cs typeface="Tahoma" panose="020B0604030504040204" pitchFamily="34" charset="0"/>
                </a:rPr>
                <a:t>маанилүү</a:t>
              </a:r>
              <a:r>
                <a:rPr lang="ru-RU" sz="1600" b="1" dirty="0" smtClean="0">
                  <a:solidFill>
                    <a:schemeClr val="bg1"/>
                  </a:solidFill>
                  <a:latin typeface="Cera CY" panose="00000500000000000000" pitchFamily="2" charset="-52"/>
                  <a:cs typeface="Tahoma" panose="020B0604030504040204" pitchFamily="34" charset="0"/>
                </a:rPr>
                <a:t>!!!</a:t>
              </a:r>
              <a:endParaRPr lang="ru-RU" sz="1600" b="1" dirty="0">
                <a:solidFill>
                  <a:schemeClr val="bg1"/>
                </a:solidFill>
                <a:latin typeface="Cera CY" panose="00000500000000000000" pitchFamily="2" charset="-52"/>
                <a:cs typeface="Tahoma" panose="020B0604030504040204" pitchFamily="34" charset="0"/>
              </a:endParaRPr>
            </a:p>
          </p:txBody>
        </p:sp>
        <p:sp>
          <p:nvSpPr>
            <p:cNvPr id="40" name="Прямоугольник 39"/>
            <p:cNvSpPr/>
            <p:nvPr/>
          </p:nvSpPr>
          <p:spPr>
            <a:xfrm>
              <a:off x="6067026" y="1772038"/>
              <a:ext cx="551692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en-US" sz="32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r>
                <a:rPr lang="ru-RU" sz="1600" b="1" dirty="0">
                  <a:solidFill>
                    <a:schemeClr val="bg1"/>
                  </a:solidFill>
                  <a:latin typeface="Cera CY" panose="00000500000000000000" pitchFamily="2" charset="-52"/>
                </a:rPr>
                <a:t>По каждому контракту о закупке Поставщик может выбрать только один уполномоченный </a:t>
              </a:r>
              <a:r>
                <a:rPr lang="ru-RU" sz="16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банк.</a:t>
              </a:r>
              <a:endParaRPr lang="ru-RU" sz="1600" b="1" dirty="0">
                <a:solidFill>
                  <a:schemeClr val="bg1"/>
                </a:solidFill>
                <a:latin typeface="Cera CY" panose="00000500000000000000" pitchFamily="2" charset="-52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846906" y="2838011"/>
            <a:ext cx="10308247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lnSpc>
                <a:spcPct val="90000"/>
              </a:lnSpc>
              <a:defRPr sz="1600" b="1">
                <a:solidFill>
                  <a:srgbClr val="424242"/>
                </a:solidFill>
                <a:latin typeface="Cera CY" panose="00000500000000000000" pitchFamily="2" charset="-52"/>
              </a:defRPr>
            </a:lvl1pPr>
          </a:lstStyle>
          <a:p>
            <a:r>
              <a:rPr lang="ru-RU" b="0" dirty="0" err="1">
                <a:solidFill>
                  <a:schemeClr val="tx1"/>
                </a:solidFill>
              </a:rPr>
              <a:t>Сатып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алуу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тууралуу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контрактка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>
                <a:solidFill>
                  <a:schemeClr val="tx1"/>
                </a:solidFill>
              </a:rPr>
              <a:t>кол </a:t>
            </a:r>
            <a:r>
              <a:rPr lang="ru-RU" b="0" dirty="0" err="1">
                <a:solidFill>
                  <a:schemeClr val="tx1"/>
                </a:solidFill>
              </a:rPr>
              <a:t>коюудан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мурда</a:t>
            </a:r>
            <a:r>
              <a:rPr lang="ru-RU" b="0" dirty="0" smtClean="0">
                <a:solidFill>
                  <a:schemeClr val="tx1"/>
                </a:solidFill>
              </a:rPr>
              <a:t>, </a:t>
            </a:r>
            <a:r>
              <a:rPr lang="ru-RU" b="0" dirty="0" err="1">
                <a:solidFill>
                  <a:schemeClr val="tx1"/>
                </a:solidFill>
              </a:rPr>
              <a:t>ушул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сатып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алуу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тууралуу</a:t>
            </a:r>
            <a:r>
              <a:rPr lang="ru-RU" b="0" dirty="0" smtClean="0">
                <a:solidFill>
                  <a:schemeClr val="tx1"/>
                </a:solidFill>
              </a:rPr>
              <a:t> контракт </a:t>
            </a:r>
            <a:r>
              <a:rPr lang="ru-RU" b="0" dirty="0" err="1">
                <a:solidFill>
                  <a:schemeClr val="tx1"/>
                </a:solidFill>
              </a:rPr>
              <a:t>боюнча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эсептешүүлөр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үчүн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өзүнчө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эсеп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ачыла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турган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ыйгарым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укуктуу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банктардын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бирин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тандайт</a:t>
            </a:r>
            <a:r>
              <a:rPr lang="ru-RU" b="0" dirty="0" smtClean="0">
                <a:solidFill>
                  <a:schemeClr val="tx1"/>
                </a:solidFill>
              </a:rPr>
              <a:t>. </a:t>
            </a:r>
            <a:r>
              <a:rPr lang="ru-RU" b="0" dirty="0" err="1">
                <a:solidFill>
                  <a:schemeClr val="tx1"/>
                </a:solidFill>
              </a:rPr>
              <a:t>Бул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контрактты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ишке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ашырган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бардык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кошо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 err="1" smtClean="0">
                <a:solidFill>
                  <a:schemeClr val="tx1"/>
                </a:solidFill>
              </a:rPr>
              <a:t>аткаруучулар</a:t>
            </a:r>
            <a:r>
              <a:rPr lang="ru-RU" b="0" dirty="0" smtClean="0">
                <a:solidFill>
                  <a:schemeClr val="tx1"/>
                </a:solidFill>
              </a:rPr>
              <a:t>  </a:t>
            </a:r>
            <a:r>
              <a:rPr lang="ru-RU" b="0" dirty="0" err="1" smtClean="0">
                <a:solidFill>
                  <a:schemeClr val="tx1"/>
                </a:solidFill>
              </a:rPr>
              <a:t>ошол</a:t>
            </a:r>
            <a:r>
              <a:rPr lang="ru-RU" b="0" dirty="0" smtClean="0">
                <a:solidFill>
                  <a:schemeClr val="tx1"/>
                </a:solidFill>
              </a:rPr>
              <a:t> </a:t>
            </a:r>
            <a:r>
              <a:rPr lang="ru-RU" b="0" dirty="0">
                <a:solidFill>
                  <a:schemeClr val="tx1"/>
                </a:solidFill>
              </a:rPr>
              <a:t>эле </a:t>
            </a:r>
            <a:r>
              <a:rPr lang="ru-RU" b="0" dirty="0" err="1">
                <a:solidFill>
                  <a:schemeClr val="tx1"/>
                </a:solidFill>
              </a:rPr>
              <a:t>ыйгарым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укуктуу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банкта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өзүнчө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эсептерди</a:t>
            </a:r>
            <a:r>
              <a:rPr lang="ru-RU" b="0" dirty="0">
                <a:solidFill>
                  <a:schemeClr val="tx1"/>
                </a:solidFill>
              </a:rPr>
              <a:t> </a:t>
            </a:r>
            <a:r>
              <a:rPr lang="ru-RU" b="0" dirty="0" err="1">
                <a:solidFill>
                  <a:schemeClr val="tx1"/>
                </a:solidFill>
              </a:rPr>
              <a:t>ачышат</a:t>
            </a:r>
            <a:r>
              <a:rPr lang="ru-RU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2" name="Rectangle 31">
            <a:extLst>
              <a:ext uri="{FF2B5EF4-FFF2-40B4-BE49-F238E27FC236}">
                <a16:creationId xmlns="" xmlns:a16="http://schemas.microsoft.com/office/drawing/2014/main" id="{5B1F85D1-8938-4BE8-B6A1-219416EC01ED}"/>
              </a:ext>
            </a:extLst>
          </p:cNvPr>
          <p:cNvSpPr/>
          <p:nvPr/>
        </p:nvSpPr>
        <p:spPr>
          <a:xfrm>
            <a:off x="6158560" y="1844889"/>
            <a:ext cx="5542616" cy="718864"/>
          </a:xfrm>
          <a:prstGeom prst="roundRect">
            <a:avLst>
              <a:gd name="adj" fmla="val 4092"/>
            </a:avLst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lvl="0" algn="ctr"/>
            <a:r>
              <a:rPr lang="ru-RU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Ар </a:t>
            </a:r>
            <a:r>
              <a:rPr lang="ru-RU" sz="16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бир</a:t>
            </a:r>
            <a:r>
              <a:rPr lang="ru-RU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сатып</a:t>
            </a:r>
            <a:r>
              <a:rPr lang="ru-RU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алуу</a:t>
            </a:r>
            <a:r>
              <a:rPr lang="en-US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ky-KG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тууралуу</a:t>
            </a:r>
            <a:r>
              <a:rPr lang="ru-RU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ky-KG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контракт боюнча</a:t>
            </a:r>
            <a:r>
              <a:rPr lang="ru-RU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берүүчү</a:t>
            </a:r>
            <a:r>
              <a:rPr lang="ru-RU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бир</a:t>
            </a:r>
            <a:r>
              <a:rPr lang="ru-RU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гана</a:t>
            </a:r>
            <a:r>
              <a:rPr lang="ru-RU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ыйгарым</a:t>
            </a:r>
            <a:r>
              <a:rPr lang="ru-RU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укуктуу</a:t>
            </a:r>
            <a:r>
              <a:rPr lang="ru-RU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банкты</a:t>
            </a:r>
            <a:r>
              <a:rPr lang="ru-RU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тандай</a:t>
            </a:r>
            <a:r>
              <a:rPr lang="ru-RU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Cera CY" panose="00000500000000000000" pitchFamily="2" charset="-52"/>
              </a:rPr>
              <a:t>алат</a:t>
            </a:r>
            <a:r>
              <a:rPr lang="ru-RU" sz="1600" b="1" dirty="0" smtClean="0">
                <a:solidFill>
                  <a:schemeClr val="bg1"/>
                </a:solidFill>
                <a:latin typeface="Cera CY" panose="00000500000000000000" pitchFamily="2" charset="-52"/>
              </a:rPr>
              <a:t>.</a:t>
            </a:r>
            <a:endParaRPr lang="ru-RU" sz="1600" b="1" dirty="0">
              <a:solidFill>
                <a:schemeClr val="bg1"/>
              </a:solidFill>
              <a:latin typeface="Cera CY" panose="00000500000000000000" pitchFamily="2" charset="-52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1938684" y="5219452"/>
            <a:ext cx="8640036" cy="1010309"/>
            <a:chOff x="1938684" y="4671152"/>
            <a:chExt cx="8640036" cy="1010309"/>
          </a:xfrm>
        </p:grpSpPr>
        <p:pic>
          <p:nvPicPr>
            <p:cNvPr id="35" name="Рисунок 34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99" t="18200" r="5600" b="19851"/>
            <a:stretch/>
          </p:blipFill>
          <p:spPr>
            <a:xfrm>
              <a:off x="1938684" y="4808725"/>
              <a:ext cx="1276350" cy="872736"/>
            </a:xfrm>
            <a:prstGeom prst="rect">
              <a:avLst/>
            </a:prstGeom>
          </p:spPr>
        </p:pic>
        <p:pic>
          <p:nvPicPr>
            <p:cNvPr id="36" name="Рисунок 35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t="9066" r="-1718" b="7831"/>
            <a:stretch/>
          </p:blipFill>
          <p:spPr>
            <a:xfrm>
              <a:off x="3663362" y="4671152"/>
              <a:ext cx="1650287" cy="1010309"/>
            </a:xfrm>
            <a:prstGeom prst="rect">
              <a:avLst/>
            </a:prstGeom>
          </p:spPr>
        </p:pic>
        <p:pic>
          <p:nvPicPr>
            <p:cNvPr id="45" name="Рисунок 44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663663" y="4778636"/>
              <a:ext cx="2915057" cy="828791"/>
            </a:xfrm>
            <a:prstGeom prst="rect">
              <a:avLst/>
            </a:prstGeom>
          </p:spPr>
        </p:pic>
        <p:pic>
          <p:nvPicPr>
            <p:cNvPr id="46" name="Рисунок 45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5269453" y="4856517"/>
              <a:ext cx="2486881" cy="777151"/>
            </a:xfrm>
            <a:prstGeom prst="rect">
              <a:avLst/>
            </a:prstGeom>
          </p:spPr>
        </p:pic>
      </p:grpSp>
      <p:sp>
        <p:nvSpPr>
          <p:cNvPr id="29" name="Номер слайда 2"/>
          <p:cNvSpPr>
            <a:spLocks noGrp="1"/>
          </p:cNvSpPr>
          <p:nvPr>
            <p:ph type="sldNum" sz="quarter" idx="4294967295"/>
          </p:nvPr>
        </p:nvSpPr>
        <p:spPr>
          <a:xfrm>
            <a:off x="11310870" y="6419084"/>
            <a:ext cx="546168" cy="43891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ra CY" panose="00000500000000000000" pitchFamily="2" charset="-52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ra CY" panose="00000500000000000000" pitchFamily="2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605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6" name="Слайд think-cell" r:id="rId4" imgW="353" imgH="318" progId="TCLayout.ActiveDocument.1">
                  <p:embed/>
                </p:oleObj>
              </mc:Choice>
              <mc:Fallback>
                <p:oleObj name="Слайд think-cell" r:id="rId4" imgW="353" imgH="31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671" y="259758"/>
            <a:ext cx="10669038" cy="271356"/>
          </a:xfr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2-ЭТАП. БЕРҮҮЧҮ </a:t>
            </a:r>
            <a: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</a:rPr>
              <a:t>ТАРАБЫНАН 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ЫЙГАРЫМ</a:t>
            </a:r>
            <a:r>
              <a:rPr lang="en-US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 </a:t>
            </a:r>
            <a:r>
              <a:rPr lang="ky-KG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УКУКТУУ</a:t>
            </a:r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 </a:t>
            </a:r>
            <a:r>
              <a:rPr lang="ru-RU" sz="1959" b="1" dirty="0">
                <a:solidFill>
                  <a:srgbClr val="006AB4"/>
                </a:solidFill>
                <a:latin typeface="Cera CY" panose="00000500000000000000" pitchFamily="2" charset="-52"/>
              </a:rPr>
              <a:t>БАНКТА ӨЗҮНЧӨ ЭСЕП АЧУУ</a:t>
            </a:r>
            <a:endParaRPr lang="ru-RU" sz="1959" b="1" dirty="0">
              <a:solidFill>
                <a:srgbClr val="006AB4"/>
              </a:solidFill>
              <a:latin typeface="Cera CY" panose="00000500000000000000" pitchFamily="2" charset="-52"/>
              <a:ea typeface="+mn-ea"/>
              <a:cs typeface="+mn-cs"/>
            </a:endParaRPr>
          </a:p>
        </p:txBody>
      </p:sp>
      <p:sp>
        <p:nvSpPr>
          <p:cNvPr id="56" name="Текст 2">
            <a:extLst>
              <a:ext uri="{FF2B5EF4-FFF2-40B4-BE49-F238E27FC236}">
                <a16:creationId xmlns="" xmlns:a16="http://schemas.microsoft.com/office/drawing/2014/main" id="{15D94723-80C3-45DB-9101-F25197B5242D}"/>
              </a:ext>
            </a:extLst>
          </p:cNvPr>
          <p:cNvSpPr txBox="1">
            <a:spLocks/>
          </p:cNvSpPr>
          <p:nvPr/>
        </p:nvSpPr>
        <p:spPr>
          <a:xfrm>
            <a:off x="1072928" y="1608683"/>
            <a:ext cx="5564647" cy="8088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ra CY" panose="00000500000000000000" pitchFamily="50" charset="-52"/>
                <a:ea typeface="+mn-ea"/>
                <a:cs typeface="+mn-cs"/>
              </a:rPr>
              <a:t/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ra CY" panose="00000500000000000000" pitchFamily="50" charset="-52"/>
                <a:ea typeface="+mn-ea"/>
                <a:cs typeface="+mn-cs"/>
              </a:rPr>
            </a:b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82096C"/>
              </a:solidFill>
              <a:effectLst/>
              <a:uLnTx/>
              <a:uFillTx/>
              <a:latin typeface="Cera CY" panose="00000500000000000000" pitchFamily="2" charset="-52"/>
              <a:ea typeface="+mn-ea"/>
              <a:cs typeface="+mn-cs"/>
            </a:endParaRPr>
          </a:p>
        </p:txBody>
      </p:sp>
      <p:sp>
        <p:nvSpPr>
          <p:cNvPr id="19" name="Овал 18">
            <a:extLst>
              <a:ext uri="{FF2B5EF4-FFF2-40B4-BE49-F238E27FC236}">
                <a16:creationId xmlns="" xmlns:a16="http://schemas.microsoft.com/office/drawing/2014/main" id="{5974C51E-47B4-412D-84A6-D0361C74BCFE}"/>
              </a:ext>
            </a:extLst>
          </p:cNvPr>
          <p:cNvSpPr/>
          <p:nvPr/>
        </p:nvSpPr>
        <p:spPr>
          <a:xfrm>
            <a:off x="983961" y="2829917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4652" y="2182401"/>
            <a:ext cx="102237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тууралуу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кол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коюудан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МУРДА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тандалган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ыйгарым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укуктуу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эсебинин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келишимин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түзөт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анда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жаңы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эсебин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ачат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442477" y="2864452"/>
            <a:ext cx="10159606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1400" dirty="0" err="1" smtClean="0">
                <a:latin typeface="Cera CY" panose="00000500000000000000" pitchFamily="2" charset="-52"/>
              </a:rPr>
              <a:t>Сатып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алуучу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уюмга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ыйгарым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укуктуу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банкты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тандоо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жөнүндө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жана</a:t>
            </a:r>
            <a:r>
              <a:rPr lang="ru-RU" sz="1400" dirty="0" smtClean="0">
                <a:latin typeface="Cera CY" panose="00000500000000000000" pitchFamily="2" charset="-52"/>
              </a:rPr>
              <a:t> ага </a:t>
            </a:r>
            <a:r>
              <a:rPr lang="ru-RU" sz="1400" dirty="0" err="1" smtClean="0">
                <a:latin typeface="Cera CY" panose="00000500000000000000" pitchFamily="2" charset="-52"/>
              </a:rPr>
              <a:t>ыйгарым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укуктуу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банкта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ачылган</a:t>
            </a:r>
            <a:r>
              <a:rPr lang="ru-RU" sz="1400" dirty="0" smtClean="0">
                <a:latin typeface="Cera CY" panose="00000500000000000000" pitchFamily="2" charset="-52"/>
              </a:rPr>
              <a:t> банк </a:t>
            </a:r>
            <a:r>
              <a:rPr lang="ru-RU" sz="1400" dirty="0" err="1" smtClean="0">
                <a:latin typeface="Cera CY" panose="00000500000000000000" pitchFamily="2" charset="-52"/>
              </a:rPr>
              <a:t>эсебинин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маалыматтары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b="1" dirty="0" err="1" smtClean="0">
                <a:latin typeface="Cera CY" panose="00000500000000000000" pitchFamily="2" charset="-52"/>
              </a:rPr>
              <a:t>жөнүндө</a:t>
            </a:r>
            <a:r>
              <a:rPr lang="ru-RU" sz="1400" b="1" dirty="0" smtClean="0">
                <a:latin typeface="Cera CY" panose="00000500000000000000" pitchFamily="2" charset="-52"/>
              </a:rPr>
              <a:t> </a:t>
            </a:r>
            <a:r>
              <a:rPr lang="ru-RU" sz="1400" b="1" dirty="0" err="1" smtClean="0">
                <a:latin typeface="Cera CY" panose="00000500000000000000" pitchFamily="2" charset="-52"/>
              </a:rPr>
              <a:t>кабарлайт</a:t>
            </a:r>
            <a:r>
              <a:rPr lang="ru-RU" sz="1400" dirty="0" smtClean="0">
                <a:latin typeface="Cera CY" panose="00000500000000000000" pitchFamily="2" charset="-52"/>
              </a:rPr>
              <a:t>**.</a:t>
            </a:r>
            <a:endParaRPr lang="ru-RU" sz="1400" dirty="0">
              <a:latin typeface="Cera CY" panose="00000500000000000000" pitchFamily="2" charset="-52"/>
            </a:endParaRPr>
          </a:p>
        </p:txBody>
      </p:sp>
      <p:sp>
        <p:nvSpPr>
          <p:cNvPr id="26" name="Овал 25">
            <a:extLst>
              <a:ext uri="{FF2B5EF4-FFF2-40B4-BE49-F238E27FC236}">
                <a16:creationId xmlns="" xmlns:a16="http://schemas.microsoft.com/office/drawing/2014/main" id="{5974C51E-47B4-412D-84A6-D0361C74BCFE}"/>
              </a:ext>
            </a:extLst>
          </p:cNvPr>
          <p:cNvSpPr/>
          <p:nvPr/>
        </p:nvSpPr>
        <p:spPr>
          <a:xfrm>
            <a:off x="983961" y="4266400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4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17" name="Овал 16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983961" y="2145487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1</a:t>
            </a:r>
          </a:p>
        </p:txBody>
      </p:sp>
      <p:sp>
        <p:nvSpPr>
          <p:cNvPr id="28" name="Овал 27">
            <a:extLst>
              <a:ext uri="{FF2B5EF4-FFF2-40B4-BE49-F238E27FC236}">
                <a16:creationId xmlns="" xmlns:a16="http://schemas.microsoft.com/office/drawing/2014/main" id="{5974C51E-47B4-412D-84A6-D0361C74BCFE}"/>
              </a:ext>
            </a:extLst>
          </p:cNvPr>
          <p:cNvSpPr/>
          <p:nvPr/>
        </p:nvSpPr>
        <p:spPr>
          <a:xfrm>
            <a:off x="983961" y="5423579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5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ra CY"/>
              <a:ea typeface="+mn-ea"/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404653" y="4303887"/>
            <a:ext cx="10296521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Ыйгарым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укуктуу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тарабынан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бекитилген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коштоо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өтүнмөгө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ылайык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ачылган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эсеп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боюнча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атайын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режимди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Өзүнчө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эсеп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режими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белгилеген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Ыйгарым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укуктуу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банктык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эсеп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келишимине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кошумча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келишим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түзөт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Өтүнмө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ыйгарым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укуктуу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банкка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алуучу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уюм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тарабынан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берилет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algn="just">
              <a:lnSpc>
                <a:spcPct val="90000"/>
              </a:lnSpc>
            </a:pP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Эсепти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өзүнчө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режимге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которуу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мөөнөтү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түзүлгөн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күндөн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тартып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327196" y="1152133"/>
            <a:ext cx="9933446" cy="718547"/>
            <a:chOff x="642489" y="1032692"/>
            <a:chExt cx="5335361" cy="718547"/>
          </a:xfrm>
        </p:grpSpPr>
        <p:sp>
          <p:nvSpPr>
            <p:cNvPr id="18" name="Rectangle 31">
              <a:extLst>
                <a:ext uri="{FF2B5EF4-FFF2-40B4-BE49-F238E27FC236}">
                  <a16:creationId xmlns="" xmlns:a16="http://schemas.microsoft.com/office/drawing/2014/main" id="{5B1F85D1-8938-4BE8-B6A1-219416EC01ED}"/>
                </a:ext>
              </a:extLst>
            </p:cNvPr>
            <p:cNvSpPr/>
            <p:nvPr/>
          </p:nvSpPr>
          <p:spPr>
            <a:xfrm>
              <a:off x="642489" y="1032692"/>
              <a:ext cx="5335361" cy="718547"/>
            </a:xfrm>
            <a:prstGeom prst="roundRect">
              <a:avLst>
                <a:gd name="adj" fmla="val 4092"/>
              </a:avLst>
            </a:prstGeom>
            <a:solidFill>
              <a:srgbClr val="0057B5"/>
            </a:solidFill>
            <a:ln w="12700" cap="flat" cmpd="sng" algn="ctr">
              <a:noFill/>
              <a:prstDash val="solid"/>
              <a:miter lim="800000"/>
            </a:ln>
            <a:effectLst>
              <a:outerShdw blurRad="254000" sx="102000" sy="102000" algn="ctr" rotWithShape="0">
                <a:srgbClr val="0057B5">
                  <a:alpha val="20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71442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213D">
                    <a:lumMod val="75000"/>
                    <a:lumOff val="25000"/>
                  </a:srgbClr>
                </a:solidFill>
                <a:effectLst/>
                <a:uLnTx/>
                <a:uFillTx/>
                <a:latin typeface="Cera CY" panose="00000500000000000000" pitchFamily="50" charset="-52"/>
                <a:ea typeface="+mn-ea"/>
                <a:cs typeface="+mn-cs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="" xmlns:a16="http://schemas.microsoft.com/office/drawing/2014/main" id="{43C90038-2B74-4E32-B1B5-82F94F732989}"/>
                </a:ext>
              </a:extLst>
            </p:cNvPr>
            <p:cNvSpPr txBox="1"/>
            <p:nvPr/>
          </p:nvSpPr>
          <p:spPr>
            <a:xfrm>
              <a:off x="914632" y="1263326"/>
              <a:ext cx="4791075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ru-RU" sz="1400" b="1" dirty="0" err="1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Берүүчү</a:t>
              </a:r>
              <a:r>
                <a:rPr lang="ru-RU" sz="14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 </a:t>
              </a:r>
              <a:endParaRPr lang="ru-RU" sz="2000" b="1" dirty="0">
                <a:solidFill>
                  <a:schemeClr val="bg1"/>
                </a:solidFill>
                <a:latin typeface="Cera CY" panose="00000500000000000000" pitchFamily="2" charset="-52"/>
              </a:endParaRPr>
            </a:p>
          </p:txBody>
        </p:sp>
        <p:pic>
          <p:nvPicPr>
            <p:cNvPr id="22" name="Рисунок 21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harpenSoften amount="50000"/>
                      </a14:imgEffect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281" y="1136624"/>
              <a:ext cx="300836" cy="426720"/>
            </a:xfrm>
            <a:prstGeom prst="rect">
              <a:avLst/>
            </a:prstGeom>
          </p:spPr>
        </p:pic>
      </p:grpSp>
      <p:sp>
        <p:nvSpPr>
          <p:cNvPr id="34" name="TextBox 33"/>
          <p:cNvSpPr txBox="1"/>
          <p:nvPr/>
        </p:nvSpPr>
        <p:spPr>
          <a:xfrm>
            <a:off x="1404653" y="5484246"/>
            <a:ext cx="10296521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кабинетке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кирүү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үчүн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арызды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Бга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берет («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Негиздөөчү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документтерди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алуу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порталы").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959400" y="6179112"/>
            <a:ext cx="764610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050" dirty="0">
                <a:solidFill>
                  <a:srgbClr val="828282"/>
                </a:solidFill>
                <a:latin typeface="Cera CY" panose="00000500000000000000" pitchFamily="2" charset="-52"/>
              </a:rPr>
              <a:t>* </a:t>
            </a:r>
            <a:r>
              <a:rPr lang="ru-RU" sz="1200" dirty="0" err="1">
                <a:solidFill>
                  <a:srgbClr val="828282"/>
                </a:solidFill>
                <a:latin typeface="Cera CY" panose="00000500000000000000" pitchFamily="2" charset="-52"/>
              </a:rPr>
              <a:t>Эгерде</a:t>
            </a:r>
            <a:r>
              <a:rPr lang="ru-RU" sz="1200" dirty="0">
                <a:solidFill>
                  <a:srgbClr val="828282"/>
                </a:solidFill>
                <a:latin typeface="Cera CY" panose="00000500000000000000" pitchFamily="2" charset="-52"/>
              </a:rPr>
              <a:t> </a:t>
            </a:r>
            <a:r>
              <a:rPr lang="ru-RU" sz="1200" dirty="0" err="1">
                <a:solidFill>
                  <a:srgbClr val="828282"/>
                </a:solidFill>
                <a:latin typeface="Cera CY" panose="00000500000000000000" pitchFamily="2" charset="-52"/>
              </a:rPr>
              <a:t>техникалык</a:t>
            </a:r>
            <a:r>
              <a:rPr lang="ru-RU" sz="1200" dirty="0">
                <a:solidFill>
                  <a:srgbClr val="828282"/>
                </a:solidFill>
                <a:latin typeface="Cera CY" panose="00000500000000000000" pitchFamily="2" charset="-52"/>
              </a:rPr>
              <a:t> </a:t>
            </a:r>
            <a:r>
              <a:rPr lang="ru-RU" sz="1200" dirty="0" err="1">
                <a:solidFill>
                  <a:srgbClr val="828282"/>
                </a:solidFill>
                <a:latin typeface="Cera CY" panose="00000500000000000000" pitchFamily="2" charset="-52"/>
              </a:rPr>
              <a:t>жактан</a:t>
            </a:r>
            <a:r>
              <a:rPr lang="ru-RU" sz="1200" dirty="0">
                <a:solidFill>
                  <a:srgbClr val="828282"/>
                </a:solidFill>
                <a:latin typeface="Cera CY" panose="00000500000000000000" pitchFamily="2" charset="-52"/>
              </a:rPr>
              <a:t> </a:t>
            </a:r>
            <a:r>
              <a:rPr lang="ru-RU" sz="1200" dirty="0" err="1">
                <a:solidFill>
                  <a:srgbClr val="828282"/>
                </a:solidFill>
                <a:latin typeface="Cera CY" panose="00000500000000000000" pitchFamily="2" charset="-52"/>
              </a:rPr>
              <a:t>мүмкүн</a:t>
            </a:r>
            <a:r>
              <a:rPr lang="ru-RU" sz="1200" dirty="0">
                <a:solidFill>
                  <a:srgbClr val="828282"/>
                </a:solidFill>
                <a:latin typeface="Cera CY" panose="00000500000000000000" pitchFamily="2" charset="-52"/>
              </a:rPr>
              <a:t> </a:t>
            </a:r>
            <a:r>
              <a:rPr lang="ru-RU" sz="1200" dirty="0" err="1">
                <a:solidFill>
                  <a:srgbClr val="828282"/>
                </a:solidFill>
                <a:latin typeface="Cera CY" panose="00000500000000000000" pitchFamily="2" charset="-52"/>
              </a:rPr>
              <a:t>болсо</a:t>
            </a:r>
            <a:r>
              <a:rPr lang="ru-RU" sz="1200" dirty="0">
                <a:solidFill>
                  <a:srgbClr val="828282"/>
                </a:solidFill>
                <a:latin typeface="Cera CY" panose="00000500000000000000" pitchFamily="2" charset="-52"/>
              </a:rPr>
              <a:t>, </a:t>
            </a:r>
            <a:r>
              <a:rPr lang="ru-RU" sz="1200" dirty="0" err="1">
                <a:solidFill>
                  <a:srgbClr val="828282"/>
                </a:solidFill>
                <a:latin typeface="Cera CY" panose="00000500000000000000" pitchFamily="2" charset="-52"/>
              </a:rPr>
              <a:t>өзүнчө</a:t>
            </a:r>
            <a:r>
              <a:rPr lang="ru-RU" sz="1200" dirty="0">
                <a:solidFill>
                  <a:srgbClr val="828282"/>
                </a:solidFill>
                <a:latin typeface="Cera CY" panose="00000500000000000000" pitchFamily="2" charset="-52"/>
              </a:rPr>
              <a:t> </a:t>
            </a:r>
            <a:r>
              <a:rPr lang="ru-RU" sz="1200" dirty="0" err="1">
                <a:solidFill>
                  <a:srgbClr val="828282"/>
                </a:solidFill>
                <a:latin typeface="Cera CY" panose="00000500000000000000" pitchFamily="2" charset="-52"/>
              </a:rPr>
              <a:t>эсеп</a:t>
            </a:r>
            <a:r>
              <a:rPr lang="ru-RU" sz="1200" dirty="0">
                <a:solidFill>
                  <a:srgbClr val="828282"/>
                </a:solidFill>
                <a:latin typeface="Cera CY" panose="00000500000000000000" pitchFamily="2" charset="-52"/>
              </a:rPr>
              <a:t> </a:t>
            </a:r>
            <a:r>
              <a:rPr lang="ru-RU" sz="1200" dirty="0" err="1">
                <a:solidFill>
                  <a:srgbClr val="828282"/>
                </a:solidFill>
                <a:latin typeface="Cera CY" panose="00000500000000000000" pitchFamily="2" charset="-52"/>
              </a:rPr>
              <a:t>номери</a:t>
            </a:r>
            <a:r>
              <a:rPr lang="ru-RU" sz="1200" dirty="0">
                <a:solidFill>
                  <a:srgbClr val="828282"/>
                </a:solidFill>
                <a:latin typeface="Cera CY" panose="00000500000000000000" pitchFamily="2" charset="-52"/>
              </a:rPr>
              <a:t> </a:t>
            </a:r>
            <a:r>
              <a:rPr lang="ru-RU" sz="1200" dirty="0" err="1">
                <a:solidFill>
                  <a:srgbClr val="828282"/>
                </a:solidFill>
                <a:latin typeface="Cera CY" panose="00000500000000000000" pitchFamily="2" charset="-52"/>
              </a:rPr>
              <a:t>сакталат</a:t>
            </a:r>
            <a:r>
              <a:rPr lang="ru-RU" sz="1200" dirty="0">
                <a:solidFill>
                  <a:srgbClr val="828282"/>
                </a:solidFill>
                <a:latin typeface="Cera CY" panose="00000500000000000000" pitchFamily="2" charset="-52"/>
              </a:rPr>
              <a:t>.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959399" y="6349797"/>
            <a:ext cx="764610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ru-RU" sz="1050" dirty="0" smtClean="0">
                <a:solidFill>
                  <a:srgbClr val="828282"/>
                </a:solidFill>
                <a:latin typeface="Cera CY" panose="00000500000000000000" pitchFamily="2" charset="-52"/>
              </a:rPr>
              <a:t>** </a:t>
            </a:r>
            <a:r>
              <a:rPr lang="ru-RU" sz="1200" dirty="0" err="1">
                <a:solidFill>
                  <a:srgbClr val="828282"/>
                </a:solidFill>
                <a:latin typeface="Cera CY" panose="00000500000000000000" pitchFamily="2" charset="-52"/>
              </a:rPr>
              <a:t>Билдирүүнү</a:t>
            </a:r>
            <a:r>
              <a:rPr lang="ru-RU" sz="1200" dirty="0">
                <a:solidFill>
                  <a:srgbClr val="828282"/>
                </a:solidFill>
                <a:latin typeface="Cera CY" panose="00000500000000000000" pitchFamily="2" charset="-52"/>
              </a:rPr>
              <a:t> </a:t>
            </a:r>
            <a:r>
              <a:rPr lang="ru-RU" sz="1200" dirty="0" err="1">
                <a:solidFill>
                  <a:srgbClr val="828282"/>
                </a:solidFill>
                <a:latin typeface="Cera CY" panose="00000500000000000000" pitchFamily="2" charset="-52"/>
              </a:rPr>
              <a:t>жөнөтүү</a:t>
            </a:r>
            <a:r>
              <a:rPr lang="ru-RU" sz="1200" dirty="0">
                <a:solidFill>
                  <a:srgbClr val="828282"/>
                </a:solidFill>
                <a:latin typeface="Cera CY" panose="00000500000000000000" pitchFamily="2" charset="-52"/>
              </a:rPr>
              <a:t> </a:t>
            </a:r>
            <a:r>
              <a:rPr lang="ru-RU" sz="1200" dirty="0" err="1">
                <a:solidFill>
                  <a:srgbClr val="828282"/>
                </a:solidFill>
                <a:latin typeface="Cera CY" panose="00000500000000000000" pitchFamily="2" charset="-52"/>
              </a:rPr>
              <a:t>тартиби</a:t>
            </a:r>
            <a:r>
              <a:rPr lang="ru-RU" sz="1200" dirty="0">
                <a:solidFill>
                  <a:srgbClr val="828282"/>
                </a:solidFill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solidFill>
                  <a:srgbClr val="828282"/>
                </a:solidFill>
                <a:latin typeface="Cera CY" panose="00000500000000000000" pitchFamily="2" charset="-52"/>
              </a:rPr>
              <a:t>такталууга</a:t>
            </a:r>
            <a:r>
              <a:rPr lang="ru-RU" sz="1200" dirty="0" smtClean="0">
                <a:solidFill>
                  <a:srgbClr val="828282"/>
                </a:solidFill>
                <a:latin typeface="Cera CY" panose="00000500000000000000" pitchFamily="2" charset="-52"/>
              </a:rPr>
              <a:t> </a:t>
            </a:r>
            <a:r>
              <a:rPr lang="ru-RU" sz="1200" dirty="0" err="1">
                <a:solidFill>
                  <a:srgbClr val="828282"/>
                </a:solidFill>
                <a:latin typeface="Cera CY" panose="00000500000000000000" pitchFamily="2" charset="-52"/>
              </a:rPr>
              <a:t>тийиш</a:t>
            </a:r>
            <a:r>
              <a:rPr lang="ru-RU" sz="1200" dirty="0">
                <a:solidFill>
                  <a:srgbClr val="828282"/>
                </a:solidFill>
                <a:latin typeface="Cera CY" panose="00000500000000000000" pitchFamily="2" charset="-52"/>
              </a:rPr>
              <a:t>.</a:t>
            </a:r>
          </a:p>
        </p:txBody>
      </p:sp>
      <p:sp>
        <p:nvSpPr>
          <p:cNvPr id="23" name="Овал 22">
            <a:extLst>
              <a:ext uri="{FF2B5EF4-FFF2-40B4-BE49-F238E27FC236}">
                <a16:creationId xmlns="" xmlns:a16="http://schemas.microsoft.com/office/drawing/2014/main" id="{5974C51E-47B4-412D-84A6-D0361C74BCFE}"/>
              </a:ext>
            </a:extLst>
          </p:cNvPr>
          <p:cNvSpPr/>
          <p:nvPr/>
        </p:nvSpPr>
        <p:spPr>
          <a:xfrm>
            <a:off x="983960" y="3548158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42477" y="3571442"/>
            <a:ext cx="10159606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1400" dirty="0" err="1" smtClean="0">
                <a:latin typeface="Cera CY" panose="00000500000000000000" pitchFamily="2" charset="-52"/>
              </a:rPr>
              <a:t>Тендердик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жол-жоболор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аяктагандан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кийин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сатып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алуучу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уюм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менен</a:t>
            </a:r>
            <a:r>
              <a:rPr lang="ru-RU" sz="1400" dirty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контрактка</a:t>
            </a:r>
            <a:r>
              <a:rPr lang="ru-RU" sz="1400" dirty="0" smtClean="0">
                <a:latin typeface="Cera CY" panose="00000500000000000000" pitchFamily="2" charset="-52"/>
              </a:rPr>
              <a:t> кол </a:t>
            </a:r>
            <a:r>
              <a:rPr lang="ru-RU" sz="1400" dirty="0" err="1" smtClean="0">
                <a:latin typeface="Cera CY" panose="00000500000000000000" pitchFamily="2" charset="-52"/>
              </a:rPr>
              <a:t>коюу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b="1" dirty="0" err="1" smtClean="0">
                <a:latin typeface="Cera CY" panose="00000500000000000000" pitchFamily="2" charset="-52"/>
              </a:rPr>
              <a:t>жол-жоболорун</a:t>
            </a:r>
            <a:r>
              <a:rPr lang="ru-RU" sz="1400" b="1" dirty="0" smtClean="0">
                <a:latin typeface="Cera CY" panose="00000500000000000000" pitchFamily="2" charset="-52"/>
              </a:rPr>
              <a:t> </a:t>
            </a:r>
            <a:r>
              <a:rPr lang="ru-RU" sz="1400" b="1" dirty="0" err="1" smtClean="0">
                <a:latin typeface="Cera CY" panose="00000500000000000000" pitchFamily="2" charset="-52"/>
              </a:rPr>
              <a:t>аяктайт</a:t>
            </a:r>
            <a:r>
              <a:rPr lang="ru-RU" sz="1400" b="1" dirty="0" smtClean="0">
                <a:latin typeface="Cera CY" panose="00000500000000000000" pitchFamily="2" charset="-52"/>
              </a:rPr>
              <a:t> </a:t>
            </a:r>
            <a:r>
              <a:rPr lang="ru-RU" sz="1400" dirty="0" smtClean="0">
                <a:latin typeface="Cera CY" panose="00000500000000000000" pitchFamily="2" charset="-52"/>
              </a:rPr>
              <a:t>(</a:t>
            </a:r>
            <a:r>
              <a:rPr lang="ru-RU" sz="1400" dirty="0" err="1" smtClean="0">
                <a:latin typeface="Cera CY" panose="00000500000000000000" pitchFamily="2" charset="-52"/>
              </a:rPr>
              <a:t>көбүрөөк</a:t>
            </a:r>
            <a:r>
              <a:rPr lang="ru-RU" sz="1400" dirty="0" smtClean="0">
                <a:latin typeface="Cera CY" panose="00000500000000000000" pitchFamily="2" charset="-52"/>
              </a:rPr>
              <a:t>, </a:t>
            </a:r>
            <a:r>
              <a:rPr lang="ru-RU" sz="1400" dirty="0" err="1" smtClean="0">
                <a:latin typeface="Cera CY" panose="00000500000000000000" pitchFamily="2" charset="-52"/>
              </a:rPr>
              <a:t>кененирээк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маалымат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алуу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үчүн</a:t>
            </a:r>
            <a:r>
              <a:rPr lang="ru-RU" sz="1400" dirty="0" smtClean="0">
                <a:latin typeface="Cera CY" panose="00000500000000000000" pitchFamily="2" charset="-52"/>
              </a:rPr>
              <a:t> 9-слайдды </a:t>
            </a:r>
            <a:r>
              <a:rPr lang="ru-RU" sz="1400" dirty="0" err="1" smtClean="0">
                <a:latin typeface="Cera CY" panose="00000500000000000000" pitchFamily="2" charset="-52"/>
              </a:rPr>
              <a:t>караңыз</a:t>
            </a:r>
            <a:r>
              <a:rPr lang="ru-RU" sz="1400" dirty="0" smtClean="0">
                <a:latin typeface="Cera CY" panose="00000500000000000000" pitchFamily="2" charset="-52"/>
              </a:rPr>
              <a:t> "Контракт </a:t>
            </a:r>
            <a:r>
              <a:rPr lang="ru-RU" sz="1400" dirty="0" err="1" smtClean="0">
                <a:latin typeface="Cera CY" panose="00000500000000000000" pitchFamily="2" charset="-52"/>
              </a:rPr>
              <a:t>түзүү</a:t>
            </a:r>
            <a:r>
              <a:rPr lang="ru-RU" sz="1400" dirty="0" smtClean="0">
                <a:latin typeface="Cera CY" panose="00000500000000000000" pitchFamily="2" charset="-52"/>
              </a:rPr>
              <a:t>")</a:t>
            </a:r>
            <a:endParaRPr lang="ru-RU" sz="1400" i="1" dirty="0">
              <a:latin typeface="Cera CY" panose="00000500000000000000" pitchFamily="2" charset="-52"/>
            </a:endParaRPr>
          </a:p>
        </p:txBody>
      </p:sp>
      <p:sp>
        <p:nvSpPr>
          <p:cNvPr id="25" name="Номер слайда 2"/>
          <p:cNvSpPr>
            <a:spLocks noGrp="1"/>
          </p:cNvSpPr>
          <p:nvPr>
            <p:ph type="sldNum" sz="quarter" idx="4294967295"/>
          </p:nvPr>
        </p:nvSpPr>
        <p:spPr>
          <a:xfrm>
            <a:off x="11310870" y="6419084"/>
            <a:ext cx="546168" cy="43891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ra CY" panose="00000500000000000000" pitchFamily="2" charset="-52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ra CY" panose="00000500000000000000" pitchFamily="2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495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79" name="Слайд think-cell" r:id="rId5" imgW="353" imgH="318" progId="TCLayout.ActiveDocument.1">
                  <p:embed/>
                </p:oleObj>
              </mc:Choice>
              <mc:Fallback>
                <p:oleObj name="Слайд think-cell" r:id="rId5" imgW="353" imgH="31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217" y="289826"/>
            <a:ext cx="10669038" cy="271356"/>
          </a:xfr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ru-RU" sz="1959" b="1" dirty="0" smtClean="0">
                <a:solidFill>
                  <a:srgbClr val="006AB4"/>
                </a:solidFill>
                <a:latin typeface="Cera CY" panose="00000500000000000000" pitchFamily="2" charset="-52"/>
                <a:ea typeface="+mn-ea"/>
                <a:cs typeface="+mn-cs"/>
              </a:rPr>
              <a:t>3-ЭТАП.КОНТРАКТ ТҮЗҮҮ </a:t>
            </a:r>
            <a:endParaRPr lang="ru-RU" sz="1959" b="1" dirty="0">
              <a:solidFill>
                <a:srgbClr val="006AB4"/>
              </a:solidFill>
              <a:latin typeface="Cera CY" panose="00000500000000000000" pitchFamily="2" charset="-52"/>
              <a:ea typeface="+mn-ea"/>
              <a:cs typeface="+mn-cs"/>
            </a:endParaRPr>
          </a:p>
        </p:txBody>
      </p:sp>
      <p:sp>
        <p:nvSpPr>
          <p:cNvPr id="68" name="Заголовок">
            <a:extLst>
              <a:ext uri="{FF2B5EF4-FFF2-40B4-BE49-F238E27FC236}">
                <a16:creationId xmlns="" xmlns:a16="http://schemas.microsoft.com/office/drawing/2014/main" id="{1F7CAAB7-BFDC-43A0-8829-C896EF535595}"/>
              </a:ext>
            </a:extLst>
          </p:cNvPr>
          <p:cNvSpPr txBox="1">
            <a:spLocks/>
          </p:cNvSpPr>
          <p:nvPr/>
        </p:nvSpPr>
        <p:spPr>
          <a:xfrm>
            <a:off x="946404" y="1712958"/>
            <a:ext cx="4927291" cy="305378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57B5"/>
              </a:buClr>
              <a:buSzTx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424242"/>
              </a:solidFill>
              <a:effectLst/>
              <a:uLnTx/>
              <a:uFillTx/>
              <a:latin typeface="Cera CY" panose="00000500000000000000" pitchFamily="2" charset="-52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rgbClr val="0057B5"/>
              </a:buClr>
              <a:defRPr/>
            </a:pPr>
            <a:r>
              <a:rPr lang="ru-RU" sz="1600" dirty="0" err="1">
                <a:latin typeface="Cera CY" panose="00000500000000000000" pitchFamily="2" charset="-52"/>
              </a:rPr>
              <a:t>Буйрук</a:t>
            </a:r>
            <a:r>
              <a:rPr lang="ru-RU" sz="1600" dirty="0">
                <a:latin typeface="Cera CY" panose="00000500000000000000" pitchFamily="2" charset="-52"/>
              </a:rPr>
              <a:t> </a:t>
            </a:r>
            <a:r>
              <a:rPr lang="ru-RU" sz="1600" dirty="0" err="1">
                <a:latin typeface="Cera CY" panose="00000500000000000000" pitchFamily="2" charset="-52"/>
              </a:rPr>
              <a:t>менен</a:t>
            </a:r>
            <a:r>
              <a:rPr lang="ru-RU" sz="1600" dirty="0">
                <a:latin typeface="Cera CY" panose="00000500000000000000" pitchFamily="2" charset="-52"/>
              </a:rPr>
              <a:t> </a:t>
            </a:r>
            <a:r>
              <a:rPr lang="ru-RU" sz="1600" dirty="0" err="1">
                <a:latin typeface="Cera CY" panose="00000500000000000000" pitchFamily="2" charset="-52"/>
              </a:rPr>
              <a:t>бекитилген</a:t>
            </a:r>
            <a:r>
              <a:rPr lang="ru-RU" sz="1600" b="1" dirty="0">
                <a:latin typeface="Cera CY" panose="00000500000000000000" pitchFamily="2" charset="-52"/>
              </a:rPr>
              <a:t> </a:t>
            </a:r>
            <a:r>
              <a:rPr lang="ru-RU" sz="1600" b="1" dirty="0" err="1" smtClean="0">
                <a:latin typeface="Cera CY" panose="00000500000000000000" pitchFamily="2" charset="-52"/>
              </a:rPr>
              <a:t>контрактын</a:t>
            </a:r>
            <a:r>
              <a:rPr lang="ru-RU" sz="1600" b="1" dirty="0" smtClean="0">
                <a:latin typeface="Cera CY" panose="00000500000000000000" pitchFamily="2" charset="-52"/>
              </a:rPr>
              <a:t> </a:t>
            </a:r>
            <a:r>
              <a:rPr lang="ru-RU" sz="1600" b="1" dirty="0" err="1" smtClean="0">
                <a:latin typeface="Cera CY" panose="00000500000000000000" pitchFamily="2" charset="-52"/>
              </a:rPr>
              <a:t>типтүү</a:t>
            </a:r>
            <a:r>
              <a:rPr lang="ru-RU" sz="1600" b="1" dirty="0" smtClean="0">
                <a:latin typeface="Cera CY" panose="00000500000000000000" pitchFamily="2" charset="-52"/>
              </a:rPr>
              <a:t> </a:t>
            </a:r>
            <a:r>
              <a:rPr lang="ru-RU" sz="1600" b="1" dirty="0" err="1">
                <a:latin typeface="Cera CY" panose="00000500000000000000" pitchFamily="2" charset="-52"/>
              </a:rPr>
              <a:t>формаларын</a:t>
            </a:r>
            <a:r>
              <a:rPr lang="ru-RU" sz="1600" b="1" dirty="0">
                <a:latin typeface="Cera CY" panose="00000500000000000000" pitchFamily="2" charset="-52"/>
              </a:rPr>
              <a:t> </a:t>
            </a:r>
            <a:r>
              <a:rPr lang="ru-RU" sz="1600" b="1" dirty="0" err="1">
                <a:latin typeface="Cera CY" panose="00000500000000000000" pitchFamily="2" charset="-52"/>
              </a:rPr>
              <a:t>колдонот</a:t>
            </a:r>
            <a:r>
              <a:rPr lang="ru-RU" sz="1600" b="1" dirty="0">
                <a:latin typeface="Cera CY" panose="00000500000000000000" pitchFamily="2" charset="-52"/>
              </a:rPr>
              <a:t> </a:t>
            </a:r>
            <a:r>
              <a:rPr lang="ru-RU" sz="1600" b="1" dirty="0" smtClean="0">
                <a:latin typeface="Cera CY" panose="00000500000000000000" pitchFamily="2" charset="-52"/>
              </a:rPr>
              <a:t>*</a:t>
            </a:r>
            <a:r>
              <a:rPr lang="ru-RU" sz="1600" dirty="0" smtClean="0">
                <a:latin typeface="Cera CY" panose="00000500000000000000" pitchFamily="2" charset="-52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57B5"/>
              </a:buClr>
              <a:defRPr/>
            </a:pPr>
            <a:endParaRPr lang="ru-RU" sz="1600" b="1" dirty="0" smtClean="0">
              <a:latin typeface="Cera CY" panose="00000500000000000000" pitchFamily="2" charset="-52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57B5"/>
              </a:buClr>
              <a:defRPr/>
            </a:pPr>
            <a:r>
              <a:rPr lang="ru-RU" sz="1600" dirty="0" err="1">
                <a:latin typeface="Cera CY" panose="00000500000000000000" pitchFamily="2" charset="-52"/>
              </a:rPr>
              <a:t>Сатып</a:t>
            </a:r>
            <a:r>
              <a:rPr lang="ru-RU" sz="1600" dirty="0">
                <a:latin typeface="Cera CY" panose="00000500000000000000" pitchFamily="2" charset="-52"/>
              </a:rPr>
              <a:t> </a:t>
            </a:r>
            <a:r>
              <a:rPr lang="ru-RU" sz="1600" dirty="0" err="1">
                <a:latin typeface="Cera CY" panose="00000500000000000000" pitchFamily="2" charset="-52"/>
              </a:rPr>
              <a:t>алуучу</a:t>
            </a:r>
            <a:r>
              <a:rPr lang="ru-RU" sz="1600" dirty="0">
                <a:latin typeface="Cera CY" panose="00000500000000000000" pitchFamily="2" charset="-52"/>
              </a:rPr>
              <a:t> </a:t>
            </a:r>
            <a:r>
              <a:rPr lang="ru-RU" sz="1600" dirty="0" err="1">
                <a:latin typeface="Cera CY" panose="00000500000000000000" pitchFamily="2" charset="-52"/>
              </a:rPr>
              <a:t>уюм</a:t>
            </a:r>
            <a:r>
              <a:rPr lang="ru-RU" sz="1600" dirty="0">
                <a:latin typeface="Cera CY" panose="00000500000000000000" pitchFamily="2" charset="-52"/>
              </a:rPr>
              <a:t> </a:t>
            </a:r>
            <a:r>
              <a:rPr lang="ru-RU" sz="1600" dirty="0" err="1">
                <a:latin typeface="Cera CY" panose="00000500000000000000" pitchFamily="2" charset="-52"/>
              </a:rPr>
              <a:t>менен</a:t>
            </a:r>
            <a:r>
              <a:rPr lang="ru-RU" sz="1600" dirty="0">
                <a:latin typeface="Cera CY" panose="00000500000000000000" pitchFamily="2" charset="-52"/>
              </a:rPr>
              <a:t> </a:t>
            </a:r>
            <a:r>
              <a:rPr lang="ru-RU" sz="1600" dirty="0" err="1">
                <a:latin typeface="Cera CY" panose="00000500000000000000" pitchFamily="2" charset="-52"/>
              </a:rPr>
              <a:t>түзүлгөн</a:t>
            </a:r>
            <a:r>
              <a:rPr lang="ru-RU" sz="1600" dirty="0">
                <a:latin typeface="Cera CY" panose="00000500000000000000" pitchFamily="2" charset="-52"/>
              </a:rPr>
              <a:t> </a:t>
            </a:r>
            <a:r>
              <a:rPr lang="ru-RU" sz="1600" dirty="0" err="1" smtClean="0">
                <a:latin typeface="Cera CY" panose="00000500000000000000" pitchFamily="2" charset="-52"/>
              </a:rPr>
              <a:t>контрактка</a:t>
            </a:r>
            <a:r>
              <a:rPr lang="ru-RU" sz="1600" dirty="0" smtClean="0">
                <a:latin typeface="Cera CY" panose="00000500000000000000" pitchFamily="2" charset="-52"/>
              </a:rPr>
              <a:t> </a:t>
            </a:r>
            <a:r>
              <a:rPr lang="ru-RU" sz="1600" dirty="0" err="1" smtClean="0">
                <a:latin typeface="Cera CY" panose="00000500000000000000" pitchFamily="2" charset="-52"/>
              </a:rPr>
              <a:t>контрактка</a:t>
            </a:r>
            <a:r>
              <a:rPr lang="ru-RU" sz="1600" dirty="0" smtClean="0">
                <a:latin typeface="Cera CY" panose="00000500000000000000" pitchFamily="2" charset="-52"/>
              </a:rPr>
              <a:t> </a:t>
            </a:r>
            <a:r>
              <a:rPr lang="ru-RU" sz="1600" dirty="0" err="1">
                <a:latin typeface="Cera CY" panose="00000500000000000000" pitchFamily="2" charset="-52"/>
              </a:rPr>
              <a:t>киргизүү</a:t>
            </a:r>
            <a:r>
              <a:rPr lang="ru-RU" sz="1600" dirty="0">
                <a:latin typeface="Cera CY" panose="00000500000000000000" pitchFamily="2" charset="-52"/>
              </a:rPr>
              <a:t> </a:t>
            </a:r>
            <a:r>
              <a:rPr lang="ru-RU" sz="1600" dirty="0" err="1">
                <a:latin typeface="Cera CY" panose="00000500000000000000" pitchFamily="2" charset="-52"/>
              </a:rPr>
              <a:t>үчүн</a:t>
            </a:r>
            <a:r>
              <a:rPr lang="ru-RU" sz="1600" b="1" dirty="0">
                <a:latin typeface="Cera CY" panose="00000500000000000000" pitchFamily="2" charset="-52"/>
              </a:rPr>
              <a:t> </a:t>
            </a:r>
            <a:r>
              <a:rPr lang="ru-RU" sz="1600" b="1" dirty="0" err="1">
                <a:latin typeface="Cera CY" panose="00000500000000000000" pitchFamily="2" charset="-52"/>
              </a:rPr>
              <a:t>ыйгарым</a:t>
            </a:r>
            <a:r>
              <a:rPr lang="ru-RU" sz="1600" b="1" dirty="0">
                <a:latin typeface="Cera CY" panose="00000500000000000000" pitchFamily="2" charset="-52"/>
              </a:rPr>
              <a:t> </a:t>
            </a:r>
            <a:r>
              <a:rPr lang="ru-RU" sz="1600" b="1" dirty="0" err="1">
                <a:latin typeface="Cera CY" panose="00000500000000000000" pitchFamily="2" charset="-52"/>
              </a:rPr>
              <a:t>укуктуу</a:t>
            </a:r>
            <a:r>
              <a:rPr lang="ru-RU" sz="1600" b="1" dirty="0">
                <a:latin typeface="Cera CY" panose="00000500000000000000" pitchFamily="2" charset="-52"/>
              </a:rPr>
              <a:t> </a:t>
            </a:r>
            <a:r>
              <a:rPr lang="ru-RU" sz="1600" b="1" dirty="0" err="1">
                <a:latin typeface="Cera CY" panose="00000500000000000000" pitchFamily="2" charset="-52"/>
              </a:rPr>
              <a:t>банкта</a:t>
            </a:r>
            <a:r>
              <a:rPr lang="ru-RU" sz="1600" b="1" dirty="0">
                <a:latin typeface="Cera CY" panose="00000500000000000000" pitchFamily="2" charset="-52"/>
              </a:rPr>
              <a:t> </a:t>
            </a:r>
            <a:r>
              <a:rPr lang="ru-RU" sz="1600" b="1" dirty="0" smtClean="0">
                <a:latin typeface="Cera CY" panose="00000500000000000000" pitchFamily="2" charset="-52"/>
              </a:rPr>
              <a:t>контракты </a:t>
            </a:r>
            <a:r>
              <a:rPr lang="ru-RU" sz="1600" b="1" dirty="0" err="1">
                <a:latin typeface="Cera CY" panose="00000500000000000000" pitchFamily="2" charset="-52"/>
              </a:rPr>
              <a:t>аткаруу</a:t>
            </a:r>
            <a:r>
              <a:rPr lang="ru-RU" sz="1600" b="1" dirty="0">
                <a:latin typeface="Cera CY" panose="00000500000000000000" pitchFamily="2" charset="-52"/>
              </a:rPr>
              <a:t> </a:t>
            </a:r>
            <a:r>
              <a:rPr lang="ru-RU" sz="1600" b="1" dirty="0" err="1">
                <a:latin typeface="Cera CY" panose="00000500000000000000" pitchFamily="2" charset="-52"/>
              </a:rPr>
              <a:t>үчүн</a:t>
            </a:r>
            <a:r>
              <a:rPr lang="ru-RU" sz="1600" b="1" dirty="0">
                <a:latin typeface="Cera CY" panose="00000500000000000000" pitchFamily="2" charset="-52"/>
              </a:rPr>
              <a:t> </a:t>
            </a:r>
            <a:r>
              <a:rPr lang="ru-RU" sz="1600" b="1" dirty="0" smtClean="0">
                <a:latin typeface="Cera CY" panose="00000500000000000000" pitchFamily="2" charset="-52"/>
              </a:rPr>
              <a:t>ал </a:t>
            </a:r>
            <a:r>
              <a:rPr lang="ru-RU" sz="1600" b="1" dirty="0" err="1">
                <a:latin typeface="Cera CY" panose="00000500000000000000" pitchFamily="2" charset="-52"/>
              </a:rPr>
              <a:t>тарабынан</a:t>
            </a:r>
            <a:r>
              <a:rPr lang="ru-RU" sz="1600" b="1" dirty="0">
                <a:latin typeface="Cera CY" panose="00000500000000000000" pitchFamily="2" charset="-52"/>
              </a:rPr>
              <a:t> </a:t>
            </a:r>
            <a:r>
              <a:rPr lang="ru-RU" sz="1600" b="1" dirty="0" err="1">
                <a:latin typeface="Cera CY" panose="00000500000000000000" pitchFamily="2" charset="-52"/>
              </a:rPr>
              <a:t>ачылган</a:t>
            </a:r>
            <a:r>
              <a:rPr lang="ru-RU" sz="1600" b="1" dirty="0">
                <a:latin typeface="Cera CY" panose="00000500000000000000" pitchFamily="2" charset="-52"/>
              </a:rPr>
              <a:t> </a:t>
            </a:r>
            <a:r>
              <a:rPr lang="ru-RU" sz="1600" b="1" dirty="0" err="1">
                <a:latin typeface="Cera CY" panose="00000500000000000000" pitchFamily="2" charset="-52"/>
              </a:rPr>
              <a:t>өзүнчө</a:t>
            </a:r>
            <a:r>
              <a:rPr lang="ru-RU" sz="1600" b="1" dirty="0">
                <a:latin typeface="Cera CY" panose="00000500000000000000" pitchFamily="2" charset="-52"/>
              </a:rPr>
              <a:t> </a:t>
            </a:r>
            <a:r>
              <a:rPr lang="ru-RU" sz="1600" b="1" dirty="0" err="1">
                <a:latin typeface="Cera CY" panose="00000500000000000000" pitchFamily="2" charset="-52"/>
              </a:rPr>
              <a:t>эсептин</a:t>
            </a:r>
            <a:r>
              <a:rPr lang="ru-RU" sz="1600" b="1" dirty="0">
                <a:latin typeface="Cera CY" panose="00000500000000000000" pitchFamily="2" charset="-52"/>
              </a:rPr>
              <a:t> </a:t>
            </a:r>
            <a:r>
              <a:rPr lang="ru-RU" sz="1600" b="1" dirty="0" err="1">
                <a:latin typeface="Cera CY" panose="00000500000000000000" pitchFamily="2" charset="-52"/>
              </a:rPr>
              <a:t>реквизиттерин</a:t>
            </a:r>
            <a:r>
              <a:rPr lang="ru-RU" sz="1600" b="1" dirty="0">
                <a:latin typeface="Cera CY" panose="00000500000000000000" pitchFamily="2" charset="-52"/>
              </a:rPr>
              <a:t> </a:t>
            </a:r>
            <a:r>
              <a:rPr lang="ru-RU" sz="1600" b="1" dirty="0" err="1" smtClean="0">
                <a:latin typeface="Cera CY" panose="00000500000000000000" pitchFamily="2" charset="-52"/>
              </a:rPr>
              <a:t>жазат</a:t>
            </a:r>
            <a:r>
              <a:rPr lang="ru-RU" sz="1600" b="1" dirty="0" smtClean="0">
                <a:latin typeface="Cera CY" panose="00000500000000000000" pitchFamily="2" charset="-52"/>
              </a:rPr>
              <a:t>.</a:t>
            </a:r>
            <a:endParaRPr lang="ru-RU" sz="1600" b="1" dirty="0">
              <a:latin typeface="Cera CY" panose="00000500000000000000" pitchFamily="2" charset="-52"/>
            </a:endParaRPr>
          </a:p>
        </p:txBody>
      </p:sp>
      <p:sp>
        <p:nvSpPr>
          <p:cNvPr id="12" name="Текст 2">
            <a:extLst>
              <a:ext uri="{FF2B5EF4-FFF2-40B4-BE49-F238E27FC236}">
                <a16:creationId xmlns="" xmlns:a16="http://schemas.microsoft.com/office/drawing/2014/main" id="{15D94723-80C3-45DB-9101-F25197B5242D}"/>
              </a:ext>
            </a:extLst>
          </p:cNvPr>
          <p:cNvSpPr txBox="1">
            <a:spLocks/>
          </p:cNvSpPr>
          <p:nvPr/>
        </p:nvSpPr>
        <p:spPr>
          <a:xfrm>
            <a:off x="1019240" y="2054213"/>
            <a:ext cx="10653424" cy="679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ra CY" panose="00000500000000000000" pitchFamily="50" charset="-52"/>
                <a:ea typeface="+mn-ea"/>
                <a:cs typeface="+mn-cs"/>
              </a:rPr>
              <a:t/>
            </a:r>
            <a:b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ra CY" panose="00000500000000000000" pitchFamily="50" charset="-52"/>
                <a:ea typeface="+mn-ea"/>
                <a:cs typeface="+mn-cs"/>
              </a:rPr>
            </a:b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82096C"/>
              </a:solidFill>
              <a:effectLst/>
              <a:uLnTx/>
              <a:uFillTx/>
              <a:latin typeface="Cera CY" panose="00000500000000000000" pitchFamily="2" charset="-52"/>
              <a:ea typeface="+mn-ea"/>
              <a:cs typeface="+mn-cs"/>
            </a:endParaRPr>
          </a:p>
        </p:txBody>
      </p:sp>
      <p:sp>
        <p:nvSpPr>
          <p:cNvPr id="11" name="Овал 10">
            <a:extLst>
              <a:ext uri="{FF2B5EF4-FFF2-40B4-BE49-F238E27FC236}">
                <a16:creationId xmlns="" xmlns:a16="http://schemas.microsoft.com/office/drawing/2014/main" id="{080EF5EB-E7F9-4ADD-B900-6A6EAAAE525C}"/>
              </a:ext>
            </a:extLst>
          </p:cNvPr>
          <p:cNvSpPr/>
          <p:nvPr/>
        </p:nvSpPr>
        <p:spPr>
          <a:xfrm>
            <a:off x="538334" y="2074761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1</a:t>
            </a:r>
          </a:p>
        </p:txBody>
      </p:sp>
      <p:sp>
        <p:nvSpPr>
          <p:cNvPr id="14" name="Овал 13">
            <a:extLst>
              <a:ext uri="{FF2B5EF4-FFF2-40B4-BE49-F238E27FC236}">
                <a16:creationId xmlns="" xmlns:a16="http://schemas.microsoft.com/office/drawing/2014/main" id="{5974C51E-47B4-412D-84A6-D0361C74BCFE}"/>
              </a:ext>
            </a:extLst>
          </p:cNvPr>
          <p:cNvSpPr/>
          <p:nvPr/>
        </p:nvSpPr>
        <p:spPr>
          <a:xfrm>
            <a:off x="538334" y="2975120"/>
            <a:ext cx="385429" cy="385429"/>
          </a:xfrm>
          <a:prstGeom prst="ellipse">
            <a:avLst/>
          </a:prstGeom>
          <a:solidFill>
            <a:srgbClr val="0057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ra CY"/>
                <a:ea typeface="+mn-ea"/>
                <a:cs typeface="+mn-cs"/>
              </a:rPr>
              <a:t>2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7902287" y="1431189"/>
            <a:ext cx="1974161" cy="1757665"/>
            <a:chOff x="7997074" y="3076947"/>
            <a:chExt cx="1974161" cy="1757665"/>
          </a:xfrm>
        </p:grpSpPr>
        <p:sp>
          <p:nvSpPr>
            <p:cNvPr id="26" name="TextBox 25"/>
            <p:cNvSpPr txBox="1"/>
            <p:nvPr/>
          </p:nvSpPr>
          <p:spPr>
            <a:xfrm>
              <a:off x="7997074" y="4372947"/>
              <a:ext cx="19741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b="1" dirty="0" err="1" smtClean="0">
                  <a:latin typeface="Cera CY" panose="00000500000000000000" pitchFamily="2" charset="-52"/>
                </a:rPr>
                <a:t>Ишти</a:t>
              </a:r>
              <a:r>
                <a:rPr lang="ru-RU" sz="1200" b="1" dirty="0" smtClean="0">
                  <a:latin typeface="Cera CY" panose="00000500000000000000" pitchFamily="2" charset="-52"/>
                </a:rPr>
                <a:t> </a:t>
              </a:r>
              <a:r>
                <a:rPr lang="ru-RU" sz="1200" b="1" dirty="0" err="1" smtClean="0">
                  <a:latin typeface="Cera CY" panose="00000500000000000000" pitchFamily="2" charset="-52"/>
                </a:rPr>
                <a:t>аткарууга</a:t>
              </a:r>
              <a:r>
                <a:rPr lang="ru-RU" sz="1200" b="1" dirty="0" smtClean="0">
                  <a:latin typeface="Cera CY" panose="00000500000000000000" pitchFamily="2" charset="-52"/>
                </a:rPr>
                <a:t> контракт</a:t>
              </a:r>
              <a:endParaRPr lang="ru-RU" sz="1200" b="1" dirty="0">
                <a:latin typeface="Cera CY" panose="00000500000000000000" pitchFamily="2" charset="-52"/>
              </a:endParaRPr>
            </a:p>
          </p:txBody>
        </p:sp>
        <p:pic>
          <p:nvPicPr>
            <p:cNvPr id="21" name="Рисунок 20">
              <a:hlinkClick r:id="rId7" action="ppaction://hlinkfile"/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6154" y="3076947"/>
              <a:ext cx="1296000" cy="1296000"/>
            </a:xfrm>
            <a:prstGeom prst="rect">
              <a:avLst/>
            </a:prstGeom>
          </p:spPr>
        </p:pic>
      </p:grpSp>
      <p:grpSp>
        <p:nvGrpSpPr>
          <p:cNvPr id="19" name="Группа 18"/>
          <p:cNvGrpSpPr/>
          <p:nvPr/>
        </p:nvGrpSpPr>
        <p:grpSpPr>
          <a:xfrm>
            <a:off x="300146" y="1064364"/>
            <a:ext cx="5573549" cy="718547"/>
            <a:chOff x="213780" y="1184581"/>
            <a:chExt cx="5573549" cy="718547"/>
          </a:xfrm>
        </p:grpSpPr>
        <p:sp>
          <p:nvSpPr>
            <p:cNvPr id="25" name="Rectangle 31">
              <a:extLst>
                <a:ext uri="{FF2B5EF4-FFF2-40B4-BE49-F238E27FC236}">
                  <a16:creationId xmlns="" xmlns:a16="http://schemas.microsoft.com/office/drawing/2014/main" id="{5B1F85D1-8938-4BE8-B6A1-219416EC01ED}"/>
                </a:ext>
              </a:extLst>
            </p:cNvPr>
            <p:cNvSpPr/>
            <p:nvPr/>
          </p:nvSpPr>
          <p:spPr>
            <a:xfrm>
              <a:off x="451968" y="1184581"/>
              <a:ext cx="5335361" cy="718547"/>
            </a:xfrm>
            <a:prstGeom prst="roundRect">
              <a:avLst>
                <a:gd name="adj" fmla="val 4092"/>
              </a:avLst>
            </a:prstGeom>
            <a:solidFill>
              <a:srgbClr val="0057B5"/>
            </a:solidFill>
            <a:ln w="12700" cap="flat" cmpd="sng" algn="ctr">
              <a:noFill/>
              <a:prstDash val="solid"/>
              <a:miter lim="800000"/>
            </a:ln>
            <a:effectLst>
              <a:outerShdw blurRad="254000" sx="102000" sy="102000" algn="ctr" rotWithShape="0">
                <a:srgbClr val="0057B5">
                  <a:alpha val="20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71442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213D">
                    <a:lumMod val="75000"/>
                    <a:lumOff val="25000"/>
                  </a:srgbClr>
                </a:solidFill>
                <a:effectLst/>
                <a:uLnTx/>
                <a:uFillTx/>
                <a:latin typeface="Cera CY" panose="00000500000000000000" pitchFamily="50" charset="-52"/>
                <a:ea typeface="+mn-ea"/>
                <a:cs typeface="+mn-cs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="" xmlns:a16="http://schemas.microsoft.com/office/drawing/2014/main" id="{43C90038-2B74-4E32-B1B5-82F94F732989}"/>
                </a:ext>
              </a:extLst>
            </p:cNvPr>
            <p:cNvSpPr txBox="1"/>
            <p:nvPr/>
          </p:nvSpPr>
          <p:spPr>
            <a:xfrm>
              <a:off x="213780" y="1421454"/>
              <a:ext cx="4791075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ky-KG" sz="1600" b="1" dirty="0" smtClean="0">
                  <a:solidFill>
                    <a:schemeClr val="bg1"/>
                  </a:solidFill>
                  <a:latin typeface="Cera CY" panose="00000500000000000000" pitchFamily="2" charset="-52"/>
                </a:rPr>
                <a:t>Берүүчү</a:t>
              </a:r>
              <a:endParaRPr lang="ru-RU" sz="1600" b="1" dirty="0">
                <a:solidFill>
                  <a:schemeClr val="bg1"/>
                </a:solidFill>
                <a:latin typeface="Cera CY" panose="00000500000000000000" pitchFamily="2" charset="-52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9866986" y="1431510"/>
            <a:ext cx="1974161" cy="1757344"/>
            <a:chOff x="9866986" y="3077268"/>
            <a:chExt cx="1974161" cy="1757344"/>
          </a:xfrm>
        </p:grpSpPr>
        <p:sp>
          <p:nvSpPr>
            <p:cNvPr id="27" name="TextBox 26"/>
            <p:cNvSpPr txBox="1"/>
            <p:nvPr/>
          </p:nvSpPr>
          <p:spPr>
            <a:xfrm>
              <a:off x="9866986" y="4372947"/>
              <a:ext cx="19741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b="1" dirty="0" err="1" smtClean="0">
                  <a:latin typeface="Cera CY" panose="00000500000000000000" pitchFamily="2" charset="-52"/>
                </a:rPr>
                <a:t>товарларды</a:t>
              </a:r>
              <a:r>
                <a:rPr lang="ru-RU" sz="1200" b="1" dirty="0" smtClean="0">
                  <a:latin typeface="Cera CY" panose="00000500000000000000" pitchFamily="2" charset="-52"/>
                </a:rPr>
                <a:t> </a:t>
              </a:r>
              <a:r>
                <a:rPr lang="ru-RU" sz="1200" b="1" dirty="0" err="1" smtClean="0">
                  <a:latin typeface="Cera CY" panose="00000500000000000000" pitchFamily="2" charset="-52"/>
                </a:rPr>
                <a:t>берүү</a:t>
              </a:r>
              <a:r>
                <a:rPr lang="ru-RU" sz="1200" b="1" dirty="0" smtClean="0">
                  <a:latin typeface="Cera CY" panose="00000500000000000000" pitchFamily="2" charset="-52"/>
                </a:rPr>
                <a:t> </a:t>
              </a:r>
              <a:r>
                <a:rPr lang="ru-RU" sz="1200" b="1" dirty="0" err="1" smtClean="0">
                  <a:latin typeface="Cera CY" panose="00000500000000000000" pitchFamily="2" charset="-52"/>
                </a:rPr>
                <a:t>боюнча</a:t>
              </a:r>
              <a:r>
                <a:rPr lang="ru-RU" sz="1200" b="1" dirty="0" smtClean="0">
                  <a:latin typeface="Cera CY" panose="00000500000000000000" pitchFamily="2" charset="-52"/>
                </a:rPr>
                <a:t> контракт</a:t>
              </a:r>
              <a:endParaRPr lang="ru-RU" sz="1200" b="1" dirty="0">
                <a:latin typeface="Cera CY" panose="00000500000000000000" pitchFamily="2" charset="-52"/>
              </a:endParaRPr>
            </a:p>
          </p:txBody>
        </p:sp>
        <p:pic>
          <p:nvPicPr>
            <p:cNvPr id="24" name="Рисунок 23">
              <a:hlinkClick r:id="rId9" action="ppaction://hlinkfile"/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6387" y="3077268"/>
              <a:ext cx="1295359" cy="1295359"/>
            </a:xfrm>
            <a:prstGeom prst="rect">
              <a:avLst/>
            </a:prstGeom>
          </p:spPr>
        </p:pic>
      </p:grpSp>
      <p:sp>
        <p:nvSpPr>
          <p:cNvPr id="30" name="Rectangle 31">
            <a:extLst>
              <a:ext uri="{FF2B5EF4-FFF2-40B4-BE49-F238E27FC236}">
                <a16:creationId xmlns="" xmlns:a16="http://schemas.microsoft.com/office/drawing/2014/main" id="{2F886C4B-D4EF-43B9-B527-E4488FEBCB39}"/>
              </a:ext>
            </a:extLst>
          </p:cNvPr>
          <p:cNvSpPr/>
          <p:nvPr/>
        </p:nvSpPr>
        <p:spPr>
          <a:xfrm>
            <a:off x="6889134" y="1079306"/>
            <a:ext cx="3768091" cy="283134"/>
          </a:xfrm>
          <a:prstGeom prst="round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b="1" dirty="0" err="1" smtClean="0">
                <a:solidFill>
                  <a:srgbClr val="006AB4"/>
                </a:solidFill>
                <a:latin typeface="Cera CY" panose="00000500000000000000" pitchFamily="2" charset="-52"/>
              </a:rPr>
              <a:t>Типтүү</a:t>
            </a:r>
            <a:r>
              <a:rPr lang="ru-RU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 </a:t>
            </a:r>
            <a:r>
              <a:rPr lang="ru-RU" b="1" dirty="0" err="1" smtClean="0">
                <a:solidFill>
                  <a:srgbClr val="006AB4"/>
                </a:solidFill>
                <a:latin typeface="Cera CY" panose="00000500000000000000" pitchFamily="2" charset="-52"/>
              </a:rPr>
              <a:t>формалар</a:t>
            </a:r>
            <a:endParaRPr lang="ru-RU" b="1" dirty="0">
              <a:solidFill>
                <a:srgbClr val="006AB4"/>
              </a:solidFill>
              <a:latin typeface="Cera CY" panose="00000500000000000000" pitchFamily="2" charset="-52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38334" y="6339432"/>
            <a:ext cx="6096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2" charset="-52"/>
              </a:rPr>
              <a:t>*КР Финансы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2" charset="-52"/>
              </a:rPr>
              <a:t>министрлигинин</a:t>
            </a:r>
            <a:r>
              <a:rPr lang="ru-RU" sz="1000" dirty="0">
                <a:solidFill>
                  <a:schemeClr val="accent3">
                    <a:lumMod val="75000"/>
                  </a:schemeClr>
                </a:solidFill>
                <a:latin typeface="Cera CY" panose="00000500000000000000" pitchFamily="2" charset="-52"/>
              </a:rPr>
              <a:t> 2025-жылдын 8-июлундагы №120-П </a:t>
            </a:r>
            <a:r>
              <a:rPr lang="ru-RU" sz="1000" dirty="0" err="1">
                <a:solidFill>
                  <a:schemeClr val="accent3">
                    <a:lumMod val="75000"/>
                  </a:schemeClr>
                </a:solidFill>
                <a:latin typeface="Cera CY" panose="00000500000000000000" pitchFamily="2" charset="-52"/>
              </a:rPr>
              <a:t>буйругу</a:t>
            </a:r>
            <a:endParaRPr lang="ru-RU" sz="1000" b="1" i="1" dirty="0">
              <a:solidFill>
                <a:srgbClr val="FF0000"/>
              </a:solidFill>
              <a:latin typeface="Cera CY" panose="00000500000000000000" pitchFamily="2" charset="-52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harpenSoften amount="5000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739" y="1175301"/>
            <a:ext cx="385601" cy="426720"/>
          </a:xfrm>
          <a:prstGeom prst="rect">
            <a:avLst/>
          </a:prstGeom>
        </p:spPr>
      </p:pic>
      <p:sp>
        <p:nvSpPr>
          <p:cNvPr id="29" name="Rectangle 31">
            <a:extLst>
              <a:ext uri="{FF2B5EF4-FFF2-40B4-BE49-F238E27FC236}">
                <a16:creationId xmlns="" xmlns:a16="http://schemas.microsoft.com/office/drawing/2014/main" id="{2F886C4B-D4EF-43B9-B527-E4488FEBCB39}"/>
              </a:ext>
            </a:extLst>
          </p:cNvPr>
          <p:cNvSpPr/>
          <p:nvPr/>
        </p:nvSpPr>
        <p:spPr>
          <a:xfrm>
            <a:off x="6532685" y="3425960"/>
            <a:ext cx="4969061" cy="283134"/>
          </a:xfrm>
          <a:prstGeom prst="round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>
            <a:outerShdw blurRad="254000" sx="102000" sy="102000" algn="ctr" rotWithShape="0">
              <a:srgbClr val="0057B5">
                <a:alpha val="20000"/>
              </a:srgbClr>
            </a:outerShdw>
          </a:effectLst>
        </p:spPr>
        <p:txBody>
          <a:bodyPr rtlCol="0" anchor="ctr"/>
          <a:lstStyle/>
          <a:p>
            <a:pPr lvl="0"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b="1" dirty="0" err="1" smtClean="0">
                <a:solidFill>
                  <a:srgbClr val="006AB4"/>
                </a:solidFill>
                <a:latin typeface="Cera CY" panose="00000500000000000000" pitchFamily="2" charset="-52"/>
              </a:rPr>
              <a:t>Берүүчүнүн</a:t>
            </a:r>
            <a:r>
              <a:rPr lang="ru-RU" b="1" dirty="0" smtClean="0">
                <a:solidFill>
                  <a:srgbClr val="006AB4"/>
                </a:solidFill>
                <a:latin typeface="Cera CY" panose="00000500000000000000" pitchFamily="2" charset="-52"/>
              </a:rPr>
              <a:t> </a:t>
            </a:r>
            <a:r>
              <a:rPr lang="ru-RU" b="1" dirty="0" err="1">
                <a:solidFill>
                  <a:srgbClr val="006AB4"/>
                </a:solidFill>
                <a:latin typeface="Cera CY" panose="00000500000000000000" pitchFamily="2" charset="-52"/>
              </a:rPr>
              <a:t>негизги</a:t>
            </a:r>
            <a:r>
              <a:rPr lang="ru-RU" b="1" dirty="0">
                <a:solidFill>
                  <a:srgbClr val="006AB4"/>
                </a:solidFill>
                <a:latin typeface="Cera CY" panose="00000500000000000000" pitchFamily="2" charset="-52"/>
              </a:rPr>
              <a:t> </a:t>
            </a:r>
            <a:r>
              <a:rPr lang="ru-RU" b="1" dirty="0" err="1">
                <a:solidFill>
                  <a:srgbClr val="006AB4"/>
                </a:solidFill>
                <a:latin typeface="Cera CY" panose="00000500000000000000" pitchFamily="2" charset="-52"/>
              </a:rPr>
              <a:t>милдеттенмелери</a:t>
            </a:r>
            <a:endParaRPr lang="ru-RU" b="1" dirty="0">
              <a:solidFill>
                <a:srgbClr val="006AB4"/>
              </a:solidFill>
              <a:latin typeface="Cera CY" panose="00000500000000000000" pitchFamily="2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96081" y="3861830"/>
            <a:ext cx="4612612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200" dirty="0" smtClean="0">
                <a:latin typeface="Cera CY" panose="00000500000000000000" pitchFamily="2" charset="-52"/>
              </a:rPr>
              <a:t>Контракт </a:t>
            </a:r>
            <a:r>
              <a:rPr lang="ru-RU" sz="1200" dirty="0" err="1" smtClean="0">
                <a:latin typeface="Cera CY" panose="00000500000000000000" pitchFamily="2" charset="-52"/>
              </a:rPr>
              <a:t>түзүлгөн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күндөн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тартып</a:t>
            </a:r>
            <a:r>
              <a:rPr lang="ru-RU" sz="1200" dirty="0" smtClean="0">
                <a:latin typeface="Cera CY" panose="00000500000000000000" pitchFamily="2" charset="-52"/>
              </a:rPr>
              <a:t>, </a:t>
            </a:r>
            <a:r>
              <a:rPr lang="ru-RU" sz="1200" dirty="0" err="1" smtClean="0">
                <a:latin typeface="Cera CY" panose="00000500000000000000" pitchFamily="2" charset="-52"/>
              </a:rPr>
              <a:t>кошо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аткаруучулар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менен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бардык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эсептешүүлөрдү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өзүнчө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эсептерге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гана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жүргүзүүгө</a:t>
            </a:r>
            <a:r>
              <a:rPr lang="ru-RU" sz="1200" dirty="0" smtClean="0">
                <a:latin typeface="Cera CY" panose="00000500000000000000" pitchFamily="2" charset="-52"/>
              </a:rPr>
              <a:t>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200" dirty="0" err="1" smtClean="0">
                <a:latin typeface="Cera CY" panose="00000500000000000000" pitchFamily="2" charset="-52"/>
              </a:rPr>
              <a:t>Өзүнчө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эсеп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боюнча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төлөм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документин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түзүү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үчүн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негиз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>
                <a:latin typeface="Cera CY" panose="00000500000000000000" pitchFamily="2" charset="-52"/>
              </a:rPr>
              <a:t>болгон</a:t>
            </a:r>
            <a:r>
              <a:rPr lang="ru-RU" sz="1200" dirty="0">
                <a:latin typeface="Cera CY" panose="00000500000000000000" pitchFamily="2" charset="-52"/>
              </a:rPr>
              <a:t> </a:t>
            </a:r>
            <a:r>
              <a:rPr lang="ru-RU" sz="1200" dirty="0" err="1">
                <a:latin typeface="Cera CY" panose="00000500000000000000" pitchFamily="2" charset="-52"/>
              </a:rPr>
              <a:t>документтерин</a:t>
            </a:r>
            <a:r>
              <a:rPr lang="ru-RU" sz="1200" dirty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ыйгарым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укуктуу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банкка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өткөрүп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берүүгө</a:t>
            </a:r>
            <a:r>
              <a:rPr lang="ru-RU" sz="1200" dirty="0" smtClean="0">
                <a:latin typeface="Cera CY" panose="00000500000000000000" pitchFamily="2" charset="-52"/>
              </a:rPr>
              <a:t>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200" dirty="0" err="1" smtClean="0">
                <a:latin typeface="Cera CY" panose="00000500000000000000" pitchFamily="2" charset="-52"/>
              </a:rPr>
              <a:t>Кошо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аткаруучулар</a:t>
            </a:r>
            <a:r>
              <a:rPr lang="ru-RU" sz="1200" dirty="0" smtClean="0">
                <a:latin typeface="Cera CY" panose="00000500000000000000" pitchFamily="2" charset="-52"/>
              </a:rPr>
              <a:t>  </a:t>
            </a:r>
            <a:r>
              <a:rPr lang="ru-RU" sz="1200" dirty="0" err="1" smtClean="0">
                <a:latin typeface="Cera CY" panose="00000500000000000000" pitchFamily="2" charset="-52"/>
              </a:rPr>
              <a:t>менен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түзүлгөн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келишимдерде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Келишим</a:t>
            </a:r>
            <a:r>
              <a:rPr lang="ky-KG" sz="1200" dirty="0" smtClean="0">
                <a:latin typeface="Cera CY" panose="00000500000000000000" pitchFamily="2" charset="-52"/>
              </a:rPr>
              <a:t>дерде Контракттардын реквизиттеринин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көрсөтүлгөнүн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камсыздоо</a:t>
            </a:r>
            <a:r>
              <a:rPr lang="ru-RU" sz="1200" dirty="0" smtClean="0">
                <a:latin typeface="Cera CY" panose="00000500000000000000" pitchFamily="2" charset="-52"/>
              </a:rPr>
              <a:t>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Cera CY" panose="00000500000000000000" pitchFamily="2" charset="-52"/>
              </a:rPr>
              <a:t>Ко</a:t>
            </a:r>
            <a:r>
              <a:rPr lang="ky-KG" sz="1400" dirty="0" smtClean="0">
                <a:latin typeface="Cera CY" panose="00000500000000000000" pitchFamily="2" charset="-52"/>
              </a:rPr>
              <a:t>шо аткаруучулар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менен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түзүлгөн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келишимдерде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мындай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кошо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аткаруучулардын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милдеттери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тууралуу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шарттардын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болуусун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камсыздоо</a:t>
            </a:r>
            <a:r>
              <a:rPr lang="ru-RU" sz="1400" dirty="0" smtClean="0">
                <a:latin typeface="Cera CY" panose="00000500000000000000" pitchFamily="2" charset="-52"/>
              </a:rPr>
              <a:t>: </a:t>
            </a:r>
            <a:r>
              <a:rPr lang="ru-RU" sz="1400" dirty="0" err="1" smtClean="0">
                <a:latin typeface="Cera CY" panose="00000500000000000000" pitchFamily="2" charset="-52"/>
              </a:rPr>
              <a:t>өзүнчө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400" dirty="0" err="1" smtClean="0">
                <a:latin typeface="Cera CY" panose="00000500000000000000" pitchFamily="2" charset="-52"/>
              </a:rPr>
              <a:t>эсеп</a:t>
            </a:r>
            <a:r>
              <a:rPr lang="ru-RU" sz="14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ачуу</a:t>
            </a:r>
            <a:r>
              <a:rPr lang="ru-RU" sz="1200" dirty="0" smtClean="0">
                <a:latin typeface="Cera CY" panose="00000500000000000000" pitchFamily="2" charset="-52"/>
              </a:rPr>
              <a:t>, </a:t>
            </a:r>
            <a:r>
              <a:rPr lang="ru-RU" sz="1200" dirty="0" err="1" smtClean="0">
                <a:latin typeface="Cera CY" panose="00000500000000000000" pitchFamily="2" charset="-52"/>
              </a:rPr>
              <a:t>бардык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эсептешүүлөрдү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өзүнчө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эсептерден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жүргүзүү</a:t>
            </a:r>
            <a:r>
              <a:rPr lang="ru-RU" sz="1200" dirty="0" smtClean="0">
                <a:latin typeface="Cera CY" panose="00000500000000000000" pitchFamily="2" charset="-52"/>
              </a:rPr>
              <a:t>, </a:t>
            </a:r>
            <a:r>
              <a:rPr lang="ru-RU" sz="1200" dirty="0" err="1" smtClean="0">
                <a:latin typeface="Cera CY" panose="00000500000000000000" pitchFamily="2" charset="-52"/>
              </a:rPr>
              <a:t>өздөрүнүн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контрагенттери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менен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түзүлгөн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келишимдерге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банктык</a:t>
            </a:r>
            <a:r>
              <a:rPr lang="ru-RU" sz="1200" dirty="0" smtClean="0">
                <a:latin typeface="Cera CY" panose="00000500000000000000" pitchFamily="2" charset="-52"/>
              </a:rPr>
              <a:t> ко</a:t>
            </a:r>
            <a:r>
              <a:rPr lang="ky-KG" sz="1200" dirty="0" smtClean="0">
                <a:latin typeface="Cera CY" panose="00000500000000000000" pitchFamily="2" charset="-52"/>
              </a:rPr>
              <a:t>шт</a:t>
            </a:r>
            <a:r>
              <a:rPr lang="ru-RU" sz="1200" dirty="0" err="1" smtClean="0">
                <a:latin typeface="Cera CY" panose="00000500000000000000" pitchFamily="2" charset="-52"/>
              </a:rPr>
              <a:t>оо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милдеттенмелерин</a:t>
            </a:r>
            <a:r>
              <a:rPr lang="ru-RU" sz="1200" dirty="0" smtClean="0">
                <a:latin typeface="Cera CY" panose="00000500000000000000" pitchFamily="2" charset="-52"/>
              </a:rPr>
              <a:t> </a:t>
            </a:r>
            <a:r>
              <a:rPr lang="ru-RU" sz="1200" dirty="0" err="1" smtClean="0">
                <a:latin typeface="Cera CY" panose="00000500000000000000" pitchFamily="2" charset="-52"/>
              </a:rPr>
              <a:t>камтуу</a:t>
            </a:r>
            <a:r>
              <a:rPr lang="ru-RU" sz="1200" dirty="0" smtClean="0">
                <a:latin typeface="Cera CY" panose="00000500000000000000" pitchFamily="2" charset="-52"/>
              </a:rPr>
              <a:t>.</a:t>
            </a:r>
            <a:endParaRPr lang="ru-RU" sz="1200" dirty="0">
              <a:latin typeface="Cera CY" panose="00000500000000000000" pitchFamily="2" charset="-52"/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6139374" y="1431189"/>
            <a:ext cx="1772376" cy="1757665"/>
            <a:chOff x="6139374" y="3076947"/>
            <a:chExt cx="1772376" cy="1757665"/>
          </a:xfrm>
        </p:grpSpPr>
        <p:sp>
          <p:nvSpPr>
            <p:cNvPr id="23" name="TextBox 22"/>
            <p:cNvSpPr txBox="1"/>
            <p:nvPr/>
          </p:nvSpPr>
          <p:spPr>
            <a:xfrm>
              <a:off x="6139374" y="4372947"/>
              <a:ext cx="17723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b="1" dirty="0" err="1" smtClean="0">
                  <a:latin typeface="Cera CY" panose="00000500000000000000" pitchFamily="2" charset="-52"/>
                </a:rPr>
                <a:t>Кызмат</a:t>
              </a:r>
              <a:r>
                <a:rPr lang="ru-RU" sz="1200" b="1" dirty="0" smtClean="0">
                  <a:latin typeface="Cera CY" panose="00000500000000000000" pitchFamily="2" charset="-52"/>
                </a:rPr>
                <a:t> </a:t>
              </a:r>
              <a:r>
                <a:rPr lang="ru-RU" sz="1200" b="1" dirty="0" err="1" smtClean="0">
                  <a:latin typeface="Cera CY" panose="00000500000000000000" pitchFamily="2" charset="-52"/>
                </a:rPr>
                <a:t>көрсөтүүгө</a:t>
              </a:r>
              <a:r>
                <a:rPr lang="ru-RU" sz="1200" b="1" dirty="0" smtClean="0">
                  <a:latin typeface="Cera CY" panose="00000500000000000000" pitchFamily="2" charset="-52"/>
                </a:rPr>
                <a:t> контракт</a:t>
              </a:r>
              <a:endParaRPr lang="ru-RU" sz="1200" b="1" dirty="0">
                <a:latin typeface="Cera CY" panose="00000500000000000000" pitchFamily="2" charset="-52"/>
              </a:endParaRPr>
            </a:p>
          </p:txBody>
        </p:sp>
        <p:pic>
          <p:nvPicPr>
            <p:cNvPr id="20" name="Рисунок 19">
              <a:hlinkClick r:id="rId12" action="ppaction://hlinkfile"/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7562" y="3076947"/>
              <a:ext cx="1296000" cy="1296000"/>
            </a:xfrm>
            <a:prstGeom prst="rect">
              <a:avLst/>
            </a:prstGeom>
          </p:spPr>
        </p:pic>
      </p:grpSp>
      <p:sp>
        <p:nvSpPr>
          <p:cNvPr id="33" name="Номер слайда 2"/>
          <p:cNvSpPr>
            <a:spLocks noGrp="1"/>
          </p:cNvSpPr>
          <p:nvPr>
            <p:ph type="sldNum" sz="quarter" idx="4294967295"/>
          </p:nvPr>
        </p:nvSpPr>
        <p:spPr>
          <a:xfrm>
            <a:off x="11310870" y="6419084"/>
            <a:ext cx="546168" cy="43891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ra CY" panose="00000500000000000000" pitchFamily="2" charset="-52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era CY" panose="00000500000000000000" pitchFamily="2" charset="-5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83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bjbFvXagPYEkmn0Cwadl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xxLteeCZ1TF5j43TID2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DVEq7UzQxeh2JLl3DFy9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LKYPwjimFeyrjwN9QKOv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LKYPwjimFeyrjwN9QKOv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bjbFvXagPYEkmn0Cwadl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xxLteeCZ1TF5j43TID2A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DVEq7UzQxeh2JLl3DFy9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1511</TotalTime>
  <Words>2381</Words>
  <Application>Microsoft Office PowerPoint</Application>
  <PresentationFormat>Широкоэкранный</PresentationFormat>
  <Paragraphs>343</Paragraphs>
  <Slides>18</Slides>
  <Notes>11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34" baseType="lpstr">
      <vt:lpstr>Arial</vt:lpstr>
      <vt:lpstr>Bahnschrift SemiBold Condensed</vt:lpstr>
      <vt:lpstr>Bliss Pro ExtraLight</vt:lpstr>
      <vt:lpstr>Calibri</vt:lpstr>
      <vt:lpstr>Calibri Light</vt:lpstr>
      <vt:lpstr>Century Gothic</vt:lpstr>
      <vt:lpstr>Cera CY</vt:lpstr>
      <vt:lpstr>Courier New</vt:lpstr>
      <vt:lpstr>DINPro-Medium</vt:lpstr>
      <vt:lpstr>Stem Medium</vt:lpstr>
      <vt:lpstr>Stem Thin</vt:lpstr>
      <vt:lpstr>Tahoma</vt:lpstr>
      <vt:lpstr>Times New Roman</vt:lpstr>
      <vt:lpstr>Wingdings</vt:lpstr>
      <vt:lpstr>Тема Office</vt:lpstr>
      <vt:lpstr>Слайд think-cell</vt:lpstr>
      <vt:lpstr>Презентация PowerPoint</vt:lpstr>
      <vt:lpstr>КОНТРАКТТАРДЫ БАНКТЫК КОШТООНУ КОЛДОНУУ МАКСАТЫ </vt:lpstr>
      <vt:lpstr>Мамлекеттик сатып алуулар ЧӨЙРӨСҮНДӨ контракттарды банктык коштоо тарТИБИН АНЫКТАГАН ченемдик укуктук актылар</vt:lpstr>
      <vt:lpstr>Презентация PowerPoint</vt:lpstr>
      <vt:lpstr>МАМЛЕКЕТТИК САТЫП АЛУУЛАР ЧӨЙРӨСҮНДӨ КОНТРАКТЫ БАНКТЫК КОШТООНУ ИШКЕ АШЫРУУДА ӨЗ АРА АРАКЕТТЕНҮҮ СХЕМАСЫ</vt:lpstr>
      <vt:lpstr>КОНТРАКТАРДЫ БАНКТЫК КОШТООНУН НЕГИЗГИ ЭТАПТАРЫ</vt:lpstr>
      <vt:lpstr>1-ЭТАП. ЫЙГАРЫМ УКУКТУУ БАНКТЫ ТАНДОО</vt:lpstr>
      <vt:lpstr>2-ЭТАП. БЕРҮҮЧҮ ТАРАБЫНАН ЫЙГАРЫМ УКУКТУУ БАНКТА ӨЗҮНЧӨ ЭСЕП АЧУУ</vt:lpstr>
      <vt:lpstr>3-ЭТАП.КОНТРАКТ ТҮЗҮҮ </vt:lpstr>
      <vt:lpstr>4-ЭТАП. САТЫП АЛУУ ТУУРАЛУУ КОНТРАКТ БОЮНЧА ЭСЕПТЕШҮҮЛӨРДҮ ИШКЕ АШЫРУУ. БЕРҮҮЧҮНҮН ЖАНА КӨП КОШО АТКАРУУЧУЛАРДЫН ЭСЕПТЕШҮҮЛӨРҮ</vt:lpstr>
      <vt:lpstr>МАМЛЕКЕТТИК САТЫП АЛУУЛАР ЧӨЙРӨСҮНДӨГҮ КОНТАРКТТАРДЫ БАНКТЫК КОШТООДО АКЧА КАРАЖАТТАРЫНЫН ЖҮГҮРТҮЛҮҮСҮ</vt:lpstr>
      <vt:lpstr>БАНКТЫК КОШТОО ШАРТТАРЫН БУЗУУГА ЖОЛ БЕРГЕНДИК ҮЧҮН ЖООПКЕРЧИЛИК</vt:lpstr>
      <vt:lpstr>5-БАСКЫЧ. КОНТРАКТТЫ БАНКТЫК КОШТОО ЖОЛ-ЖОБОСУН ЖЫЙЫНТЫКТОО</vt:lpstr>
      <vt:lpstr>КӨП БЕРИЛҮҮЧҮ СУРООЛОРГО ЖООПТОР</vt:lpstr>
      <vt:lpstr>КОНТРАКТТАРДЫ БАНКТЫК КОШТОО БОЮНЧА АКТУАЛДУУ МААЛЫМАТТАРДЫ КАЙДАН ТАБУУГА БОЛОТ?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Асанова Зирек Абдыкааровна</dc:creator>
  <cp:lastModifiedBy>Асанова Зирек Абдыкааровна</cp:lastModifiedBy>
  <cp:revision>123</cp:revision>
  <dcterms:created xsi:type="dcterms:W3CDTF">2026-02-11T10:30:22Z</dcterms:created>
  <dcterms:modified xsi:type="dcterms:W3CDTF">2026-02-18T11:03:53Z</dcterms:modified>
</cp:coreProperties>
</file>